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698" r:id="rId5"/>
    <p:sldMasterId id="2147483710" r:id="rId6"/>
    <p:sldMasterId id="2147483722" r:id="rId7"/>
    <p:sldMasterId id="2147483734" r:id="rId8"/>
    <p:sldMasterId id="2147483746" r:id="rId9"/>
    <p:sldMasterId id="2147485840" r:id="rId10"/>
    <p:sldMasterId id="2147485846" r:id="rId11"/>
    <p:sldMasterId id="2147485858" r:id="rId12"/>
    <p:sldMasterId id="2147485871" r:id="rId13"/>
  </p:sldMasterIdLst>
  <p:notesMasterIdLst>
    <p:notesMasterId r:id="rId215"/>
  </p:notesMasterIdLst>
  <p:sldIdLst>
    <p:sldId id="543" r:id="rId14"/>
    <p:sldId id="544" r:id="rId15"/>
    <p:sldId id="545" r:id="rId16"/>
    <p:sldId id="546" r:id="rId17"/>
    <p:sldId id="444" r:id="rId18"/>
    <p:sldId id="446" r:id="rId19"/>
    <p:sldId id="447" r:id="rId20"/>
    <p:sldId id="448" r:id="rId21"/>
    <p:sldId id="449" r:id="rId22"/>
    <p:sldId id="450" r:id="rId23"/>
    <p:sldId id="451" r:id="rId24"/>
    <p:sldId id="452" r:id="rId25"/>
    <p:sldId id="453" r:id="rId26"/>
    <p:sldId id="454" r:id="rId27"/>
    <p:sldId id="456" r:id="rId28"/>
    <p:sldId id="457"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 id="271" r:id="rId42"/>
    <p:sldId id="258" r:id="rId43"/>
    <p:sldId id="268" r:id="rId44"/>
    <p:sldId id="269" r:id="rId45"/>
    <p:sldId id="270" r:id="rId46"/>
    <p:sldId id="262" r:id="rId47"/>
    <p:sldId id="264" r:id="rId48"/>
    <p:sldId id="265" r:id="rId49"/>
    <p:sldId id="267" r:id="rId50"/>
    <p:sldId id="434" r:id="rId51"/>
    <p:sldId id="435" r:id="rId52"/>
    <p:sldId id="275" r:id="rId53"/>
    <p:sldId id="277" r:id="rId54"/>
    <p:sldId id="278" r:id="rId55"/>
    <p:sldId id="279" r:id="rId56"/>
    <p:sldId id="280" r:id="rId57"/>
    <p:sldId id="282" r:id="rId58"/>
    <p:sldId id="283" r:id="rId59"/>
    <p:sldId id="285" r:id="rId60"/>
    <p:sldId id="288" r:id="rId61"/>
    <p:sldId id="290" r:id="rId62"/>
    <p:sldId id="292" r:id="rId63"/>
    <p:sldId id="470" r:id="rId64"/>
    <p:sldId id="471" r:id="rId65"/>
    <p:sldId id="293" r:id="rId66"/>
    <p:sldId id="294" r:id="rId67"/>
    <p:sldId id="296" r:id="rId68"/>
    <p:sldId id="298" r:id="rId69"/>
    <p:sldId id="300" r:id="rId70"/>
    <p:sldId id="437" r:id="rId71"/>
    <p:sldId id="472" r:id="rId72"/>
    <p:sldId id="473" r:id="rId73"/>
    <p:sldId id="474" r:id="rId74"/>
    <p:sldId id="475" r:id="rId75"/>
    <p:sldId id="301" r:id="rId76"/>
    <p:sldId id="302" r:id="rId77"/>
    <p:sldId id="408" r:id="rId78"/>
    <p:sldId id="308" r:id="rId79"/>
    <p:sldId id="309" r:id="rId80"/>
    <p:sldId id="310" r:id="rId81"/>
    <p:sldId id="312" r:id="rId82"/>
    <p:sldId id="313" r:id="rId83"/>
    <p:sldId id="314" r:id="rId84"/>
    <p:sldId id="316" r:id="rId85"/>
    <p:sldId id="317" r:id="rId86"/>
    <p:sldId id="318" r:id="rId87"/>
    <p:sldId id="319" r:id="rId88"/>
    <p:sldId id="321" r:id="rId89"/>
    <p:sldId id="322" r:id="rId90"/>
    <p:sldId id="323" r:id="rId91"/>
    <p:sldId id="324" r:id="rId92"/>
    <p:sldId id="325" r:id="rId93"/>
    <p:sldId id="327" r:id="rId94"/>
    <p:sldId id="328" r:id="rId95"/>
    <p:sldId id="329" r:id="rId96"/>
    <p:sldId id="330" r:id="rId97"/>
    <p:sldId id="332" r:id="rId98"/>
    <p:sldId id="333" r:id="rId99"/>
    <p:sldId id="334" r:id="rId100"/>
    <p:sldId id="335" r:id="rId101"/>
    <p:sldId id="336" r:id="rId102"/>
    <p:sldId id="405" r:id="rId103"/>
    <p:sldId id="406" r:id="rId104"/>
    <p:sldId id="337" r:id="rId105"/>
    <p:sldId id="338" r:id="rId106"/>
    <p:sldId id="343" r:id="rId107"/>
    <p:sldId id="344" r:id="rId108"/>
    <p:sldId id="346" r:id="rId109"/>
    <p:sldId id="348" r:id="rId110"/>
    <p:sldId id="349" r:id="rId111"/>
    <p:sldId id="350" r:id="rId112"/>
    <p:sldId id="351" r:id="rId113"/>
    <p:sldId id="353" r:id="rId114"/>
    <p:sldId id="355" r:id="rId115"/>
    <p:sldId id="358" r:id="rId116"/>
    <p:sldId id="359" r:id="rId117"/>
    <p:sldId id="361" r:id="rId118"/>
    <p:sldId id="364" r:id="rId119"/>
    <p:sldId id="365" r:id="rId120"/>
    <p:sldId id="429" r:id="rId121"/>
    <p:sldId id="430" r:id="rId122"/>
    <p:sldId id="431" r:id="rId123"/>
    <p:sldId id="432" r:id="rId124"/>
    <p:sldId id="367" r:id="rId125"/>
    <p:sldId id="369" r:id="rId126"/>
    <p:sldId id="370" r:id="rId127"/>
    <p:sldId id="371" r:id="rId128"/>
    <p:sldId id="372" r:id="rId129"/>
    <p:sldId id="373" r:id="rId130"/>
    <p:sldId id="374" r:id="rId131"/>
    <p:sldId id="476" r:id="rId132"/>
    <p:sldId id="485" r:id="rId133"/>
    <p:sldId id="498" r:id="rId134"/>
    <p:sldId id="499" r:id="rId135"/>
    <p:sldId id="501" r:id="rId136"/>
    <p:sldId id="489" r:id="rId137"/>
    <p:sldId id="490" r:id="rId138"/>
    <p:sldId id="492" r:id="rId139"/>
    <p:sldId id="377" r:id="rId140"/>
    <p:sldId id="378" r:id="rId141"/>
    <p:sldId id="379" r:id="rId142"/>
    <p:sldId id="380" r:id="rId143"/>
    <p:sldId id="381" r:id="rId144"/>
    <p:sldId id="382" r:id="rId145"/>
    <p:sldId id="383" r:id="rId146"/>
    <p:sldId id="384" r:id="rId147"/>
    <p:sldId id="385" r:id="rId148"/>
    <p:sldId id="386" r:id="rId149"/>
    <p:sldId id="387" r:id="rId150"/>
    <p:sldId id="389" r:id="rId151"/>
    <p:sldId id="390" r:id="rId152"/>
    <p:sldId id="438" r:id="rId153"/>
    <p:sldId id="439" r:id="rId154"/>
    <p:sldId id="393" r:id="rId155"/>
    <p:sldId id="395" r:id="rId156"/>
    <p:sldId id="396" r:id="rId157"/>
    <p:sldId id="397" r:id="rId158"/>
    <p:sldId id="398" r:id="rId159"/>
    <p:sldId id="399" r:id="rId160"/>
    <p:sldId id="401" r:id="rId161"/>
    <p:sldId id="402" r:id="rId162"/>
    <p:sldId id="511" r:id="rId163"/>
    <p:sldId id="512" r:id="rId164"/>
    <p:sldId id="513" r:id="rId165"/>
    <p:sldId id="514" r:id="rId166"/>
    <p:sldId id="515" r:id="rId167"/>
    <p:sldId id="516" r:id="rId168"/>
    <p:sldId id="518" r:id="rId169"/>
    <p:sldId id="519" r:id="rId170"/>
    <p:sldId id="520" r:id="rId171"/>
    <p:sldId id="521" r:id="rId172"/>
    <p:sldId id="522" r:id="rId173"/>
    <p:sldId id="523" r:id="rId174"/>
    <p:sldId id="524" r:id="rId175"/>
    <p:sldId id="525" r:id="rId176"/>
    <p:sldId id="526" r:id="rId177"/>
    <p:sldId id="527" r:id="rId178"/>
    <p:sldId id="528" r:id="rId179"/>
    <p:sldId id="529" r:id="rId180"/>
    <p:sldId id="530" r:id="rId181"/>
    <p:sldId id="531" r:id="rId182"/>
    <p:sldId id="532" r:id="rId183"/>
    <p:sldId id="533" r:id="rId184"/>
    <p:sldId id="534" r:id="rId185"/>
    <p:sldId id="535" r:id="rId186"/>
    <p:sldId id="536" r:id="rId187"/>
    <p:sldId id="537" r:id="rId188"/>
    <p:sldId id="538" r:id="rId189"/>
    <p:sldId id="539" r:id="rId190"/>
    <p:sldId id="540" r:id="rId191"/>
    <p:sldId id="541" r:id="rId192"/>
    <p:sldId id="542" r:id="rId193"/>
    <p:sldId id="410" r:id="rId194"/>
    <p:sldId id="411" r:id="rId195"/>
    <p:sldId id="413" r:id="rId196"/>
    <p:sldId id="414" r:id="rId197"/>
    <p:sldId id="415" r:id="rId198"/>
    <p:sldId id="421" r:id="rId199"/>
    <p:sldId id="418" r:id="rId200"/>
    <p:sldId id="419" r:id="rId201"/>
    <p:sldId id="420" r:id="rId202"/>
    <p:sldId id="422" r:id="rId203"/>
    <p:sldId id="423" r:id="rId204"/>
    <p:sldId id="426" r:id="rId205"/>
    <p:sldId id="427" r:id="rId206"/>
    <p:sldId id="428" r:id="rId207"/>
    <p:sldId id="504" r:id="rId208"/>
    <p:sldId id="505" r:id="rId209"/>
    <p:sldId id="506" r:id="rId210"/>
    <p:sldId id="508" r:id="rId211"/>
    <p:sldId id="509" r:id="rId212"/>
    <p:sldId id="507" r:id="rId213"/>
    <p:sldId id="510" r:id="rId214"/>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00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2787"/>
    <p:restoredTop sz="90992" autoAdjust="0"/>
  </p:normalViewPr>
  <p:slideViewPr>
    <p:cSldViewPr>
      <p:cViewPr varScale="1">
        <p:scale>
          <a:sx n="101" d="100"/>
          <a:sy n="101" d="100"/>
        </p:scale>
        <p:origin x="78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5.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16" Type="http://schemas.openxmlformats.org/officeDocument/2006/relationships/presProps" Target="presProps.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206" Type="http://schemas.openxmlformats.org/officeDocument/2006/relationships/slide" Target="slides/slide193.xml"/><Relationship Id="rId12" Type="http://schemas.openxmlformats.org/officeDocument/2006/relationships/slideMaster" Target="slideMasters/slideMaster12.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217" Type="http://schemas.openxmlformats.org/officeDocument/2006/relationships/viewProps" Target="viewProps.xml"/><Relationship Id="rId6" Type="http://schemas.openxmlformats.org/officeDocument/2006/relationships/slideMaster" Target="slideMasters/slideMaster6.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openxmlformats.org/officeDocument/2006/relationships/slide" Target="slides/slide194.xml"/><Relationship Id="rId13" Type="http://schemas.openxmlformats.org/officeDocument/2006/relationships/slideMaster" Target="slideMasters/slideMaster13.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7.xml"/><Relationship Id="rId162" Type="http://schemas.openxmlformats.org/officeDocument/2006/relationships/slide" Target="slides/slide149.xml"/><Relationship Id="rId183" Type="http://schemas.openxmlformats.org/officeDocument/2006/relationships/slide" Target="slides/slide170.xml"/><Relationship Id="rId218" Type="http://schemas.openxmlformats.org/officeDocument/2006/relationships/theme" Target="theme/theme1.xml"/><Relationship Id="rId24" Type="http://schemas.openxmlformats.org/officeDocument/2006/relationships/slide" Target="slides/slide11.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31" Type="http://schemas.openxmlformats.org/officeDocument/2006/relationships/slide" Target="slides/slide118.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208" Type="http://schemas.openxmlformats.org/officeDocument/2006/relationships/slide" Target="slides/slide195.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189" Type="http://schemas.openxmlformats.org/officeDocument/2006/relationships/slide" Target="slides/slide176.xml"/><Relationship Id="rId219"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slide" Target="slides/slide201.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209" Type="http://schemas.openxmlformats.org/officeDocument/2006/relationships/slide" Target="slides/slide196.xml"/><Relationship Id="rId190" Type="http://schemas.openxmlformats.org/officeDocument/2006/relationships/slide" Target="slides/slide177.xml"/><Relationship Id="rId204" Type="http://schemas.openxmlformats.org/officeDocument/2006/relationships/slide" Target="slides/slide19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7.xml"/><Relationship Id="rId210" Type="http://schemas.openxmlformats.org/officeDocument/2006/relationships/slide" Target="slides/slide197.xml"/><Relationship Id="rId215" Type="http://schemas.openxmlformats.org/officeDocument/2006/relationships/notesMaster" Target="notesMasters/notesMaster1.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slide" Target="slides/slide188.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slideMaster" Target="slideMasters/slideMaster1.xml"/><Relationship Id="rId212" Type="http://schemas.openxmlformats.org/officeDocument/2006/relationships/slide" Target="slides/slide199.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slide" Target="slides/slide189.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13" Type="http://schemas.openxmlformats.org/officeDocument/2006/relationships/slide" Target="slides/slide200.xml"/><Relationship Id="rId2" Type="http://schemas.openxmlformats.org/officeDocument/2006/relationships/slideMaster" Target="slideMasters/slideMaster2.xml"/><Relationship Id="rId29" Type="http://schemas.openxmlformats.org/officeDocument/2006/relationships/slide" Target="slides/slide16.xml"/><Relationship Id="rId40" Type="http://schemas.openxmlformats.org/officeDocument/2006/relationships/slide" Target="slides/slide27.xml"/><Relationship Id="rId115" Type="http://schemas.openxmlformats.org/officeDocument/2006/relationships/slide" Target="slides/slide102.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99" Type="http://schemas.openxmlformats.org/officeDocument/2006/relationships/slide" Target="slides/slide186.xml"/><Relationship Id="rId203" Type="http://schemas.openxmlformats.org/officeDocument/2006/relationships/slide" Target="slides/slide190.xml"/><Relationship Id="rId19" Type="http://schemas.openxmlformats.org/officeDocument/2006/relationships/slide" Target="slides/slide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10" Type="http://schemas.openxmlformats.org/officeDocument/2006/relationships/image" Target="../media/image60.wmf"/><Relationship Id="rId4" Type="http://schemas.openxmlformats.org/officeDocument/2006/relationships/image" Target="../media/image54.wmf"/><Relationship Id="rId9" Type="http://schemas.openxmlformats.org/officeDocument/2006/relationships/image" Target="../media/image59.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81.wmf"/><Relationship Id="rId7" Type="http://schemas.openxmlformats.org/officeDocument/2006/relationships/image" Target="../media/image385.wmf"/><Relationship Id="rId2" Type="http://schemas.openxmlformats.org/officeDocument/2006/relationships/image" Target="../media/image380.wmf"/><Relationship Id="rId1" Type="http://schemas.openxmlformats.org/officeDocument/2006/relationships/image" Target="../media/image379.wmf"/><Relationship Id="rId6" Type="http://schemas.openxmlformats.org/officeDocument/2006/relationships/image" Target="../media/image384.wmf"/><Relationship Id="rId5" Type="http://schemas.openxmlformats.org/officeDocument/2006/relationships/image" Target="../media/image383.wmf"/><Relationship Id="rId4" Type="http://schemas.openxmlformats.org/officeDocument/2006/relationships/image" Target="../media/image382.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image" Target="../media/image389.wmf"/><Relationship Id="rId6" Type="http://schemas.openxmlformats.org/officeDocument/2006/relationships/image" Target="../media/image385.wmf"/><Relationship Id="rId5" Type="http://schemas.openxmlformats.org/officeDocument/2006/relationships/image" Target="../media/image391.wmf"/><Relationship Id="rId4" Type="http://schemas.openxmlformats.org/officeDocument/2006/relationships/image" Target="../media/image390.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393.wmf"/><Relationship Id="rId1" Type="http://schemas.openxmlformats.org/officeDocument/2006/relationships/image" Target="../media/image392.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image" Target="../media/image392.wmf"/><Relationship Id="rId1" Type="http://schemas.openxmlformats.org/officeDocument/2006/relationships/image" Target="../media/image393.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 Id="rId5" Type="http://schemas.openxmlformats.org/officeDocument/2006/relationships/image" Target="../media/image399.wmf"/><Relationship Id="rId4" Type="http://schemas.openxmlformats.org/officeDocument/2006/relationships/image" Target="../media/image398.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image" Target="../media/image401.wmf"/><Relationship Id="rId1" Type="http://schemas.openxmlformats.org/officeDocument/2006/relationships/image" Target="../media/image400.wmf"/><Relationship Id="rId6" Type="http://schemas.openxmlformats.org/officeDocument/2006/relationships/image" Target="../media/image405.wmf"/><Relationship Id="rId5" Type="http://schemas.openxmlformats.org/officeDocument/2006/relationships/image" Target="../media/image404.wmf"/><Relationship Id="rId4" Type="http://schemas.openxmlformats.org/officeDocument/2006/relationships/image" Target="../media/image403.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4" Type="http://schemas.openxmlformats.org/officeDocument/2006/relationships/image" Target="../media/image412.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wmf"/><Relationship Id="rId1" Type="http://schemas.openxmlformats.org/officeDocument/2006/relationships/image" Target="../media/image413.wmf"/><Relationship Id="rId5" Type="http://schemas.openxmlformats.org/officeDocument/2006/relationships/image" Target="../media/image416.wmf"/><Relationship Id="rId4" Type="http://schemas.openxmlformats.org/officeDocument/2006/relationships/image" Target="../media/image41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63.wmf"/><Relationship Id="rId7" Type="http://schemas.openxmlformats.org/officeDocument/2006/relationships/image" Target="../media/image54.wmf"/><Relationship Id="rId12"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53.wmf"/><Relationship Id="rId11"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57.wmf"/><Relationship Id="rId4" Type="http://schemas.openxmlformats.org/officeDocument/2006/relationships/image" Target="../media/image64.wmf"/><Relationship Id="rId9" Type="http://schemas.openxmlformats.org/officeDocument/2006/relationships/image" Target="../media/image56.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image" Target="../media/image418.wmf"/><Relationship Id="rId1" Type="http://schemas.openxmlformats.org/officeDocument/2006/relationships/image" Target="../media/image417.wmf"/><Relationship Id="rId5" Type="http://schemas.openxmlformats.org/officeDocument/2006/relationships/image" Target="../media/image421.wmf"/><Relationship Id="rId4" Type="http://schemas.openxmlformats.org/officeDocument/2006/relationships/image" Target="../media/image420.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424.wmf"/><Relationship Id="rId7" Type="http://schemas.openxmlformats.org/officeDocument/2006/relationships/image" Target="../media/image427.wmf"/><Relationship Id="rId2" Type="http://schemas.openxmlformats.org/officeDocument/2006/relationships/image" Target="../media/image423.wmf"/><Relationship Id="rId1" Type="http://schemas.openxmlformats.org/officeDocument/2006/relationships/image" Target="../media/image422.wmf"/><Relationship Id="rId6" Type="http://schemas.openxmlformats.org/officeDocument/2006/relationships/image" Target="../media/image426.wmf"/><Relationship Id="rId5" Type="http://schemas.openxmlformats.org/officeDocument/2006/relationships/image" Target="../media/image411.wmf"/><Relationship Id="rId4" Type="http://schemas.openxmlformats.org/officeDocument/2006/relationships/image" Target="../media/image425.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11.wmf"/><Relationship Id="rId1" Type="http://schemas.openxmlformats.org/officeDocument/2006/relationships/image" Target="../media/image425.wmf"/><Relationship Id="rId6" Type="http://schemas.openxmlformats.org/officeDocument/2006/relationships/image" Target="../media/image431.wmf"/><Relationship Id="rId5" Type="http://schemas.openxmlformats.org/officeDocument/2006/relationships/image" Target="../media/image430.wmf"/><Relationship Id="rId4" Type="http://schemas.openxmlformats.org/officeDocument/2006/relationships/image" Target="../media/image429.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441.wmf"/><Relationship Id="rId3" Type="http://schemas.openxmlformats.org/officeDocument/2006/relationships/image" Target="../media/image437.wmf"/><Relationship Id="rId7" Type="http://schemas.openxmlformats.org/officeDocument/2006/relationships/image" Target="../media/image440.wmf"/><Relationship Id="rId2" Type="http://schemas.openxmlformats.org/officeDocument/2006/relationships/image" Target="../media/image436.wmf"/><Relationship Id="rId1" Type="http://schemas.openxmlformats.org/officeDocument/2006/relationships/image" Target="../media/image435.wmf"/><Relationship Id="rId6" Type="http://schemas.openxmlformats.org/officeDocument/2006/relationships/image" Target="../media/image439.wmf"/><Relationship Id="rId5" Type="http://schemas.openxmlformats.org/officeDocument/2006/relationships/image" Target="../media/image428.wmf"/><Relationship Id="rId4" Type="http://schemas.openxmlformats.org/officeDocument/2006/relationships/image" Target="../media/image438.wmf"/><Relationship Id="rId9" Type="http://schemas.openxmlformats.org/officeDocument/2006/relationships/image" Target="../media/image393.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393.wmf"/><Relationship Id="rId3" Type="http://schemas.openxmlformats.org/officeDocument/2006/relationships/image" Target="../media/image434.wmf"/><Relationship Id="rId7" Type="http://schemas.openxmlformats.org/officeDocument/2006/relationships/image" Target="../media/image446.wmf"/><Relationship Id="rId2" Type="http://schemas.openxmlformats.org/officeDocument/2006/relationships/image" Target="../media/image443.wmf"/><Relationship Id="rId1" Type="http://schemas.openxmlformats.org/officeDocument/2006/relationships/image" Target="../media/image442.wmf"/><Relationship Id="rId6" Type="http://schemas.openxmlformats.org/officeDocument/2006/relationships/image" Target="../media/image441.wmf"/><Relationship Id="rId5" Type="http://schemas.openxmlformats.org/officeDocument/2006/relationships/image" Target="../media/image445.wmf"/><Relationship Id="rId4" Type="http://schemas.openxmlformats.org/officeDocument/2006/relationships/image" Target="../media/image444.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447.wmf"/><Relationship Id="rId4" Type="http://schemas.openxmlformats.org/officeDocument/2006/relationships/image" Target="../media/image450.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453.wmf"/><Relationship Id="rId2" Type="http://schemas.openxmlformats.org/officeDocument/2006/relationships/image" Target="../media/image394.wmf"/><Relationship Id="rId1" Type="http://schemas.openxmlformats.org/officeDocument/2006/relationships/image" Target="../media/image452.wmf"/><Relationship Id="rId5" Type="http://schemas.openxmlformats.org/officeDocument/2006/relationships/image" Target="../media/image455.wmf"/><Relationship Id="rId4" Type="http://schemas.openxmlformats.org/officeDocument/2006/relationships/image" Target="../media/image454.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458.wmf"/><Relationship Id="rId2" Type="http://schemas.openxmlformats.org/officeDocument/2006/relationships/image" Target="../media/image457.wmf"/><Relationship Id="rId1" Type="http://schemas.openxmlformats.org/officeDocument/2006/relationships/image" Target="../media/image456.wmf"/><Relationship Id="rId6" Type="http://schemas.openxmlformats.org/officeDocument/2006/relationships/image" Target="../media/image461.wmf"/><Relationship Id="rId5" Type="http://schemas.openxmlformats.org/officeDocument/2006/relationships/image" Target="../media/image460.wmf"/><Relationship Id="rId4" Type="http://schemas.openxmlformats.org/officeDocument/2006/relationships/image" Target="../media/image459.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464.wmf"/><Relationship Id="rId2" Type="http://schemas.openxmlformats.org/officeDocument/2006/relationships/image" Target="../media/image463.wmf"/><Relationship Id="rId1" Type="http://schemas.openxmlformats.org/officeDocument/2006/relationships/image" Target="../media/image462.wmf"/><Relationship Id="rId5" Type="http://schemas.openxmlformats.org/officeDocument/2006/relationships/image" Target="../media/image466.wmf"/><Relationship Id="rId4" Type="http://schemas.openxmlformats.org/officeDocument/2006/relationships/image" Target="../media/image46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469.wmf"/><Relationship Id="rId2" Type="http://schemas.openxmlformats.org/officeDocument/2006/relationships/image" Target="../media/image468.wmf"/><Relationship Id="rId1" Type="http://schemas.openxmlformats.org/officeDocument/2006/relationships/image" Target="../media/image467.wmf"/><Relationship Id="rId5" Type="http://schemas.openxmlformats.org/officeDocument/2006/relationships/image" Target="../media/image471.wmf"/><Relationship Id="rId4" Type="http://schemas.openxmlformats.org/officeDocument/2006/relationships/image" Target="../media/image470.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473.wmf"/><Relationship Id="rId1" Type="http://schemas.openxmlformats.org/officeDocument/2006/relationships/image" Target="../media/image472.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 Id="rId4" Type="http://schemas.openxmlformats.org/officeDocument/2006/relationships/image" Target="../media/image477.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479.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481.wmf"/><Relationship Id="rId1" Type="http://schemas.openxmlformats.org/officeDocument/2006/relationships/image" Target="../media/image231.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483.wmf"/><Relationship Id="rId1" Type="http://schemas.openxmlformats.org/officeDocument/2006/relationships/image" Target="../media/image482.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487.wmf"/><Relationship Id="rId2" Type="http://schemas.openxmlformats.org/officeDocument/2006/relationships/image" Target="../media/image486.wmf"/><Relationship Id="rId1" Type="http://schemas.openxmlformats.org/officeDocument/2006/relationships/image" Target="../media/image485.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493.wmf"/><Relationship Id="rId2" Type="http://schemas.openxmlformats.org/officeDocument/2006/relationships/image" Target="../media/image492.wmf"/><Relationship Id="rId1" Type="http://schemas.openxmlformats.org/officeDocument/2006/relationships/image" Target="../media/image491.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94.wmf"/><Relationship Id="rId5" Type="http://schemas.openxmlformats.org/officeDocument/2006/relationships/image" Target="../media/image498.wmf"/><Relationship Id="rId4" Type="http://schemas.openxmlformats.org/officeDocument/2006/relationships/image" Target="../media/image49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71.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501.wmf"/><Relationship Id="rId2" Type="http://schemas.openxmlformats.org/officeDocument/2006/relationships/image" Target="../media/image500.wmf"/><Relationship Id="rId1" Type="http://schemas.openxmlformats.org/officeDocument/2006/relationships/image" Target="../media/image499.wmf"/><Relationship Id="rId6" Type="http://schemas.openxmlformats.org/officeDocument/2006/relationships/image" Target="../media/image504.wmf"/><Relationship Id="rId5" Type="http://schemas.openxmlformats.org/officeDocument/2006/relationships/image" Target="../media/image503.wmf"/><Relationship Id="rId4" Type="http://schemas.openxmlformats.org/officeDocument/2006/relationships/image" Target="../media/image502.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506.wmf"/><Relationship Id="rId1" Type="http://schemas.openxmlformats.org/officeDocument/2006/relationships/image" Target="../media/image505.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509.wmf"/><Relationship Id="rId2" Type="http://schemas.openxmlformats.org/officeDocument/2006/relationships/image" Target="../media/image508.wmf"/><Relationship Id="rId1" Type="http://schemas.openxmlformats.org/officeDocument/2006/relationships/image" Target="../media/image507.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512.wmf"/><Relationship Id="rId2" Type="http://schemas.openxmlformats.org/officeDocument/2006/relationships/image" Target="../media/image511.wmf"/><Relationship Id="rId1" Type="http://schemas.openxmlformats.org/officeDocument/2006/relationships/image" Target="../media/image510.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515.wmf"/><Relationship Id="rId1" Type="http://schemas.openxmlformats.org/officeDocument/2006/relationships/image" Target="../media/image514.w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18.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image" Target="../media/image521.wmf"/><Relationship Id="rId1" Type="http://schemas.openxmlformats.org/officeDocument/2006/relationships/image" Target="../media/image520.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526.wmf"/><Relationship Id="rId2" Type="http://schemas.openxmlformats.org/officeDocument/2006/relationships/image" Target="../media/image525.wmf"/><Relationship Id="rId1" Type="http://schemas.openxmlformats.org/officeDocument/2006/relationships/image" Target="../media/image524.wmf"/></Relationships>
</file>

<file path=ppt/drawings/_rels/vmlDrawing138.vml.rels><?xml version="1.0" encoding="UTF-8" standalone="yes"?>
<Relationships xmlns="http://schemas.openxmlformats.org/package/2006/relationships"><Relationship Id="rId8" Type="http://schemas.openxmlformats.org/officeDocument/2006/relationships/image" Target="../media/image534.wmf"/><Relationship Id="rId3" Type="http://schemas.openxmlformats.org/officeDocument/2006/relationships/image" Target="../media/image529.wmf"/><Relationship Id="rId7" Type="http://schemas.openxmlformats.org/officeDocument/2006/relationships/image" Target="../media/image533.wmf"/><Relationship Id="rId2" Type="http://schemas.openxmlformats.org/officeDocument/2006/relationships/image" Target="../media/image528.wmf"/><Relationship Id="rId1" Type="http://schemas.openxmlformats.org/officeDocument/2006/relationships/image" Target="../media/image527.wmf"/><Relationship Id="rId6" Type="http://schemas.openxmlformats.org/officeDocument/2006/relationships/image" Target="../media/image532.wmf"/><Relationship Id="rId11" Type="http://schemas.openxmlformats.org/officeDocument/2006/relationships/image" Target="../media/image537.wmf"/><Relationship Id="rId5" Type="http://schemas.openxmlformats.org/officeDocument/2006/relationships/image" Target="../media/image531.wmf"/><Relationship Id="rId10" Type="http://schemas.openxmlformats.org/officeDocument/2006/relationships/image" Target="../media/image536.wmf"/><Relationship Id="rId4" Type="http://schemas.openxmlformats.org/officeDocument/2006/relationships/image" Target="../media/image530.wmf"/><Relationship Id="rId9" Type="http://schemas.openxmlformats.org/officeDocument/2006/relationships/image" Target="../media/image535.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540.wmf"/><Relationship Id="rId2" Type="http://schemas.openxmlformats.org/officeDocument/2006/relationships/image" Target="../media/image535.wmf"/><Relationship Id="rId1" Type="http://schemas.openxmlformats.org/officeDocument/2006/relationships/image" Target="../media/image534.wmf"/><Relationship Id="rId6" Type="http://schemas.openxmlformats.org/officeDocument/2006/relationships/image" Target="../media/image543.wmf"/><Relationship Id="rId5" Type="http://schemas.openxmlformats.org/officeDocument/2006/relationships/image" Target="../media/image542.wmf"/><Relationship Id="rId4" Type="http://schemas.openxmlformats.org/officeDocument/2006/relationships/image" Target="../media/image5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547.wmf"/><Relationship Id="rId2" Type="http://schemas.openxmlformats.org/officeDocument/2006/relationships/image" Target="../media/image546.wmf"/><Relationship Id="rId1" Type="http://schemas.openxmlformats.org/officeDocument/2006/relationships/image" Target="../media/image545.wmf"/><Relationship Id="rId4" Type="http://schemas.openxmlformats.org/officeDocument/2006/relationships/image" Target="../media/image548.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551.wmf"/><Relationship Id="rId2" Type="http://schemas.openxmlformats.org/officeDocument/2006/relationships/image" Target="../media/image550.wmf"/><Relationship Id="rId1" Type="http://schemas.openxmlformats.org/officeDocument/2006/relationships/image" Target="../media/image549.wmf"/><Relationship Id="rId5" Type="http://schemas.openxmlformats.org/officeDocument/2006/relationships/image" Target="../media/image553.wmf"/><Relationship Id="rId4" Type="http://schemas.openxmlformats.org/officeDocument/2006/relationships/image" Target="../media/image552.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55.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560.wmf"/><Relationship Id="rId2" Type="http://schemas.openxmlformats.org/officeDocument/2006/relationships/image" Target="../media/image559.wmf"/><Relationship Id="rId1" Type="http://schemas.openxmlformats.org/officeDocument/2006/relationships/image" Target="../media/image558.wmf"/><Relationship Id="rId5" Type="http://schemas.openxmlformats.org/officeDocument/2006/relationships/image" Target="../media/image562.wmf"/><Relationship Id="rId4" Type="http://schemas.openxmlformats.org/officeDocument/2006/relationships/image" Target="../media/image561.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56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4.wmf"/><Relationship Id="rId4"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9"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wmf"/><Relationship Id="rId9"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98.wmf"/><Relationship Id="rId1"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9.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98.wmf"/><Relationship Id="rId5" Type="http://schemas.openxmlformats.org/officeDocument/2006/relationships/image" Target="../media/image95.wmf"/><Relationship Id="rId4"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jpeg"/><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4" Type="http://schemas.openxmlformats.org/officeDocument/2006/relationships/image" Target="../media/image14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5" Type="http://schemas.openxmlformats.org/officeDocument/2006/relationships/image" Target="../media/image158.wmf"/><Relationship Id="rId4" Type="http://schemas.openxmlformats.org/officeDocument/2006/relationships/image" Target="../media/image15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4" Type="http://schemas.openxmlformats.org/officeDocument/2006/relationships/image" Target="../media/image17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4" Type="http://schemas.openxmlformats.org/officeDocument/2006/relationships/image" Target="../media/image18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198.wmf"/><Relationship Id="rId7" Type="http://schemas.openxmlformats.org/officeDocument/2006/relationships/image" Target="../media/image202.wmf"/><Relationship Id="rId2" Type="http://schemas.openxmlformats.org/officeDocument/2006/relationships/image" Target="../media/image197.wmf"/><Relationship Id="rId1" Type="http://schemas.openxmlformats.org/officeDocument/2006/relationships/image" Target="../media/image196.wmf"/><Relationship Id="rId6" Type="http://schemas.openxmlformats.org/officeDocument/2006/relationships/image" Target="../media/image201.wmf"/><Relationship Id="rId5" Type="http://schemas.openxmlformats.org/officeDocument/2006/relationships/image" Target="../media/image200.wmf"/><Relationship Id="rId10" Type="http://schemas.openxmlformats.org/officeDocument/2006/relationships/image" Target="../media/image205.wmf"/><Relationship Id="rId4" Type="http://schemas.openxmlformats.org/officeDocument/2006/relationships/image" Target="../media/image199.wmf"/><Relationship Id="rId9" Type="http://schemas.openxmlformats.org/officeDocument/2006/relationships/image" Target="../media/image20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11.png"/></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215.wmf"/><Relationship Id="rId1" Type="http://schemas.openxmlformats.org/officeDocument/2006/relationships/image" Target="../media/image214.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 Id="rId5" Type="http://schemas.openxmlformats.org/officeDocument/2006/relationships/image" Target="../media/image224.wmf"/><Relationship Id="rId4" Type="http://schemas.openxmlformats.org/officeDocument/2006/relationships/image" Target="../media/image22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25.png"/></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wmf"/><Relationship Id="rId1" Type="http://schemas.openxmlformats.org/officeDocument/2006/relationships/image" Target="../media/image22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4" Type="http://schemas.openxmlformats.org/officeDocument/2006/relationships/image" Target="../media/image234.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51.wmf"/><Relationship Id="rId4" Type="http://schemas.openxmlformats.org/officeDocument/2006/relationships/image" Target="../media/image25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4" Type="http://schemas.openxmlformats.org/officeDocument/2006/relationships/image" Target="../media/image256.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png"/></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5" Type="http://schemas.openxmlformats.org/officeDocument/2006/relationships/image" Target="../media/image267.wmf"/><Relationship Id="rId4" Type="http://schemas.openxmlformats.org/officeDocument/2006/relationships/image" Target="../media/image26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69.wmf"/><Relationship Id="rId1" Type="http://schemas.openxmlformats.org/officeDocument/2006/relationships/image" Target="../media/image26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77.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png"/><Relationship Id="rId4" Type="http://schemas.openxmlformats.org/officeDocument/2006/relationships/image" Target="../media/image29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4" Type="http://schemas.openxmlformats.org/officeDocument/2006/relationships/image" Target="../media/image288.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305.wmf"/><Relationship Id="rId3" Type="http://schemas.openxmlformats.org/officeDocument/2006/relationships/image" Target="../media/image300.wmf"/><Relationship Id="rId7" Type="http://schemas.openxmlformats.org/officeDocument/2006/relationships/image" Target="../media/image304.wmf"/><Relationship Id="rId2" Type="http://schemas.openxmlformats.org/officeDocument/2006/relationships/image" Target="../media/image299.wmf"/><Relationship Id="rId1" Type="http://schemas.openxmlformats.org/officeDocument/2006/relationships/image" Target="../media/image298.wmf"/><Relationship Id="rId6" Type="http://schemas.openxmlformats.org/officeDocument/2006/relationships/image" Target="../media/image303.wmf"/><Relationship Id="rId11" Type="http://schemas.openxmlformats.org/officeDocument/2006/relationships/image" Target="../media/image308.wmf"/><Relationship Id="rId5" Type="http://schemas.openxmlformats.org/officeDocument/2006/relationships/image" Target="../media/image302.wmf"/><Relationship Id="rId10" Type="http://schemas.openxmlformats.org/officeDocument/2006/relationships/image" Target="../media/image307.wmf"/><Relationship Id="rId4" Type="http://schemas.openxmlformats.org/officeDocument/2006/relationships/image" Target="../media/image301.wmf"/><Relationship Id="rId9" Type="http://schemas.openxmlformats.org/officeDocument/2006/relationships/image" Target="../media/image30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11.wmf"/><Relationship Id="rId7" Type="http://schemas.openxmlformats.org/officeDocument/2006/relationships/image" Target="../media/image315.wmf"/><Relationship Id="rId2" Type="http://schemas.openxmlformats.org/officeDocument/2006/relationships/image" Target="../media/image310.wmf"/><Relationship Id="rId1" Type="http://schemas.openxmlformats.org/officeDocument/2006/relationships/image" Target="../media/image309.wmf"/><Relationship Id="rId6" Type="http://schemas.openxmlformats.org/officeDocument/2006/relationships/image" Target="../media/image314.wmf"/><Relationship Id="rId5" Type="http://schemas.openxmlformats.org/officeDocument/2006/relationships/image" Target="../media/image313.wmf"/><Relationship Id="rId4" Type="http://schemas.openxmlformats.org/officeDocument/2006/relationships/image" Target="../media/image312.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 Id="rId5" Type="http://schemas.openxmlformats.org/officeDocument/2006/relationships/image" Target="../media/image320.wmf"/><Relationship Id="rId4" Type="http://schemas.openxmlformats.org/officeDocument/2006/relationships/image" Target="../media/image31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wmf"/><Relationship Id="rId1" Type="http://schemas.openxmlformats.org/officeDocument/2006/relationships/image" Target="../media/image328.wmf"/><Relationship Id="rId4" Type="http://schemas.openxmlformats.org/officeDocument/2006/relationships/image" Target="../media/image331.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 Id="rId6" Type="http://schemas.openxmlformats.org/officeDocument/2006/relationships/image" Target="../media/image329.wmf"/><Relationship Id="rId5" Type="http://schemas.openxmlformats.org/officeDocument/2006/relationships/image" Target="../media/image336.wmf"/><Relationship Id="rId4" Type="http://schemas.openxmlformats.org/officeDocument/2006/relationships/image" Target="../media/image335.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47.wmf"/><Relationship Id="rId1" Type="http://schemas.openxmlformats.org/officeDocument/2006/relationships/image" Target="../media/image346.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349.wmf"/><Relationship Id="rId1" Type="http://schemas.openxmlformats.org/officeDocument/2006/relationships/image" Target="../media/image348.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image" Target="../media/image350.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48.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53.wmf"/><Relationship Id="rId1" Type="http://schemas.openxmlformats.org/officeDocument/2006/relationships/image" Target="../media/image352.png"/></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55.wmf"/><Relationship Id="rId1" Type="http://schemas.openxmlformats.org/officeDocument/2006/relationships/image" Target="../media/image354.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356.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59.wmf"/><Relationship Id="rId1" Type="http://schemas.openxmlformats.org/officeDocument/2006/relationships/image" Target="../media/image35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61.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363.wmf"/><Relationship Id="rId1" Type="http://schemas.openxmlformats.org/officeDocument/2006/relationships/image" Target="../media/image362.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image" Target="../media/image372.wmf"/><Relationship Id="rId1" Type="http://schemas.openxmlformats.org/officeDocument/2006/relationships/image" Target="../media/image371.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374.wmf"/><Relationship Id="rId1" Type="http://schemas.openxmlformats.org/officeDocument/2006/relationships/image" Target="../media/image373.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76.wmf"/><Relationship Id="rId1" Type="http://schemas.openxmlformats.org/officeDocument/2006/relationships/image" Target="../media/image375.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4D2554-097F-4C17-B236-075D74C13680}" type="datetimeFigureOut">
              <a:rPr lang="zh-CN" altLang="en-US" smtClean="0"/>
              <a:pPr/>
              <a:t>2019/9/1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916D1-3EFF-482A-878E-0D88E062930E}" type="slidenum">
              <a:rPr lang="zh-CN" altLang="en-US" smtClean="0"/>
              <a:pPr/>
              <a:t>‹#›</a:t>
            </a:fld>
            <a:endParaRPr lang="zh-CN" altLang="en-US"/>
          </a:p>
        </p:txBody>
      </p:sp>
    </p:spTree>
    <p:extLst>
      <p:ext uri="{BB962C8B-B14F-4D97-AF65-F5344CB8AC3E}">
        <p14:creationId xmlns:p14="http://schemas.microsoft.com/office/powerpoint/2010/main" val="277297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9916D1-3EFF-482A-878E-0D88E062930E}" type="slidenum">
              <a:rPr lang="zh-CN" altLang="en-US" smtClean="0"/>
              <a:pPr/>
              <a:t>42</a:t>
            </a:fld>
            <a:endParaRPr lang="zh-CN" altLang="en-US"/>
          </a:p>
        </p:txBody>
      </p:sp>
    </p:spTree>
    <p:extLst>
      <p:ext uri="{BB962C8B-B14F-4D97-AF65-F5344CB8AC3E}">
        <p14:creationId xmlns:p14="http://schemas.microsoft.com/office/powerpoint/2010/main" val="2238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DF38F7-A042-4617-AEF8-322147248A14}" type="slidenum">
              <a:rPr kumimoji="1" lang="zh-CN" altLang="en-US" sz="12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1" lang="zh-CN" altLang="en-US" sz="12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5082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530E35-333E-4EFD-9A29-1C19AA442655}" type="slidenum">
              <a:rPr lang="en-US" altLang="zh-CN"/>
              <a:pPr>
                <a:defRPr/>
              </a:pPr>
              <a:t>‹#›</a:t>
            </a:fld>
            <a:endParaRPr lang="en-US" altLang="zh-CN"/>
          </a:p>
        </p:txBody>
      </p:sp>
    </p:spTree>
    <p:extLst>
      <p:ext uri="{BB962C8B-B14F-4D97-AF65-F5344CB8AC3E}">
        <p14:creationId xmlns:p14="http://schemas.microsoft.com/office/powerpoint/2010/main" val="63584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8E767EF-AF06-4F95-B30C-6CF296409230}" type="slidenum">
              <a:rPr lang="en-US" altLang="zh-CN"/>
              <a:pPr>
                <a:defRPr/>
              </a:pPr>
              <a:t>‹#›</a:t>
            </a:fld>
            <a:endParaRPr lang="en-US" altLang="zh-CN"/>
          </a:p>
        </p:txBody>
      </p:sp>
    </p:spTree>
    <p:extLst>
      <p:ext uri="{BB962C8B-B14F-4D97-AF65-F5344CB8AC3E}">
        <p14:creationId xmlns:p14="http://schemas.microsoft.com/office/powerpoint/2010/main" val="24195666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A4FF826-2763-4443-B92E-DEE934ABEC52}" type="slidenum">
              <a:rPr lang="en-US" altLang="zh-CN"/>
              <a:pPr>
                <a:defRPr/>
              </a:pPr>
              <a:t>‹#›</a:t>
            </a:fld>
            <a:endParaRPr lang="en-US" altLang="zh-CN"/>
          </a:p>
        </p:txBody>
      </p:sp>
    </p:spTree>
    <p:extLst>
      <p:ext uri="{BB962C8B-B14F-4D97-AF65-F5344CB8AC3E}">
        <p14:creationId xmlns:p14="http://schemas.microsoft.com/office/powerpoint/2010/main" val="19147235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540587-EE15-4458-A1F2-8812940AE8BA}" type="slidenum">
              <a:rPr lang="en-US" altLang="zh-CN"/>
              <a:pPr>
                <a:defRPr/>
              </a:pPr>
              <a:t>‹#›</a:t>
            </a:fld>
            <a:endParaRPr lang="en-US" altLang="zh-CN"/>
          </a:p>
        </p:txBody>
      </p:sp>
    </p:spTree>
    <p:extLst>
      <p:ext uri="{BB962C8B-B14F-4D97-AF65-F5344CB8AC3E}">
        <p14:creationId xmlns:p14="http://schemas.microsoft.com/office/powerpoint/2010/main" val="35134208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EA7BCA8-1F7B-40C2-9E22-D73A4AD17B4D}" type="slidenum">
              <a:rPr lang="en-US" altLang="zh-CN"/>
              <a:pPr>
                <a:defRPr/>
              </a:pPr>
              <a:t>‹#›</a:t>
            </a:fld>
            <a:endParaRPr lang="en-US" altLang="zh-CN"/>
          </a:p>
        </p:txBody>
      </p:sp>
    </p:spTree>
    <p:extLst>
      <p:ext uri="{BB962C8B-B14F-4D97-AF65-F5344CB8AC3E}">
        <p14:creationId xmlns:p14="http://schemas.microsoft.com/office/powerpoint/2010/main" val="22203865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5752AC-6B97-4577-B8B5-76E71541D093}" type="slidenum">
              <a:rPr lang="en-US" altLang="zh-CN"/>
              <a:pPr>
                <a:defRPr/>
              </a:pPr>
              <a:t>‹#›</a:t>
            </a:fld>
            <a:endParaRPr lang="en-US" altLang="zh-CN"/>
          </a:p>
        </p:txBody>
      </p:sp>
    </p:spTree>
    <p:extLst>
      <p:ext uri="{BB962C8B-B14F-4D97-AF65-F5344CB8AC3E}">
        <p14:creationId xmlns:p14="http://schemas.microsoft.com/office/powerpoint/2010/main" val="17101564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DCDBCAA-8329-430F-9E1E-29BD95A2AA7D}" type="slidenum">
              <a:rPr lang="en-US" altLang="zh-CN"/>
              <a:pPr>
                <a:defRPr/>
              </a:pPr>
              <a:t>‹#›</a:t>
            </a:fld>
            <a:endParaRPr lang="en-US" altLang="zh-CN"/>
          </a:p>
        </p:txBody>
      </p:sp>
    </p:spTree>
    <p:extLst>
      <p:ext uri="{BB962C8B-B14F-4D97-AF65-F5344CB8AC3E}">
        <p14:creationId xmlns:p14="http://schemas.microsoft.com/office/powerpoint/2010/main" val="34371916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文本框 6"/>
          <p:cNvSpPr txBox="1">
            <a:spLocks noChangeArrowheads="1"/>
          </p:cNvSpPr>
          <p:nvPr userDrawn="1"/>
        </p:nvSpPr>
        <p:spPr bwMode="auto">
          <a:xfrm>
            <a:off x="6845300" y="599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57200">
              <a:defRPr/>
            </a:pPr>
            <a:endParaRPr kumimoji="0" lang="zh-CN" altLang="en-US" sz="1800" smtClean="0">
              <a:solidFill>
                <a:prstClr val="black"/>
              </a:solidFill>
            </a:endParaRPr>
          </a:p>
        </p:txBody>
      </p:sp>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Date Placeholder 3"/>
          <p:cNvSpPr>
            <a:spLocks noGrp="1"/>
          </p:cNvSpPr>
          <p:nvPr>
            <p:ph type="dt" sz="half" idx="10"/>
          </p:nvPr>
        </p:nvSpPr>
        <p:spPr/>
        <p:txBody>
          <a:bodyPr/>
          <a:lstStyle>
            <a:lvl1pPr>
              <a:defRPr/>
            </a:lvl1pPr>
          </a:lstStyle>
          <a:p>
            <a:pPr>
              <a:defRPr/>
            </a:pPr>
            <a:fld id="{C2018CA3-283A-4512-BE32-FFFC2F210070}" type="datetime1">
              <a:rPr lang="en-US" altLang="zh-CN"/>
              <a:pPr>
                <a:defRPr/>
              </a:pPr>
              <a:t>9/1/2019</a:t>
            </a:fld>
            <a:endParaRPr lang="en-US" altLang="zh-CN">
              <a:ea typeface="MS PGothic" panose="020B0600070205080204" pitchFamily="34" charset="-128"/>
            </a:endParaRPr>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solidFill>
                  <a:schemeClr val="tx1"/>
                </a:solidFill>
              </a:defRPr>
            </a:lvl1pPr>
          </a:lstStyle>
          <a:p>
            <a:pPr>
              <a:defRPr/>
            </a:pPr>
            <a:endParaRPr lang="en-US" altLang="zh-CN">
              <a:solidFill>
                <a:prstClr val="black"/>
              </a:solidFill>
            </a:endParaRPr>
          </a:p>
        </p:txBody>
      </p:sp>
    </p:spTree>
    <p:extLst>
      <p:ext uri="{BB962C8B-B14F-4D97-AF65-F5344CB8AC3E}">
        <p14:creationId xmlns:p14="http://schemas.microsoft.com/office/powerpoint/2010/main" val="3161093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fld id="{385503B0-9860-47D7-B735-133E97359890}" type="datetime1">
              <a:rPr lang="en-US" altLang="zh-CN"/>
              <a:pPr>
                <a:defRPr/>
              </a:pPr>
              <a:t>9/1/2019</a:t>
            </a:fld>
            <a:endParaRPr lang="en-US" altLang="zh-CN">
              <a:ea typeface="MS PGothic" panose="020B0600070205080204" pitchFamily="34" charset="-128"/>
            </a:endParaRPr>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a:xfrm>
            <a:off x="6680200" y="6369050"/>
            <a:ext cx="2133600" cy="365125"/>
          </a:xfrm>
        </p:spPr>
        <p:txBody>
          <a:bodyPr/>
          <a:lstStyle>
            <a:lvl1pPr>
              <a:defRPr>
                <a:solidFill>
                  <a:schemeClr val="tx1"/>
                </a:solidFill>
              </a:defRPr>
            </a:lvl1pPr>
          </a:lstStyle>
          <a:p>
            <a:pPr>
              <a:defRPr/>
            </a:pPr>
            <a:fld id="{D39A8055-EB8E-4204-9CC1-0B06FB4DDB93}"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8633637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fld id="{A46B4D3D-F35E-48EE-B2CB-25A908F61C53}" type="datetime1">
              <a:rPr lang="en-US" altLang="zh-CN"/>
              <a:pPr>
                <a:defRPr/>
              </a:pPr>
              <a:t>9/1/2019</a:t>
            </a:fld>
            <a:endParaRPr lang="en-US" altLang="zh-CN">
              <a:ea typeface="MS PGothic" panose="020B0600070205080204" pitchFamily="34" charset="-128"/>
            </a:endParaRPr>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a:xfrm>
            <a:off x="6781800" y="6356350"/>
            <a:ext cx="2133600" cy="365125"/>
          </a:xfrm>
        </p:spPr>
        <p:txBody>
          <a:bodyPr/>
          <a:lstStyle>
            <a:lvl1pPr>
              <a:defRPr>
                <a:solidFill>
                  <a:schemeClr val="tx1"/>
                </a:solidFill>
              </a:defRPr>
            </a:lvl1pPr>
          </a:lstStyle>
          <a:p>
            <a:pPr>
              <a:defRPr/>
            </a:pPr>
            <a:fld id="{2081BF0A-4102-404B-B97A-CB71E154AD0C}"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6989926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6"/>
          <p:cNvSpPr txBox="1">
            <a:spLocks noChangeArrowheads="1"/>
          </p:cNvSpPr>
          <p:nvPr userDrawn="1"/>
        </p:nvSpPr>
        <p:spPr bwMode="auto">
          <a:xfrm>
            <a:off x="8509000" y="6453188"/>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0" hangingPunct="0">
              <a:defRPr/>
            </a:pPr>
            <a:fld id="{8EEB0F19-B3AE-43D4-9A41-01F801890296}" type="slidenum">
              <a:rPr kumimoji="0" lang="zh-CN" altLang="en-US" sz="1600" smtClean="0">
                <a:solidFill>
                  <a:prstClr val="black"/>
                </a:solidFill>
              </a:rPr>
              <a:pPr defTabSz="457200" eaLnBrk="0" hangingPunct="0">
                <a:defRPr/>
              </a:pPr>
              <a:t>‹#›</a:t>
            </a:fld>
            <a:endParaRPr kumimoji="0" lang="zh-CN" altLang="en-US" sz="1600" smtClean="0">
              <a:solidFill>
                <a:prstClr val="black"/>
              </a:solidFill>
            </a:endParaRPr>
          </a:p>
        </p:txBody>
      </p:sp>
      <p:sp>
        <p:nvSpPr>
          <p:cNvPr id="3" name="Date Placeholder 3"/>
          <p:cNvSpPr>
            <a:spLocks noGrp="1"/>
          </p:cNvSpPr>
          <p:nvPr>
            <p:ph type="dt" sz="half" idx="10"/>
          </p:nvPr>
        </p:nvSpPr>
        <p:spPr/>
        <p:txBody>
          <a:bodyPr/>
          <a:lstStyle>
            <a:lvl1pPr>
              <a:defRPr/>
            </a:lvl1pPr>
          </a:lstStyle>
          <a:p>
            <a:pPr>
              <a:defRPr/>
            </a:pPr>
            <a:fld id="{6FC478DA-0830-4EF9-88C4-074527089198}" type="datetime1">
              <a:rPr lang="en-US" altLang="zh-CN"/>
              <a:pPr>
                <a:defRPr/>
              </a:pPr>
              <a:t>9/1/2019</a:t>
            </a:fld>
            <a:endParaRPr lang="en-US" altLang="zh-CN">
              <a:ea typeface="MS PGothic" panose="020B0600070205080204" pitchFamily="34" charset="-128"/>
            </a:endParaRPr>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438303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E027F62-95C0-49A3-A58B-E77BCB822E7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19314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7B1E634-AA76-462D-855F-AEFF704B49E0}" type="slidenum">
              <a:rPr lang="en-US" altLang="zh-CN"/>
              <a:pPr>
                <a:defRPr/>
              </a:pPr>
              <a:t>‹#›</a:t>
            </a:fld>
            <a:endParaRPr lang="en-US" altLang="zh-CN"/>
          </a:p>
        </p:txBody>
      </p:sp>
    </p:spTree>
    <p:extLst>
      <p:ext uri="{BB962C8B-B14F-4D97-AF65-F5344CB8AC3E}">
        <p14:creationId xmlns:p14="http://schemas.microsoft.com/office/powerpoint/2010/main" val="3180709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1C1C1C"/>
              </a:solidFill>
              <a:effectLst/>
              <a:uLnTx/>
              <a:uFillTx/>
              <a:latin typeface="Times New Roman" pitchFamily="18" charset="0"/>
              <a:ea typeface="宋体" pitchFamily="2" charset="-122"/>
              <a:cs typeface="+mn-cs"/>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1C1C1C"/>
              </a:solidFill>
              <a:effectLst/>
              <a:uLnTx/>
              <a:uFillTx/>
              <a:latin typeface="Times New Roman" pitchFamily="18" charset="0"/>
              <a:ea typeface="宋体" pitchFamily="2" charset="-122"/>
              <a:cs typeface="+mn-cs"/>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6BF941-5A63-42E7-96FA-AA431D6F9A0B}" type="slidenum">
              <a:rPr kumimoji="0" lang="zh-CN" altLang="en-US" sz="1400" b="0" i="0" u="none" strike="noStrike" kern="1200" cap="none" spc="0" normalizeH="0" baseline="0" noProof="0">
                <a:ln>
                  <a:noFill/>
                </a:ln>
                <a:solidFill>
                  <a:srgbClr val="1C1C1C"/>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78131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8BA845B-201E-49BB-9F85-204A8953D57A}"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0882260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52E264-CEA3-4F58-A757-039E2899B5E0}"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1002896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7"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516F339-F3BE-4F92-8A48-838F439F045D}"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17340039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8"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9"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1508420-10DC-4DC0-A958-FDBC25E009A9}"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1194574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4"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628FD7-40D2-4596-B082-DA5CF186AB4A}"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6324460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3"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4"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E41F45-74D9-47AF-91A9-346059B0006E}"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9830913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7"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6D9CADD-9C2C-4E3C-A10C-CCF701A8BFB0}"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920874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7"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5EA9E51-4297-4FDF-A04A-1BC90A2E9591}"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3833336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9995EB-1BE2-48AE-B3C2-BB14A0BD9BD2}"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767136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p:txBody>
          <a:bodyPr/>
          <a:lstStyle>
            <a:lvl1pPr>
              <a:defRPr/>
            </a:lvl1pPr>
          </a:lstStyle>
          <a:p>
            <a:pPr>
              <a:defRPr/>
            </a:pPr>
            <a:endParaRPr lang="zh-CN" altLang="en-US"/>
          </a:p>
        </p:txBody>
      </p:sp>
      <p:sp>
        <p:nvSpPr>
          <p:cNvPr id="7" name="Rectangle 48"/>
          <p:cNvSpPr>
            <a:spLocks noGrp="1" noChangeArrowheads="1"/>
          </p:cNvSpPr>
          <p:nvPr>
            <p:ph type="ftr" sz="quarter" idx="11"/>
          </p:nvPr>
        </p:nvSpPr>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p:txBody>
          <a:bodyPr/>
          <a:lstStyle>
            <a:lvl1pPr>
              <a:defRPr/>
            </a:lvl1pPr>
          </a:lstStyle>
          <a:p>
            <a:pPr>
              <a:defRPr/>
            </a:pPr>
            <a:fld id="{DC402B05-7659-4995-91ED-7BFAC0524B47}" type="slidenum">
              <a:rPr lang="zh-CN" altLang="en-US"/>
              <a:pPr>
                <a:defRPr/>
              </a:pPr>
              <a:t>‹#›</a:t>
            </a:fld>
            <a:endParaRPr lang="en-US" altLang="zh-CN"/>
          </a:p>
        </p:txBody>
      </p:sp>
    </p:spTree>
    <p:extLst>
      <p:ext uri="{BB962C8B-B14F-4D97-AF65-F5344CB8AC3E}">
        <p14:creationId xmlns:p14="http://schemas.microsoft.com/office/powerpoint/2010/main" val="34345487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FA9AEE8-070A-4039-8D74-2E4293DED647}" type="slidenum">
              <a:rPr kumimoji="0" lang="zh-CN" altLang="en-US"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703467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672143C-5EB5-4E5B-B316-0CA3FDE1A2D8}"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458952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AD23B5-3420-4991-9073-EDE198325026}"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14343311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6E373A7-8DA1-4E2D-998A-9CC97A9F4975}"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671438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6153A0A-2B53-4DCA-89E0-C69C5B1561BE}"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0644300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BEC266F-AD99-4BFF-90A0-B655801C58B3}"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391261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199778-DE2D-4268-9541-2408D744203F}"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0125758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AB2C753-9BED-4D90-B0A7-EFB8DD2FABA1}"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50469254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CF212ED-F5AC-4666-8E9E-EC8CA2B36248}"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5518296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4E17540-379C-426F-A1A4-AB16398942D1}"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936305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p:txBody>
          <a:bodyPr/>
          <a:lstStyle>
            <a:lvl1pPr>
              <a:defRPr/>
            </a:lvl1pPr>
          </a:lstStyle>
          <a:p>
            <a:pPr>
              <a:defRPr/>
            </a:pPr>
            <a:endParaRPr lang="zh-CN" altLang="en-US"/>
          </a:p>
        </p:txBody>
      </p:sp>
      <p:sp>
        <p:nvSpPr>
          <p:cNvPr id="4" name="Rectangle 48"/>
          <p:cNvSpPr>
            <a:spLocks noGrp="1" noChangeArrowheads="1"/>
          </p:cNvSpPr>
          <p:nvPr>
            <p:ph type="ftr" sz="quarter" idx="11"/>
          </p:nvPr>
        </p:nvSpPr>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p:txBody>
          <a:bodyPr/>
          <a:lstStyle>
            <a:lvl1pPr>
              <a:defRPr/>
            </a:lvl1pPr>
          </a:lstStyle>
          <a:p>
            <a:pPr>
              <a:defRPr/>
            </a:pPr>
            <a:fld id="{43B56CD0-04CC-4FBD-A60C-CDE14F78B2B5}" type="slidenum">
              <a:rPr lang="zh-CN" altLang="en-US"/>
              <a:pPr>
                <a:defRPr/>
              </a:pPr>
              <a:t>‹#›</a:t>
            </a:fld>
            <a:endParaRPr lang="en-US" altLang="zh-CN"/>
          </a:p>
        </p:txBody>
      </p:sp>
    </p:spTree>
    <p:extLst>
      <p:ext uri="{BB962C8B-B14F-4D97-AF65-F5344CB8AC3E}">
        <p14:creationId xmlns:p14="http://schemas.microsoft.com/office/powerpoint/2010/main" val="10104505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FF187E0-2B11-48B5-80B1-3E3F5D6C68F0}"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143117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C3BADC4-8400-43B5-8ACB-D4D1A9A66F3D}"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9384130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F0570CF-0A24-49FF-8203-41F3AE735C35}"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1692643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57AF66-BD0C-4055-B320-8099DC7A6198}"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9285513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2F2F6C-B974-4340-A06B-648F27198C77}"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4432840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2577A3-2EE7-4A13-A23A-957772F3EE4F}"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7193688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25CF9AE-D2B0-4308-97A6-D93088C6C3C2}"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7775462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B70ABB-3E53-4E58-85CA-4C4B295386BD}"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7616252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8D3EBE9-4179-4FDD-A25D-B9B6531D5642}"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2666441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C24AAAC-A5B9-4B89-AD1F-F57FFD611ECD}"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56289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pPr>
              <a:defRPr/>
            </a:pPr>
            <a:fld id="{8EAF902D-08A7-46B5-ABC8-02ABD54E4425}" type="slidenum">
              <a:rPr lang="zh-CN" altLang="en-US"/>
              <a:pPr>
                <a:defRPr/>
              </a:pPr>
              <a:t>‹#›</a:t>
            </a:fld>
            <a:endParaRPr lang="en-US" altLang="zh-CN"/>
          </a:p>
        </p:txBody>
      </p:sp>
    </p:spTree>
    <p:extLst>
      <p:ext uri="{BB962C8B-B14F-4D97-AF65-F5344CB8AC3E}">
        <p14:creationId xmlns:p14="http://schemas.microsoft.com/office/powerpoint/2010/main" val="41756237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5464EE-D332-4662-BBA8-E246CC0B3909}"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85949735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1E27DF9-6AAC-4328-82A1-69C5E4C67D91}"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3966621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CADA93F-5B47-4A9B-90F8-FEBBEE41C659}"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4079708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9969DF3-6662-4F15-B6DE-693278732B0B}"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7115714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BF5E65-568B-48B7-991E-D1996837307F}"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4041245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pPr>
              <a:defRPr/>
            </a:pPr>
            <a:fld id="{7B9F31D5-358C-4E97-891B-440127C45B16}" type="slidenum">
              <a:rPr lang="zh-CN" altLang="en-US"/>
              <a:pPr>
                <a:defRPr/>
              </a:pPr>
              <a:t>‹#›</a:t>
            </a:fld>
            <a:endParaRPr lang="en-US" altLang="zh-CN"/>
          </a:p>
        </p:txBody>
      </p:sp>
    </p:spTree>
    <p:extLst>
      <p:ext uri="{BB962C8B-B14F-4D97-AF65-F5344CB8AC3E}">
        <p14:creationId xmlns:p14="http://schemas.microsoft.com/office/powerpoint/2010/main" val="2072510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A2B1057-6505-4A45-8AE0-8AC0B51CB8DC}" type="slidenum">
              <a:rPr lang="zh-CN" altLang="en-US"/>
              <a:pPr>
                <a:defRPr/>
              </a:pPr>
              <a:t>‹#›</a:t>
            </a:fld>
            <a:endParaRPr lang="en-US" altLang="zh-CN"/>
          </a:p>
        </p:txBody>
      </p:sp>
    </p:spTree>
    <p:extLst>
      <p:ext uri="{BB962C8B-B14F-4D97-AF65-F5344CB8AC3E}">
        <p14:creationId xmlns:p14="http://schemas.microsoft.com/office/powerpoint/2010/main" val="1271044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F2784B2-397F-44BF-A7C0-961CDBA213F9}" type="slidenum">
              <a:rPr lang="zh-CN" altLang="en-US"/>
              <a:pPr>
                <a:defRPr/>
              </a:pPr>
              <a:t>‹#›</a:t>
            </a:fld>
            <a:endParaRPr lang="en-US" altLang="zh-CN"/>
          </a:p>
        </p:txBody>
      </p:sp>
    </p:spTree>
    <p:extLst>
      <p:ext uri="{BB962C8B-B14F-4D97-AF65-F5344CB8AC3E}">
        <p14:creationId xmlns:p14="http://schemas.microsoft.com/office/powerpoint/2010/main" val="1414997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1A7F723B-C7EC-4E2F-AE45-013BE73F0BA1}" type="slidenum">
              <a:rPr lang="zh-CN" altLang="en-US"/>
              <a:pPr>
                <a:defRPr/>
              </a:pPr>
              <a:t>‹#›</a:t>
            </a:fld>
            <a:endParaRPr lang="en-US" altLang="zh-CN"/>
          </a:p>
        </p:txBody>
      </p:sp>
    </p:spTree>
    <p:extLst>
      <p:ext uri="{BB962C8B-B14F-4D97-AF65-F5344CB8AC3E}">
        <p14:creationId xmlns:p14="http://schemas.microsoft.com/office/powerpoint/2010/main" val="214121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088ED449-F725-41A5-8B38-66CEA9659400}" type="slidenum">
              <a:rPr lang="zh-CN" altLang="en-US"/>
              <a:pPr>
                <a:defRPr/>
              </a:pPr>
              <a:t>‹#›</a:t>
            </a:fld>
            <a:endParaRPr lang="en-US" altLang="zh-CN"/>
          </a:p>
        </p:txBody>
      </p:sp>
    </p:spTree>
    <p:extLst>
      <p:ext uri="{BB962C8B-B14F-4D97-AF65-F5344CB8AC3E}">
        <p14:creationId xmlns:p14="http://schemas.microsoft.com/office/powerpoint/2010/main" val="246499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552E52B-CB8D-4591-A893-FF145F94D255}" type="slidenum">
              <a:rPr lang="en-US" altLang="zh-CN"/>
              <a:pPr>
                <a:defRPr/>
              </a:pPr>
              <a:t>‹#›</a:t>
            </a:fld>
            <a:endParaRPr lang="en-US" altLang="zh-CN"/>
          </a:p>
        </p:txBody>
      </p:sp>
    </p:spTree>
    <p:extLst>
      <p:ext uri="{BB962C8B-B14F-4D97-AF65-F5344CB8AC3E}">
        <p14:creationId xmlns:p14="http://schemas.microsoft.com/office/powerpoint/2010/main" val="3893916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70E4B104-B0A6-4383-A8A0-4A7AAE55B426}" type="slidenum">
              <a:rPr lang="zh-CN" altLang="en-US"/>
              <a:pPr>
                <a:defRPr/>
              </a:pPr>
              <a:t>‹#›</a:t>
            </a:fld>
            <a:endParaRPr lang="en-US" altLang="zh-CN"/>
          </a:p>
        </p:txBody>
      </p:sp>
    </p:spTree>
    <p:extLst>
      <p:ext uri="{BB962C8B-B14F-4D97-AF65-F5344CB8AC3E}">
        <p14:creationId xmlns:p14="http://schemas.microsoft.com/office/powerpoint/2010/main" val="3400558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599EC390-BF3A-4036-83D9-17144628CD2D}" type="slidenum">
              <a:rPr lang="zh-CN" altLang="en-US"/>
              <a:pPr>
                <a:defRPr/>
              </a:pPr>
              <a:t>‹#›</a:t>
            </a:fld>
            <a:endParaRPr lang="en-US" altLang="zh-CN"/>
          </a:p>
        </p:txBody>
      </p:sp>
    </p:spTree>
    <p:extLst>
      <p:ext uri="{BB962C8B-B14F-4D97-AF65-F5344CB8AC3E}">
        <p14:creationId xmlns:p14="http://schemas.microsoft.com/office/powerpoint/2010/main" val="1291430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36E96D8D-223A-4E77-9016-211513FBA22B}" type="slidenum">
              <a:rPr lang="zh-CN" altLang="en-US"/>
              <a:pPr>
                <a:defRPr/>
              </a:pPr>
              <a:t>‹#›</a:t>
            </a:fld>
            <a:endParaRPr lang="en-US" altLang="zh-CN"/>
          </a:p>
        </p:txBody>
      </p:sp>
    </p:spTree>
    <p:extLst>
      <p:ext uri="{BB962C8B-B14F-4D97-AF65-F5344CB8AC3E}">
        <p14:creationId xmlns:p14="http://schemas.microsoft.com/office/powerpoint/2010/main" val="2860928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71513EE3-8AAF-475F-9635-1C1BF40040F7}" type="slidenum">
              <a:rPr lang="zh-CN" altLang="en-US"/>
              <a:pPr>
                <a:defRPr/>
              </a:pPr>
              <a:t>‹#›</a:t>
            </a:fld>
            <a:endParaRPr lang="en-US" altLang="zh-CN"/>
          </a:p>
        </p:txBody>
      </p:sp>
    </p:spTree>
    <p:extLst>
      <p:ext uri="{BB962C8B-B14F-4D97-AF65-F5344CB8AC3E}">
        <p14:creationId xmlns:p14="http://schemas.microsoft.com/office/powerpoint/2010/main" val="262507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4A981344-F23E-4C7B-9350-A419915E5FCC}" type="slidenum">
              <a:rPr lang="zh-CN" altLang="en-US"/>
              <a:pPr>
                <a:defRPr/>
              </a:pPr>
              <a:t>‹#›</a:t>
            </a:fld>
            <a:endParaRPr lang="en-US" altLang="zh-CN"/>
          </a:p>
        </p:txBody>
      </p:sp>
    </p:spTree>
    <p:extLst>
      <p:ext uri="{BB962C8B-B14F-4D97-AF65-F5344CB8AC3E}">
        <p14:creationId xmlns:p14="http://schemas.microsoft.com/office/powerpoint/2010/main" val="2886913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D8A09FA-BEC5-4543-9FBD-472C46A4906B}" type="slidenum">
              <a:rPr lang="zh-CN" altLang="en-US"/>
              <a:pPr>
                <a:defRPr/>
              </a:pPr>
              <a:t>‹#›</a:t>
            </a:fld>
            <a:endParaRPr lang="en-US" altLang="zh-CN"/>
          </a:p>
        </p:txBody>
      </p:sp>
    </p:spTree>
    <p:extLst>
      <p:ext uri="{BB962C8B-B14F-4D97-AF65-F5344CB8AC3E}">
        <p14:creationId xmlns:p14="http://schemas.microsoft.com/office/powerpoint/2010/main" val="3882427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E0954A3-16D1-4954-94EB-5539CCEF7116}" type="slidenum">
              <a:rPr lang="zh-CN" altLang="en-US"/>
              <a:pPr>
                <a:defRPr/>
              </a:pPr>
              <a:t>‹#›</a:t>
            </a:fld>
            <a:endParaRPr lang="en-US" altLang="zh-CN"/>
          </a:p>
        </p:txBody>
      </p:sp>
    </p:spTree>
    <p:extLst>
      <p:ext uri="{BB962C8B-B14F-4D97-AF65-F5344CB8AC3E}">
        <p14:creationId xmlns:p14="http://schemas.microsoft.com/office/powerpoint/2010/main" val="567863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solidFill>
                  <a:srgbClr val="FFFFFF"/>
                </a:solidFill>
              </a:endParaRPr>
            </a:p>
          </p:txBody>
        </p:sp>
        <p:sp>
          <p:nvSpPr>
            <p:cNvPr id="6" name="Arc 4"/>
            <p:cNvSpPr>
              <a:spLocks/>
            </p:cNvSpPr>
            <p:nvPr/>
          </p:nvSpPr>
          <p:spPr bwMode="auto">
            <a:xfrm>
              <a:off x="-652" y="978"/>
              <a:ext cx="4237" cy="3342"/>
            </a:xfrm>
            <a:custGeom>
              <a:avLst/>
              <a:gdLst>
                <a:gd name="T0" fmla="*/ 6 w 21600"/>
                <a:gd name="T1" fmla="*/ 0 h 21231"/>
                <a:gd name="T2" fmla="*/ 32 w 21600"/>
                <a:gd name="T3" fmla="*/ 13 h 21231"/>
                <a:gd name="T4" fmla="*/ 0 w 21600"/>
                <a:gd name="T5" fmla="*/ 13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3078"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397E1DE2-E541-4FBD-9EE7-F3BE5EE09677}" type="slidenum">
              <a:rPr lang="zh-CN" altLang="en-US"/>
              <a:pPr>
                <a:defRPr/>
              </a:pPr>
              <a:t>‹#›</a:t>
            </a:fld>
            <a:endParaRPr lang="en-US" altLang="zh-CN"/>
          </a:p>
        </p:txBody>
      </p:sp>
    </p:spTree>
    <p:extLst>
      <p:ext uri="{BB962C8B-B14F-4D97-AF65-F5344CB8AC3E}">
        <p14:creationId xmlns:p14="http://schemas.microsoft.com/office/powerpoint/2010/main" val="1880394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4FD3C232-64D2-4458-ACED-C326850505D3}" type="slidenum">
              <a:rPr lang="zh-CN" altLang="en-US"/>
              <a:pPr>
                <a:defRPr/>
              </a:pPr>
              <a:t>‹#›</a:t>
            </a:fld>
            <a:endParaRPr lang="en-US" altLang="zh-CN"/>
          </a:p>
        </p:txBody>
      </p:sp>
    </p:spTree>
    <p:extLst>
      <p:ext uri="{BB962C8B-B14F-4D97-AF65-F5344CB8AC3E}">
        <p14:creationId xmlns:p14="http://schemas.microsoft.com/office/powerpoint/2010/main" val="3968348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17311E44-3864-41E9-9295-E7D9CA88CDB4}" type="slidenum">
              <a:rPr lang="zh-CN" altLang="en-US"/>
              <a:pPr>
                <a:defRPr/>
              </a:pPr>
              <a:t>‹#›</a:t>
            </a:fld>
            <a:endParaRPr lang="en-US" altLang="zh-CN"/>
          </a:p>
        </p:txBody>
      </p:sp>
    </p:spTree>
    <p:extLst>
      <p:ext uri="{BB962C8B-B14F-4D97-AF65-F5344CB8AC3E}">
        <p14:creationId xmlns:p14="http://schemas.microsoft.com/office/powerpoint/2010/main" val="70914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DF4FD8E-B615-4C7C-9BDB-96273F563D67}" type="slidenum">
              <a:rPr lang="en-US" altLang="zh-CN"/>
              <a:pPr>
                <a:defRPr/>
              </a:pPr>
              <a:t>‹#›</a:t>
            </a:fld>
            <a:endParaRPr lang="en-US" altLang="zh-CN"/>
          </a:p>
        </p:txBody>
      </p:sp>
    </p:spTree>
    <p:extLst>
      <p:ext uri="{BB962C8B-B14F-4D97-AF65-F5344CB8AC3E}">
        <p14:creationId xmlns:p14="http://schemas.microsoft.com/office/powerpoint/2010/main" val="36319907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21B5AD78-EC5F-41F3-8AAB-56410A4594EF}" type="slidenum">
              <a:rPr lang="zh-CN" altLang="en-US"/>
              <a:pPr>
                <a:defRPr/>
              </a:pPr>
              <a:t>‹#›</a:t>
            </a:fld>
            <a:endParaRPr lang="en-US" altLang="zh-CN"/>
          </a:p>
        </p:txBody>
      </p:sp>
    </p:spTree>
    <p:extLst>
      <p:ext uri="{BB962C8B-B14F-4D97-AF65-F5344CB8AC3E}">
        <p14:creationId xmlns:p14="http://schemas.microsoft.com/office/powerpoint/2010/main" val="4285589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ln/>
        </p:spPr>
        <p:txBody>
          <a:bodyPr/>
          <a:lstStyle>
            <a:lvl1pPr>
              <a:defRPr/>
            </a:lvl1pPr>
          </a:lstStyle>
          <a:p>
            <a:pPr>
              <a:defRPr/>
            </a:pPr>
            <a:fld id="{75E1DCE8-290E-4539-9BFC-E5DA7E70BE05}" type="slidenum">
              <a:rPr lang="zh-CN" altLang="en-US"/>
              <a:pPr>
                <a:defRPr/>
              </a:pPr>
              <a:t>‹#›</a:t>
            </a:fld>
            <a:endParaRPr lang="en-US" altLang="zh-CN"/>
          </a:p>
        </p:txBody>
      </p:sp>
    </p:spTree>
    <p:extLst>
      <p:ext uri="{BB962C8B-B14F-4D97-AF65-F5344CB8AC3E}">
        <p14:creationId xmlns:p14="http://schemas.microsoft.com/office/powerpoint/2010/main" val="1969933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a:ln/>
        </p:spPr>
        <p:txBody>
          <a:bodyPr/>
          <a:lstStyle>
            <a:lvl1pPr>
              <a:defRPr/>
            </a:lvl1pPr>
          </a:lstStyle>
          <a:p>
            <a:pPr>
              <a:defRPr/>
            </a:pPr>
            <a:fld id="{23865E49-6F1C-445B-8418-5378EFD945E1}" type="slidenum">
              <a:rPr lang="zh-CN" altLang="en-US"/>
              <a:pPr>
                <a:defRPr/>
              </a:pPr>
              <a:t>‹#›</a:t>
            </a:fld>
            <a:endParaRPr lang="en-US" altLang="zh-CN"/>
          </a:p>
        </p:txBody>
      </p:sp>
    </p:spTree>
    <p:extLst>
      <p:ext uri="{BB962C8B-B14F-4D97-AF65-F5344CB8AC3E}">
        <p14:creationId xmlns:p14="http://schemas.microsoft.com/office/powerpoint/2010/main" val="59456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ln/>
        </p:spPr>
        <p:txBody>
          <a:bodyPr/>
          <a:lstStyle>
            <a:lvl1pPr>
              <a:defRPr/>
            </a:lvl1pPr>
          </a:lstStyle>
          <a:p>
            <a:pPr>
              <a:defRPr/>
            </a:pPr>
            <a:fld id="{3C78E43B-03D4-4989-BB8C-0116A07F07A4}" type="slidenum">
              <a:rPr lang="zh-CN" altLang="en-US"/>
              <a:pPr>
                <a:defRPr/>
              </a:pPr>
              <a:t>‹#›</a:t>
            </a:fld>
            <a:endParaRPr lang="en-US" altLang="zh-CN"/>
          </a:p>
        </p:txBody>
      </p:sp>
    </p:spTree>
    <p:extLst>
      <p:ext uri="{BB962C8B-B14F-4D97-AF65-F5344CB8AC3E}">
        <p14:creationId xmlns:p14="http://schemas.microsoft.com/office/powerpoint/2010/main" val="902764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61C1BDC8-0954-432B-9109-2FB4A77A7FAD}" type="slidenum">
              <a:rPr lang="zh-CN" altLang="en-US"/>
              <a:pPr>
                <a:defRPr/>
              </a:pPr>
              <a:t>‹#›</a:t>
            </a:fld>
            <a:endParaRPr lang="en-US" altLang="zh-CN"/>
          </a:p>
        </p:txBody>
      </p:sp>
    </p:spTree>
    <p:extLst>
      <p:ext uri="{BB962C8B-B14F-4D97-AF65-F5344CB8AC3E}">
        <p14:creationId xmlns:p14="http://schemas.microsoft.com/office/powerpoint/2010/main" val="3484779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08955831-8418-469E-9982-AE924496BC69}" type="slidenum">
              <a:rPr lang="zh-CN" altLang="en-US"/>
              <a:pPr>
                <a:defRPr/>
              </a:pPr>
              <a:t>‹#›</a:t>
            </a:fld>
            <a:endParaRPr lang="en-US" altLang="zh-CN"/>
          </a:p>
        </p:txBody>
      </p:sp>
    </p:spTree>
    <p:extLst>
      <p:ext uri="{BB962C8B-B14F-4D97-AF65-F5344CB8AC3E}">
        <p14:creationId xmlns:p14="http://schemas.microsoft.com/office/powerpoint/2010/main" val="1965069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1D8198AC-77C8-45FD-A034-FA02E5E78D33}" type="slidenum">
              <a:rPr lang="zh-CN" altLang="en-US"/>
              <a:pPr>
                <a:defRPr/>
              </a:pPr>
              <a:t>‹#›</a:t>
            </a:fld>
            <a:endParaRPr lang="en-US" altLang="zh-CN"/>
          </a:p>
        </p:txBody>
      </p:sp>
    </p:spTree>
    <p:extLst>
      <p:ext uri="{BB962C8B-B14F-4D97-AF65-F5344CB8AC3E}">
        <p14:creationId xmlns:p14="http://schemas.microsoft.com/office/powerpoint/2010/main" val="4069362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951C7CD7-7E12-4CC4-B301-CAC4ED8B3869}" type="slidenum">
              <a:rPr lang="zh-CN" altLang="en-US"/>
              <a:pPr>
                <a:defRPr/>
              </a:pPr>
              <a:t>‹#›</a:t>
            </a:fld>
            <a:endParaRPr lang="en-US" altLang="zh-CN"/>
          </a:p>
        </p:txBody>
      </p:sp>
    </p:spTree>
    <p:extLst>
      <p:ext uri="{BB962C8B-B14F-4D97-AF65-F5344CB8AC3E}">
        <p14:creationId xmlns:p14="http://schemas.microsoft.com/office/powerpoint/2010/main" val="21904680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79DDEE8-BE77-4F9A-A6FD-A5DF707E0CA8}" type="slidenum">
              <a:rPr lang="zh-CN" altLang="en-US"/>
              <a:pPr>
                <a:defRPr/>
              </a:pPr>
              <a:t>‹#›</a:t>
            </a:fld>
            <a:endParaRPr lang="en-US" altLang="zh-CN"/>
          </a:p>
        </p:txBody>
      </p:sp>
    </p:spTree>
    <p:extLst>
      <p:ext uri="{BB962C8B-B14F-4D97-AF65-F5344CB8AC3E}">
        <p14:creationId xmlns:p14="http://schemas.microsoft.com/office/powerpoint/2010/main" val="27580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C1CA3BE-A23B-4E1D-A00E-A6E84CB42824}" type="slidenum">
              <a:rPr lang="zh-CN" altLang="en-US"/>
              <a:pPr>
                <a:defRPr/>
              </a:pPr>
              <a:t>‹#›</a:t>
            </a:fld>
            <a:endParaRPr lang="en-US" altLang="zh-CN"/>
          </a:p>
        </p:txBody>
      </p:sp>
    </p:spTree>
    <p:extLst>
      <p:ext uri="{BB962C8B-B14F-4D97-AF65-F5344CB8AC3E}">
        <p14:creationId xmlns:p14="http://schemas.microsoft.com/office/powerpoint/2010/main" val="114842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2FE7C9-F0E4-4338-AFFD-F7D593EE3C01}" type="slidenum">
              <a:rPr lang="en-US" altLang="zh-CN"/>
              <a:pPr>
                <a:defRPr/>
              </a:pPr>
              <a:t>‹#›</a:t>
            </a:fld>
            <a:endParaRPr lang="en-US" altLang="zh-CN"/>
          </a:p>
        </p:txBody>
      </p:sp>
    </p:spTree>
    <p:extLst>
      <p:ext uri="{BB962C8B-B14F-4D97-AF65-F5344CB8AC3E}">
        <p14:creationId xmlns:p14="http://schemas.microsoft.com/office/powerpoint/2010/main" val="1308378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9D9375-8A7A-4BD7-AF0A-3930280BBB13}" type="slidenum">
              <a:rPr lang="zh-CN" altLang="en-US"/>
              <a:pPr>
                <a:defRPr/>
              </a:pPr>
              <a:t>‹#›</a:t>
            </a:fld>
            <a:endParaRPr lang="en-US" altLang="zh-CN"/>
          </a:p>
        </p:txBody>
      </p:sp>
    </p:spTree>
    <p:extLst>
      <p:ext uri="{BB962C8B-B14F-4D97-AF65-F5344CB8AC3E}">
        <p14:creationId xmlns:p14="http://schemas.microsoft.com/office/powerpoint/2010/main" val="1421003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8542A1-72CB-4F84-AD43-5802085AC0D1}" type="slidenum">
              <a:rPr lang="zh-CN" altLang="en-US"/>
              <a:pPr>
                <a:defRPr/>
              </a:pPr>
              <a:t>‹#›</a:t>
            </a:fld>
            <a:endParaRPr lang="en-US" altLang="zh-CN"/>
          </a:p>
        </p:txBody>
      </p:sp>
    </p:spTree>
    <p:extLst>
      <p:ext uri="{BB962C8B-B14F-4D97-AF65-F5344CB8AC3E}">
        <p14:creationId xmlns:p14="http://schemas.microsoft.com/office/powerpoint/2010/main" val="4267232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AB8F58-C44B-4087-B1D9-6AF28B25FFEB}" type="slidenum">
              <a:rPr lang="zh-CN" altLang="en-US"/>
              <a:pPr>
                <a:defRPr/>
              </a:pPr>
              <a:t>‹#›</a:t>
            </a:fld>
            <a:endParaRPr lang="en-US" altLang="zh-CN"/>
          </a:p>
        </p:txBody>
      </p:sp>
    </p:spTree>
    <p:extLst>
      <p:ext uri="{BB962C8B-B14F-4D97-AF65-F5344CB8AC3E}">
        <p14:creationId xmlns:p14="http://schemas.microsoft.com/office/powerpoint/2010/main" val="3373673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48F1016-6F0C-4617-8E1E-F0C63C69254A}" type="slidenum">
              <a:rPr lang="zh-CN" altLang="en-US"/>
              <a:pPr>
                <a:defRPr/>
              </a:pPr>
              <a:t>‹#›</a:t>
            </a:fld>
            <a:endParaRPr lang="en-US" altLang="zh-CN"/>
          </a:p>
        </p:txBody>
      </p:sp>
    </p:spTree>
    <p:extLst>
      <p:ext uri="{BB962C8B-B14F-4D97-AF65-F5344CB8AC3E}">
        <p14:creationId xmlns:p14="http://schemas.microsoft.com/office/powerpoint/2010/main" val="2454292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60A786E-1A41-46CC-83F9-5E4B83260432}" type="slidenum">
              <a:rPr lang="zh-CN" altLang="en-US"/>
              <a:pPr>
                <a:defRPr/>
              </a:pPr>
              <a:t>‹#›</a:t>
            </a:fld>
            <a:endParaRPr lang="en-US" altLang="zh-CN"/>
          </a:p>
        </p:txBody>
      </p:sp>
    </p:spTree>
    <p:extLst>
      <p:ext uri="{BB962C8B-B14F-4D97-AF65-F5344CB8AC3E}">
        <p14:creationId xmlns:p14="http://schemas.microsoft.com/office/powerpoint/2010/main" val="886162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F55593E-D308-4EF8-87C3-2CC8A6A7BE25}" type="slidenum">
              <a:rPr lang="zh-CN" altLang="en-US"/>
              <a:pPr>
                <a:defRPr/>
              </a:pPr>
              <a:t>‹#›</a:t>
            </a:fld>
            <a:endParaRPr lang="en-US" altLang="zh-CN"/>
          </a:p>
        </p:txBody>
      </p:sp>
    </p:spTree>
    <p:extLst>
      <p:ext uri="{BB962C8B-B14F-4D97-AF65-F5344CB8AC3E}">
        <p14:creationId xmlns:p14="http://schemas.microsoft.com/office/powerpoint/2010/main" val="3926116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E9D799-374E-4C81-8A78-28B6006BC0E8}" type="slidenum">
              <a:rPr lang="zh-CN" altLang="en-US"/>
              <a:pPr>
                <a:defRPr/>
              </a:pPr>
              <a:t>‹#›</a:t>
            </a:fld>
            <a:endParaRPr lang="en-US" altLang="zh-CN"/>
          </a:p>
        </p:txBody>
      </p:sp>
    </p:spTree>
    <p:extLst>
      <p:ext uri="{BB962C8B-B14F-4D97-AF65-F5344CB8AC3E}">
        <p14:creationId xmlns:p14="http://schemas.microsoft.com/office/powerpoint/2010/main" val="74582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550F72-7570-43C0-9A21-166169C95E14}" type="slidenum">
              <a:rPr lang="zh-CN" altLang="en-US"/>
              <a:pPr>
                <a:defRPr/>
              </a:pPr>
              <a:t>‹#›</a:t>
            </a:fld>
            <a:endParaRPr lang="en-US" altLang="zh-CN"/>
          </a:p>
        </p:txBody>
      </p:sp>
    </p:spTree>
    <p:extLst>
      <p:ext uri="{BB962C8B-B14F-4D97-AF65-F5344CB8AC3E}">
        <p14:creationId xmlns:p14="http://schemas.microsoft.com/office/powerpoint/2010/main" val="2969882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1A28052-EF4B-414B-81F2-C0357F71DDA2}" type="slidenum">
              <a:rPr lang="zh-CN" altLang="en-US"/>
              <a:pPr>
                <a:defRPr/>
              </a:pPr>
              <a:t>‹#›</a:t>
            </a:fld>
            <a:endParaRPr lang="en-US" altLang="zh-CN"/>
          </a:p>
        </p:txBody>
      </p:sp>
    </p:spTree>
    <p:extLst>
      <p:ext uri="{BB962C8B-B14F-4D97-AF65-F5344CB8AC3E}">
        <p14:creationId xmlns:p14="http://schemas.microsoft.com/office/powerpoint/2010/main" val="4181004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00B104D-5F37-4BB5-B9D8-E611A7866599}" type="slidenum">
              <a:rPr lang="zh-CN" altLang="en-US"/>
              <a:pPr>
                <a:defRPr/>
              </a:pPr>
              <a:t>‹#›</a:t>
            </a:fld>
            <a:endParaRPr lang="en-US" altLang="zh-CN"/>
          </a:p>
        </p:txBody>
      </p:sp>
    </p:spTree>
    <p:extLst>
      <p:ext uri="{BB962C8B-B14F-4D97-AF65-F5344CB8AC3E}">
        <p14:creationId xmlns:p14="http://schemas.microsoft.com/office/powerpoint/2010/main" val="3139284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5CD54A4-1C1E-4182-8C53-44AB78E420B3}" type="slidenum">
              <a:rPr lang="en-US" altLang="zh-CN"/>
              <a:pPr>
                <a:defRPr/>
              </a:pPr>
              <a:t>‹#›</a:t>
            </a:fld>
            <a:endParaRPr lang="en-US" altLang="zh-CN"/>
          </a:p>
        </p:txBody>
      </p:sp>
    </p:spTree>
    <p:extLst>
      <p:ext uri="{BB962C8B-B14F-4D97-AF65-F5344CB8AC3E}">
        <p14:creationId xmlns:p14="http://schemas.microsoft.com/office/powerpoint/2010/main" val="165612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BE013ED7-1D49-4B1F-9256-0065DC1305A5}" type="slidenum">
              <a:rPr lang="zh-CN" altLang="en-US"/>
              <a:pPr>
                <a:defRPr/>
              </a:pPr>
              <a:t>‹#›</a:t>
            </a:fld>
            <a:endParaRPr lang="en-US" altLang="zh-CN"/>
          </a:p>
        </p:txBody>
      </p:sp>
    </p:spTree>
    <p:extLst>
      <p:ext uri="{BB962C8B-B14F-4D97-AF65-F5344CB8AC3E}">
        <p14:creationId xmlns:p14="http://schemas.microsoft.com/office/powerpoint/2010/main" val="1397122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FA6B2539-8821-4901-BA08-ED888562F149}" type="slidenum">
              <a:rPr lang="zh-CN" altLang="en-US"/>
              <a:pPr>
                <a:defRPr/>
              </a:pPr>
              <a:t>‹#›</a:t>
            </a:fld>
            <a:endParaRPr lang="en-US" altLang="zh-CN"/>
          </a:p>
        </p:txBody>
      </p:sp>
    </p:spTree>
    <p:extLst>
      <p:ext uri="{BB962C8B-B14F-4D97-AF65-F5344CB8AC3E}">
        <p14:creationId xmlns:p14="http://schemas.microsoft.com/office/powerpoint/2010/main" val="2440636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E4B67D4-FECE-49A6-BC33-2C9E1FF8937D}" type="slidenum">
              <a:rPr lang="zh-CN" altLang="en-US"/>
              <a:pPr>
                <a:defRPr/>
              </a:pPr>
              <a:t>‹#›</a:t>
            </a:fld>
            <a:endParaRPr lang="en-US" altLang="zh-CN"/>
          </a:p>
        </p:txBody>
      </p:sp>
    </p:spTree>
    <p:extLst>
      <p:ext uri="{BB962C8B-B14F-4D97-AF65-F5344CB8AC3E}">
        <p14:creationId xmlns:p14="http://schemas.microsoft.com/office/powerpoint/2010/main" val="26614169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534422-27A4-4972-9EBA-57DD8D42B267}" type="slidenum">
              <a:rPr lang="zh-CN" altLang="en-US"/>
              <a:pPr>
                <a:defRPr/>
              </a:pPr>
              <a:t>‹#›</a:t>
            </a:fld>
            <a:endParaRPr lang="en-US" altLang="zh-CN"/>
          </a:p>
        </p:txBody>
      </p:sp>
    </p:spTree>
    <p:extLst>
      <p:ext uri="{BB962C8B-B14F-4D97-AF65-F5344CB8AC3E}">
        <p14:creationId xmlns:p14="http://schemas.microsoft.com/office/powerpoint/2010/main" val="3460189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9F5374E-2FFC-4077-B515-8E0103A516C7}" type="slidenum">
              <a:rPr lang="zh-CN" altLang="en-US"/>
              <a:pPr>
                <a:defRPr/>
              </a:pPr>
              <a:t>‹#›</a:t>
            </a:fld>
            <a:endParaRPr lang="en-US" altLang="zh-CN"/>
          </a:p>
        </p:txBody>
      </p:sp>
    </p:spTree>
    <p:extLst>
      <p:ext uri="{BB962C8B-B14F-4D97-AF65-F5344CB8AC3E}">
        <p14:creationId xmlns:p14="http://schemas.microsoft.com/office/powerpoint/2010/main" val="3649452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E386C2F-1044-4F08-831D-6E84123E7EC5}" type="slidenum">
              <a:rPr lang="zh-CN" altLang="en-US"/>
              <a:pPr>
                <a:defRPr/>
              </a:pPr>
              <a:t>‹#›</a:t>
            </a:fld>
            <a:endParaRPr lang="en-US" altLang="zh-CN"/>
          </a:p>
        </p:txBody>
      </p:sp>
    </p:spTree>
    <p:extLst>
      <p:ext uri="{BB962C8B-B14F-4D97-AF65-F5344CB8AC3E}">
        <p14:creationId xmlns:p14="http://schemas.microsoft.com/office/powerpoint/2010/main" val="14235628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C3A9BA4-6A36-4F1F-AD2A-A0E03E4A3047}" type="slidenum">
              <a:rPr lang="zh-CN" altLang="en-US"/>
              <a:pPr>
                <a:defRPr/>
              </a:pPr>
              <a:t>‹#›</a:t>
            </a:fld>
            <a:endParaRPr lang="en-US" altLang="zh-CN"/>
          </a:p>
        </p:txBody>
      </p:sp>
    </p:spTree>
    <p:extLst>
      <p:ext uri="{BB962C8B-B14F-4D97-AF65-F5344CB8AC3E}">
        <p14:creationId xmlns:p14="http://schemas.microsoft.com/office/powerpoint/2010/main" val="36216078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0424CFC-AB40-4314-8522-CA79B7171D7D}" type="slidenum">
              <a:rPr lang="zh-CN" altLang="en-US"/>
              <a:pPr>
                <a:defRPr/>
              </a:pPr>
              <a:t>‹#›</a:t>
            </a:fld>
            <a:endParaRPr lang="en-US" altLang="zh-CN"/>
          </a:p>
        </p:txBody>
      </p:sp>
    </p:spTree>
    <p:extLst>
      <p:ext uri="{BB962C8B-B14F-4D97-AF65-F5344CB8AC3E}">
        <p14:creationId xmlns:p14="http://schemas.microsoft.com/office/powerpoint/2010/main" val="926368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F4C8E5D3-D92E-44E6-B4E2-6433C574E456}" type="slidenum">
              <a:rPr lang="zh-CN" altLang="en-US"/>
              <a:pPr>
                <a:defRPr/>
              </a:pPr>
              <a:t>‹#›</a:t>
            </a:fld>
            <a:endParaRPr lang="en-US" altLang="zh-CN"/>
          </a:p>
        </p:txBody>
      </p:sp>
    </p:spTree>
    <p:extLst>
      <p:ext uri="{BB962C8B-B14F-4D97-AF65-F5344CB8AC3E}">
        <p14:creationId xmlns:p14="http://schemas.microsoft.com/office/powerpoint/2010/main" val="40660969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DE836A3-924E-4283-9D8F-32F4F78C61EA}" type="slidenum">
              <a:rPr lang="zh-CN" altLang="en-US"/>
              <a:pPr>
                <a:defRPr/>
              </a:pPr>
              <a:t>‹#›</a:t>
            </a:fld>
            <a:endParaRPr lang="en-US" altLang="zh-CN"/>
          </a:p>
        </p:txBody>
      </p:sp>
    </p:spTree>
    <p:extLst>
      <p:ext uri="{BB962C8B-B14F-4D97-AF65-F5344CB8AC3E}">
        <p14:creationId xmlns:p14="http://schemas.microsoft.com/office/powerpoint/2010/main" val="201948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9EF81B6-59E1-42EB-A477-C7D12145793C}" type="slidenum">
              <a:rPr lang="en-US" altLang="zh-CN"/>
              <a:pPr>
                <a:defRPr/>
              </a:pPr>
              <a:t>‹#›</a:t>
            </a:fld>
            <a:endParaRPr lang="en-US" altLang="zh-CN"/>
          </a:p>
        </p:txBody>
      </p:sp>
    </p:spTree>
    <p:extLst>
      <p:ext uri="{BB962C8B-B14F-4D97-AF65-F5344CB8AC3E}">
        <p14:creationId xmlns:p14="http://schemas.microsoft.com/office/powerpoint/2010/main" val="17268604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31BE1D1-0EB9-4BBA-8FBA-CD022DCB7FD6}" type="slidenum">
              <a:rPr lang="zh-CN" altLang="en-US"/>
              <a:pPr>
                <a:defRPr/>
              </a:pPr>
              <a:t>‹#›</a:t>
            </a:fld>
            <a:endParaRPr lang="en-US" altLang="zh-CN"/>
          </a:p>
        </p:txBody>
      </p:sp>
    </p:spTree>
    <p:extLst>
      <p:ext uri="{BB962C8B-B14F-4D97-AF65-F5344CB8AC3E}">
        <p14:creationId xmlns:p14="http://schemas.microsoft.com/office/powerpoint/2010/main" val="17121862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7D0DA060-C190-4630-B77D-0FED95D27705}" type="slidenum">
              <a:rPr lang="en-US" altLang="zh-CN"/>
              <a:pPr>
                <a:defRPr/>
              </a:pPr>
              <a:t>‹#›</a:t>
            </a:fld>
            <a:endParaRPr lang="en-US" altLang="zh-CN"/>
          </a:p>
        </p:txBody>
      </p:sp>
    </p:spTree>
    <p:extLst>
      <p:ext uri="{BB962C8B-B14F-4D97-AF65-F5344CB8AC3E}">
        <p14:creationId xmlns:p14="http://schemas.microsoft.com/office/powerpoint/2010/main" val="1024362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6E78511-F4D6-4102-8256-931D4BE35C18}" type="slidenum">
              <a:rPr lang="en-US" altLang="zh-CN"/>
              <a:pPr>
                <a:defRPr/>
              </a:pPr>
              <a:t>‹#›</a:t>
            </a:fld>
            <a:endParaRPr lang="en-US" altLang="zh-CN"/>
          </a:p>
        </p:txBody>
      </p:sp>
    </p:spTree>
    <p:extLst>
      <p:ext uri="{BB962C8B-B14F-4D97-AF65-F5344CB8AC3E}">
        <p14:creationId xmlns:p14="http://schemas.microsoft.com/office/powerpoint/2010/main" val="6503984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4A45B5F0-1034-402E-BFA6-AB87428D77FB}" type="slidenum">
              <a:rPr lang="en-US" altLang="zh-CN"/>
              <a:pPr>
                <a:defRPr/>
              </a:pPr>
              <a:t>‹#›</a:t>
            </a:fld>
            <a:endParaRPr lang="en-US" altLang="zh-CN"/>
          </a:p>
        </p:txBody>
      </p:sp>
    </p:spTree>
    <p:extLst>
      <p:ext uri="{BB962C8B-B14F-4D97-AF65-F5344CB8AC3E}">
        <p14:creationId xmlns:p14="http://schemas.microsoft.com/office/powerpoint/2010/main" val="254701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7F03E6C-0968-47BF-AED4-CC1808AD181A}" type="slidenum">
              <a:rPr lang="en-US" altLang="zh-CN"/>
              <a:pPr>
                <a:defRPr/>
              </a:pPr>
              <a:t>‹#›</a:t>
            </a:fld>
            <a:endParaRPr lang="en-US" altLang="zh-CN"/>
          </a:p>
        </p:txBody>
      </p:sp>
    </p:spTree>
    <p:extLst>
      <p:ext uri="{BB962C8B-B14F-4D97-AF65-F5344CB8AC3E}">
        <p14:creationId xmlns:p14="http://schemas.microsoft.com/office/powerpoint/2010/main" val="31060827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BD50DF4-4BA4-4AF4-865E-01121DA4EACD}" type="slidenum">
              <a:rPr lang="en-US" altLang="zh-CN"/>
              <a:pPr>
                <a:defRPr/>
              </a:pPr>
              <a:t>‹#›</a:t>
            </a:fld>
            <a:endParaRPr lang="en-US" altLang="zh-CN"/>
          </a:p>
        </p:txBody>
      </p:sp>
    </p:spTree>
    <p:extLst>
      <p:ext uri="{BB962C8B-B14F-4D97-AF65-F5344CB8AC3E}">
        <p14:creationId xmlns:p14="http://schemas.microsoft.com/office/powerpoint/2010/main" val="13642186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6DF9C27-F42B-46B5-AFD0-E71A4CDD02A8}" type="slidenum">
              <a:rPr lang="en-US" altLang="zh-CN"/>
              <a:pPr>
                <a:defRPr/>
              </a:pPr>
              <a:t>‹#›</a:t>
            </a:fld>
            <a:endParaRPr lang="en-US" altLang="zh-CN"/>
          </a:p>
        </p:txBody>
      </p:sp>
    </p:spTree>
    <p:extLst>
      <p:ext uri="{BB962C8B-B14F-4D97-AF65-F5344CB8AC3E}">
        <p14:creationId xmlns:p14="http://schemas.microsoft.com/office/powerpoint/2010/main" val="38123714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0B2FEE4-F4EE-4C57-A5FC-0E80F87E9481}" type="slidenum">
              <a:rPr lang="en-US" altLang="zh-CN"/>
              <a:pPr>
                <a:defRPr/>
              </a:pPr>
              <a:t>‹#›</a:t>
            </a:fld>
            <a:endParaRPr lang="en-US" altLang="zh-CN"/>
          </a:p>
        </p:txBody>
      </p:sp>
    </p:spTree>
    <p:extLst>
      <p:ext uri="{BB962C8B-B14F-4D97-AF65-F5344CB8AC3E}">
        <p14:creationId xmlns:p14="http://schemas.microsoft.com/office/powerpoint/2010/main" val="21847118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B4F710-3C5C-487F-89DC-C1AA4C8981D6}" type="slidenum">
              <a:rPr lang="en-US" altLang="zh-CN"/>
              <a:pPr>
                <a:defRPr/>
              </a:pPr>
              <a:t>‹#›</a:t>
            </a:fld>
            <a:endParaRPr lang="en-US" altLang="zh-CN"/>
          </a:p>
        </p:txBody>
      </p:sp>
    </p:spTree>
    <p:extLst>
      <p:ext uri="{BB962C8B-B14F-4D97-AF65-F5344CB8AC3E}">
        <p14:creationId xmlns:p14="http://schemas.microsoft.com/office/powerpoint/2010/main" val="21750391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6C5A528-3739-40CF-88F7-E62677F63664}" type="slidenum">
              <a:rPr lang="en-US" altLang="zh-CN"/>
              <a:pPr>
                <a:defRPr/>
              </a:pPr>
              <a:t>‹#›</a:t>
            </a:fld>
            <a:endParaRPr lang="en-US" altLang="zh-CN"/>
          </a:p>
        </p:txBody>
      </p:sp>
    </p:spTree>
    <p:extLst>
      <p:ext uri="{BB962C8B-B14F-4D97-AF65-F5344CB8AC3E}">
        <p14:creationId xmlns:p14="http://schemas.microsoft.com/office/powerpoint/2010/main" val="383455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CBA7E68-2DFE-4883-AC03-52A4CEB2184D}" type="slidenum">
              <a:rPr lang="en-US" altLang="zh-CN"/>
              <a:pPr>
                <a:defRPr/>
              </a:pPr>
              <a:t>‹#›</a:t>
            </a:fld>
            <a:endParaRPr lang="en-US" altLang="zh-CN"/>
          </a:p>
        </p:txBody>
      </p:sp>
    </p:spTree>
    <p:extLst>
      <p:ext uri="{BB962C8B-B14F-4D97-AF65-F5344CB8AC3E}">
        <p14:creationId xmlns:p14="http://schemas.microsoft.com/office/powerpoint/2010/main" val="21376601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5F076E6C-C149-4BDE-9F64-AD2C63517100}" type="slidenum">
              <a:rPr lang="en-US" altLang="zh-CN"/>
              <a:pPr>
                <a:defRPr/>
              </a:pPr>
              <a:t>‹#›</a:t>
            </a:fld>
            <a:endParaRPr lang="en-US" altLang="zh-CN"/>
          </a:p>
        </p:txBody>
      </p:sp>
    </p:spTree>
    <p:extLst>
      <p:ext uri="{BB962C8B-B14F-4D97-AF65-F5344CB8AC3E}">
        <p14:creationId xmlns:p14="http://schemas.microsoft.com/office/powerpoint/2010/main" val="17136338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7046931-BCD1-4AA3-BF28-7EFA701201D7}" type="slidenum">
              <a:rPr lang="en-US" altLang="zh-CN"/>
              <a:pPr>
                <a:defRPr/>
              </a:pPr>
              <a:t>‹#›</a:t>
            </a:fld>
            <a:endParaRPr lang="en-US" altLang="zh-CN"/>
          </a:p>
        </p:txBody>
      </p:sp>
    </p:spTree>
    <p:extLst>
      <p:ext uri="{BB962C8B-B14F-4D97-AF65-F5344CB8AC3E}">
        <p14:creationId xmlns:p14="http://schemas.microsoft.com/office/powerpoint/2010/main" val="458159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12300"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230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E160EFC4-76A8-4ECE-A94A-E1C7859B091E}" type="slidenum">
              <a:rPr lang="en-US" altLang="zh-CN"/>
              <a:pPr>
                <a:defRPr/>
              </a:pPr>
              <a:t>‹#›</a:t>
            </a:fld>
            <a:endParaRPr lang="en-US" altLang="zh-CN"/>
          </a:p>
        </p:txBody>
      </p:sp>
    </p:spTree>
    <p:extLst>
      <p:ext uri="{BB962C8B-B14F-4D97-AF65-F5344CB8AC3E}">
        <p14:creationId xmlns:p14="http://schemas.microsoft.com/office/powerpoint/2010/main" val="16243302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450AD4B-D4B2-4618-8CBF-8A1B69DDFED2}" type="slidenum">
              <a:rPr lang="en-US" altLang="zh-CN"/>
              <a:pPr>
                <a:defRPr/>
              </a:pPr>
              <a:t>‹#›</a:t>
            </a:fld>
            <a:endParaRPr lang="en-US" altLang="zh-CN"/>
          </a:p>
        </p:txBody>
      </p:sp>
    </p:spTree>
    <p:extLst>
      <p:ext uri="{BB962C8B-B14F-4D97-AF65-F5344CB8AC3E}">
        <p14:creationId xmlns:p14="http://schemas.microsoft.com/office/powerpoint/2010/main" val="30434230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FD3FBF5-32F5-4EFF-939F-8F2506B67E9C}" type="slidenum">
              <a:rPr lang="en-US" altLang="zh-CN"/>
              <a:pPr>
                <a:defRPr/>
              </a:pPr>
              <a:t>‹#›</a:t>
            </a:fld>
            <a:endParaRPr lang="en-US" altLang="zh-CN"/>
          </a:p>
        </p:txBody>
      </p:sp>
    </p:spTree>
    <p:extLst>
      <p:ext uri="{BB962C8B-B14F-4D97-AF65-F5344CB8AC3E}">
        <p14:creationId xmlns:p14="http://schemas.microsoft.com/office/powerpoint/2010/main" val="29254744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67226BE-0483-43A8-8643-CCF230ECAE28}" type="slidenum">
              <a:rPr lang="en-US" altLang="zh-CN"/>
              <a:pPr>
                <a:defRPr/>
              </a:pPr>
              <a:t>‹#›</a:t>
            </a:fld>
            <a:endParaRPr lang="en-US" altLang="zh-CN"/>
          </a:p>
        </p:txBody>
      </p:sp>
    </p:spTree>
    <p:extLst>
      <p:ext uri="{BB962C8B-B14F-4D97-AF65-F5344CB8AC3E}">
        <p14:creationId xmlns:p14="http://schemas.microsoft.com/office/powerpoint/2010/main" val="1042294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D810BB27-3DD7-424D-AAA7-14259CDE4595}" type="slidenum">
              <a:rPr lang="en-US" altLang="zh-CN"/>
              <a:pPr>
                <a:defRPr/>
              </a:pPr>
              <a:t>‹#›</a:t>
            </a:fld>
            <a:endParaRPr lang="en-US" altLang="zh-CN"/>
          </a:p>
        </p:txBody>
      </p:sp>
    </p:spTree>
    <p:extLst>
      <p:ext uri="{BB962C8B-B14F-4D97-AF65-F5344CB8AC3E}">
        <p14:creationId xmlns:p14="http://schemas.microsoft.com/office/powerpoint/2010/main" val="5166838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5A7D1D3-0062-4144-95CF-A278162839E6}" type="slidenum">
              <a:rPr lang="en-US" altLang="zh-CN"/>
              <a:pPr>
                <a:defRPr/>
              </a:pPr>
              <a:t>‹#›</a:t>
            </a:fld>
            <a:endParaRPr lang="en-US" altLang="zh-CN"/>
          </a:p>
        </p:txBody>
      </p:sp>
    </p:spTree>
    <p:extLst>
      <p:ext uri="{BB962C8B-B14F-4D97-AF65-F5344CB8AC3E}">
        <p14:creationId xmlns:p14="http://schemas.microsoft.com/office/powerpoint/2010/main" val="31860515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0AD1B03-A7F9-4953-BD1E-A4F1CBD18CA4}" type="slidenum">
              <a:rPr lang="en-US" altLang="zh-CN"/>
              <a:pPr>
                <a:defRPr/>
              </a:pPr>
              <a:t>‹#›</a:t>
            </a:fld>
            <a:endParaRPr lang="en-US" altLang="zh-CN"/>
          </a:p>
        </p:txBody>
      </p:sp>
    </p:spTree>
    <p:extLst>
      <p:ext uri="{BB962C8B-B14F-4D97-AF65-F5344CB8AC3E}">
        <p14:creationId xmlns:p14="http://schemas.microsoft.com/office/powerpoint/2010/main" val="18536837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AC85916-548A-4079-BE31-986044CD9268}" type="slidenum">
              <a:rPr lang="en-US" altLang="zh-CN"/>
              <a:pPr>
                <a:defRPr/>
              </a:pPr>
              <a:t>‹#›</a:t>
            </a:fld>
            <a:endParaRPr lang="en-US" altLang="zh-CN"/>
          </a:p>
        </p:txBody>
      </p:sp>
    </p:spTree>
    <p:extLst>
      <p:ext uri="{BB962C8B-B14F-4D97-AF65-F5344CB8AC3E}">
        <p14:creationId xmlns:p14="http://schemas.microsoft.com/office/powerpoint/2010/main" val="2236271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510F0D3-4BF3-41B0-9A26-9596D4F51B16}" type="slidenum">
              <a:rPr lang="en-US" altLang="zh-CN"/>
              <a:pPr>
                <a:defRPr/>
              </a:pPr>
              <a:t>‹#›</a:t>
            </a:fld>
            <a:endParaRPr lang="en-US" altLang="zh-CN"/>
          </a:p>
        </p:txBody>
      </p:sp>
    </p:spTree>
    <p:extLst>
      <p:ext uri="{BB962C8B-B14F-4D97-AF65-F5344CB8AC3E}">
        <p14:creationId xmlns:p14="http://schemas.microsoft.com/office/powerpoint/2010/main" val="28455830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8955ABC-782C-48E7-B2E2-D13B040E7AB9}" type="slidenum">
              <a:rPr lang="en-US" altLang="zh-CN"/>
              <a:pPr>
                <a:defRPr/>
              </a:pPr>
              <a:t>‹#›</a:t>
            </a:fld>
            <a:endParaRPr lang="en-US" altLang="zh-CN"/>
          </a:p>
        </p:txBody>
      </p:sp>
    </p:spTree>
    <p:extLst>
      <p:ext uri="{BB962C8B-B14F-4D97-AF65-F5344CB8AC3E}">
        <p14:creationId xmlns:p14="http://schemas.microsoft.com/office/powerpoint/2010/main" val="33207468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5E7A2B07-2C94-407E-A15C-4EAAC706DE58}" type="slidenum">
              <a:rPr lang="en-US" altLang="zh-CN"/>
              <a:pPr>
                <a:defRPr/>
              </a:pPr>
              <a:t>‹#›</a:t>
            </a:fld>
            <a:endParaRPr lang="en-US" altLang="zh-CN"/>
          </a:p>
        </p:txBody>
      </p:sp>
    </p:spTree>
    <p:extLst>
      <p:ext uri="{BB962C8B-B14F-4D97-AF65-F5344CB8AC3E}">
        <p14:creationId xmlns:p14="http://schemas.microsoft.com/office/powerpoint/2010/main" val="4939838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5FA258-651A-47D1-9809-9D4179B4A22B}" type="slidenum">
              <a:rPr lang="en-US" altLang="zh-CN"/>
              <a:pPr>
                <a:defRPr/>
              </a:pPr>
              <a:t>‹#›</a:t>
            </a:fld>
            <a:endParaRPr lang="en-US" altLang="zh-CN"/>
          </a:p>
        </p:txBody>
      </p:sp>
    </p:spTree>
    <p:extLst>
      <p:ext uri="{BB962C8B-B14F-4D97-AF65-F5344CB8AC3E}">
        <p14:creationId xmlns:p14="http://schemas.microsoft.com/office/powerpoint/2010/main" val="20114130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5132"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9139FB3E-0407-4217-A769-4F90443DE7D7}" type="slidenum">
              <a:rPr lang="en-US" altLang="zh-CN"/>
              <a:pPr>
                <a:defRPr/>
              </a:pPr>
              <a:t>‹#›</a:t>
            </a:fld>
            <a:endParaRPr lang="en-US" altLang="zh-CN"/>
          </a:p>
        </p:txBody>
      </p:sp>
    </p:spTree>
    <p:extLst>
      <p:ext uri="{BB962C8B-B14F-4D97-AF65-F5344CB8AC3E}">
        <p14:creationId xmlns:p14="http://schemas.microsoft.com/office/powerpoint/2010/main" val="30055883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18A66A0-F6AF-45F9-86D1-288DEBEA3CBD}" type="slidenum">
              <a:rPr lang="en-US" altLang="zh-CN"/>
              <a:pPr>
                <a:defRPr/>
              </a:pPr>
              <a:t>‹#›</a:t>
            </a:fld>
            <a:endParaRPr lang="en-US" altLang="zh-CN"/>
          </a:p>
        </p:txBody>
      </p:sp>
    </p:spTree>
    <p:extLst>
      <p:ext uri="{BB962C8B-B14F-4D97-AF65-F5344CB8AC3E}">
        <p14:creationId xmlns:p14="http://schemas.microsoft.com/office/powerpoint/2010/main" val="7880837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9B523E7-6D93-4673-B2CC-516A532B3C70}" type="slidenum">
              <a:rPr lang="en-US" altLang="zh-CN"/>
              <a:pPr>
                <a:defRPr/>
              </a:pPr>
              <a:t>‹#›</a:t>
            </a:fld>
            <a:endParaRPr lang="en-US" altLang="zh-CN"/>
          </a:p>
        </p:txBody>
      </p:sp>
    </p:spTree>
    <p:extLst>
      <p:ext uri="{BB962C8B-B14F-4D97-AF65-F5344CB8AC3E}">
        <p14:creationId xmlns:p14="http://schemas.microsoft.com/office/powerpoint/2010/main" val="2030788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269F689-B8F7-46F9-8EA1-0A0853C5A405}" type="slidenum">
              <a:rPr lang="en-US" altLang="zh-CN"/>
              <a:pPr>
                <a:defRPr/>
              </a:pPr>
              <a:t>‹#›</a:t>
            </a:fld>
            <a:endParaRPr lang="en-US" altLang="zh-CN"/>
          </a:p>
        </p:txBody>
      </p:sp>
    </p:spTree>
    <p:extLst>
      <p:ext uri="{BB962C8B-B14F-4D97-AF65-F5344CB8AC3E}">
        <p14:creationId xmlns:p14="http://schemas.microsoft.com/office/powerpoint/2010/main" val="27393084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7DF41E2-1F6E-4199-A855-034167EC03E9}" type="slidenum">
              <a:rPr lang="en-US" altLang="zh-CN"/>
              <a:pPr>
                <a:defRPr/>
              </a:pPr>
              <a:t>‹#›</a:t>
            </a:fld>
            <a:endParaRPr lang="en-US" altLang="zh-CN"/>
          </a:p>
        </p:txBody>
      </p:sp>
    </p:spTree>
    <p:extLst>
      <p:ext uri="{BB962C8B-B14F-4D97-AF65-F5344CB8AC3E}">
        <p14:creationId xmlns:p14="http://schemas.microsoft.com/office/powerpoint/2010/main" val="1084182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29B8E86-5884-41C3-9509-F069BC8AF3B8}" type="slidenum">
              <a:rPr lang="en-US" altLang="zh-CN"/>
              <a:pPr>
                <a:defRPr/>
              </a:pPr>
              <a:t>‹#›</a:t>
            </a:fld>
            <a:endParaRPr lang="en-US" altLang="zh-CN"/>
          </a:p>
        </p:txBody>
      </p:sp>
    </p:spTree>
    <p:extLst>
      <p:ext uri="{BB962C8B-B14F-4D97-AF65-F5344CB8AC3E}">
        <p14:creationId xmlns:p14="http://schemas.microsoft.com/office/powerpoint/2010/main" val="5823907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93EE311-EC4D-4AC7-9E07-EB2B98A75893}" type="slidenum">
              <a:rPr lang="en-US" altLang="zh-CN"/>
              <a:pPr>
                <a:defRPr/>
              </a:pPr>
              <a:t>‹#›</a:t>
            </a:fld>
            <a:endParaRPr lang="en-US" altLang="zh-CN"/>
          </a:p>
        </p:txBody>
      </p:sp>
    </p:spTree>
    <p:extLst>
      <p:ext uri="{BB962C8B-B14F-4D97-AF65-F5344CB8AC3E}">
        <p14:creationId xmlns:p14="http://schemas.microsoft.com/office/powerpoint/2010/main" val="315913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8179256-EF13-48FC-9654-B15AA291A53D}" type="slidenum">
              <a:rPr lang="en-US" altLang="zh-CN"/>
              <a:pPr>
                <a:defRPr/>
              </a:pPr>
              <a:t>‹#›</a:t>
            </a:fld>
            <a:endParaRPr lang="en-US" altLang="zh-CN"/>
          </a:p>
        </p:txBody>
      </p:sp>
    </p:spTree>
    <p:extLst>
      <p:ext uri="{BB962C8B-B14F-4D97-AF65-F5344CB8AC3E}">
        <p14:creationId xmlns:p14="http://schemas.microsoft.com/office/powerpoint/2010/main" val="12313774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66D92B9-B9E0-430F-BADF-2D1F9917C13B}" type="slidenum">
              <a:rPr lang="en-US" altLang="zh-CN"/>
              <a:pPr>
                <a:defRPr/>
              </a:pPr>
              <a:t>‹#›</a:t>
            </a:fld>
            <a:endParaRPr lang="en-US" altLang="zh-CN"/>
          </a:p>
        </p:txBody>
      </p:sp>
    </p:spTree>
    <p:extLst>
      <p:ext uri="{BB962C8B-B14F-4D97-AF65-F5344CB8AC3E}">
        <p14:creationId xmlns:p14="http://schemas.microsoft.com/office/powerpoint/2010/main" val="13099968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0F83879F-B94F-4040-B2BF-0E465FD219E3}" type="slidenum">
              <a:rPr lang="en-US" altLang="zh-CN"/>
              <a:pPr>
                <a:defRPr/>
              </a:pPr>
              <a:t>‹#›</a:t>
            </a:fld>
            <a:endParaRPr lang="en-US" altLang="zh-CN"/>
          </a:p>
        </p:txBody>
      </p:sp>
    </p:spTree>
    <p:extLst>
      <p:ext uri="{BB962C8B-B14F-4D97-AF65-F5344CB8AC3E}">
        <p14:creationId xmlns:p14="http://schemas.microsoft.com/office/powerpoint/2010/main" val="12105462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4D8153A-79C1-44F9-8EE4-621FA905D8C8}" type="slidenum">
              <a:rPr lang="en-US" altLang="zh-CN"/>
              <a:pPr>
                <a:defRPr/>
              </a:pPr>
              <a:t>‹#›</a:t>
            </a:fld>
            <a:endParaRPr lang="en-US" altLang="zh-CN"/>
          </a:p>
        </p:txBody>
      </p:sp>
    </p:spTree>
    <p:extLst>
      <p:ext uri="{BB962C8B-B14F-4D97-AF65-F5344CB8AC3E}">
        <p14:creationId xmlns:p14="http://schemas.microsoft.com/office/powerpoint/2010/main" val="13709622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2A488EE-80DC-418E-9D62-3C46A1B96D95}" type="slidenum">
              <a:rPr lang="en-US" altLang="zh-CN"/>
              <a:pPr>
                <a:defRPr/>
              </a:pPr>
              <a:t>‹#›</a:t>
            </a:fld>
            <a:endParaRPr lang="en-US" altLang="zh-CN"/>
          </a:p>
        </p:txBody>
      </p:sp>
    </p:spTree>
    <p:extLst>
      <p:ext uri="{BB962C8B-B14F-4D97-AF65-F5344CB8AC3E}">
        <p14:creationId xmlns:p14="http://schemas.microsoft.com/office/powerpoint/2010/main" val="20186241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18E80BB-25A5-4183-B090-8269D8345F3C}" type="slidenum">
              <a:rPr lang="en-US" altLang="zh-CN"/>
              <a:pPr>
                <a:defRPr/>
              </a:pPr>
              <a:t>‹#›</a:t>
            </a:fld>
            <a:endParaRPr lang="en-US" altLang="zh-CN"/>
          </a:p>
        </p:txBody>
      </p:sp>
    </p:spTree>
    <p:extLst>
      <p:ext uri="{BB962C8B-B14F-4D97-AF65-F5344CB8AC3E}">
        <p14:creationId xmlns:p14="http://schemas.microsoft.com/office/powerpoint/2010/main" val="38222389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38C7F1-EAB4-4859-8BA0-B4F301A26801}" type="slidenum">
              <a:rPr lang="en-US" altLang="zh-CN"/>
              <a:pPr>
                <a:defRPr/>
              </a:pPr>
              <a:t>‹#›</a:t>
            </a:fld>
            <a:endParaRPr lang="en-US" altLang="zh-CN"/>
          </a:p>
        </p:txBody>
      </p:sp>
    </p:spTree>
    <p:extLst>
      <p:ext uri="{BB962C8B-B14F-4D97-AF65-F5344CB8AC3E}">
        <p14:creationId xmlns:p14="http://schemas.microsoft.com/office/powerpoint/2010/main" val="34377709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437E776-B806-4782-BA7F-00224BF00B01}" type="slidenum">
              <a:rPr lang="en-US" altLang="zh-CN"/>
              <a:pPr>
                <a:defRPr/>
              </a:pPr>
              <a:t>‹#›</a:t>
            </a:fld>
            <a:endParaRPr lang="en-US" altLang="zh-CN"/>
          </a:p>
        </p:txBody>
      </p:sp>
    </p:spTree>
    <p:extLst>
      <p:ext uri="{BB962C8B-B14F-4D97-AF65-F5344CB8AC3E}">
        <p14:creationId xmlns:p14="http://schemas.microsoft.com/office/powerpoint/2010/main" val="15182072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4D2DC8-238A-4F45-A5C7-9A51FB9A4D45}" type="slidenum">
              <a:rPr lang="en-US" altLang="zh-CN"/>
              <a:pPr>
                <a:defRPr/>
              </a:pPr>
              <a:t>‹#›</a:t>
            </a:fld>
            <a:endParaRPr lang="en-US" altLang="zh-CN"/>
          </a:p>
        </p:txBody>
      </p:sp>
    </p:spTree>
    <p:extLst>
      <p:ext uri="{BB962C8B-B14F-4D97-AF65-F5344CB8AC3E}">
        <p14:creationId xmlns:p14="http://schemas.microsoft.com/office/powerpoint/2010/main" val="37114975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A4729FC-015D-487C-B0F0-862BCDA4834C}" type="slidenum">
              <a:rPr lang="en-US" altLang="zh-CN"/>
              <a:pPr>
                <a:defRPr/>
              </a:pPr>
              <a:t>‹#›</a:t>
            </a:fld>
            <a:endParaRPr lang="en-US" altLang="zh-CN"/>
          </a:p>
        </p:txBody>
      </p:sp>
    </p:spTree>
    <p:extLst>
      <p:ext uri="{BB962C8B-B14F-4D97-AF65-F5344CB8AC3E}">
        <p14:creationId xmlns:p14="http://schemas.microsoft.com/office/powerpoint/2010/main" val="38258704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027329E-2589-47BA-A4BF-6100697E47FE}" type="slidenum">
              <a:rPr lang="en-US" altLang="zh-CN"/>
              <a:pPr>
                <a:defRPr/>
              </a:pPr>
              <a:t>‹#›</a:t>
            </a:fld>
            <a:endParaRPr lang="en-US" altLang="zh-CN"/>
          </a:p>
        </p:txBody>
      </p:sp>
    </p:spTree>
    <p:extLst>
      <p:ext uri="{BB962C8B-B14F-4D97-AF65-F5344CB8AC3E}">
        <p14:creationId xmlns:p14="http://schemas.microsoft.com/office/powerpoint/2010/main" val="22534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10.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2.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3.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D635978E-B16A-4D65-8A2C-CBD7FF00213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36" r:id="rId1"/>
    <p:sldLayoutId id="2147485737" r:id="rId2"/>
    <p:sldLayoutId id="2147485738" r:id="rId3"/>
    <p:sldLayoutId id="2147485739" r:id="rId4"/>
    <p:sldLayoutId id="2147485740" r:id="rId5"/>
    <p:sldLayoutId id="2147485741" r:id="rId6"/>
    <p:sldLayoutId id="2147485742" r:id="rId7"/>
    <p:sldLayoutId id="2147485743" r:id="rId8"/>
    <p:sldLayoutId id="2147485744" r:id="rId9"/>
    <p:sldLayoutId id="2147485745" r:id="rId10"/>
    <p:sldLayoutId id="2147485746" r:id="rId11"/>
    <p:sldLayoutId id="2147485780" r:id="rId12"/>
    <p:sldLayoutId id="2147485781" r:id="rId13"/>
    <p:sldLayoutId id="2147485839" r:id="rId14"/>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E8"/>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宋体" panose="02010600030101010101" pitchFamily="2" charset="-122"/>
              </a:defRPr>
            </a:lvl1pPr>
          </a:lstStyle>
          <a:p>
            <a:pPr defTabSz="457200">
              <a:defRPr/>
            </a:pPr>
            <a:fld id="{AA3C1AD7-98F3-430D-A1A9-74EA244DF85A}" type="datetime1">
              <a:rPr kumimoji="0" lang="en-US" altLang="zh-CN"/>
              <a:pPr defTabSz="457200">
                <a:defRPr/>
              </a:pPr>
              <a:t>9/1/2019</a:t>
            </a:fld>
            <a:endParaRPr kumimoji="0" lang="en-US" altLang="zh-CN">
              <a:ea typeface="MS PGothic" panose="020B0600070205080204"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anose="020F0502020204030204" pitchFamily="34" charset="0"/>
              </a:defRPr>
            </a:lvl1pPr>
          </a:lstStyle>
          <a:p>
            <a:pPr defTabSz="457200">
              <a:defRPr/>
            </a:pPr>
            <a:endParaRPr kumimoji="0" lang="en-US" altLang="zh-CN">
              <a:ea typeface="MS PGothic" pitchFamily="34" charset="-128"/>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chemeClr val="bg1"/>
                </a:solidFill>
                <a:latin typeface="Calibri" pitchFamily="34" charset="0"/>
              </a:defRPr>
            </a:lvl1pPr>
          </a:lstStyle>
          <a:p>
            <a:pPr defTabSz="457200">
              <a:defRPr/>
            </a:pPr>
            <a:fld id="{0C6C8513-1160-451A-9E9F-2CF1C982529E}" type="slidenum">
              <a:rPr kumimoji="0" lang="en-US" altLang="zh-CN">
                <a:solidFill>
                  <a:prstClr val="white"/>
                </a:solidFill>
                <a:ea typeface="MS PGothic" pitchFamily="34" charset="-128"/>
              </a:rPr>
              <a:pPr defTabSz="457200">
                <a:defRPr/>
              </a:pPr>
              <a:t>‹#›</a:t>
            </a:fld>
            <a:endParaRPr kumimoji="0" lang="en-US" altLang="zh-CN">
              <a:solidFill>
                <a:prstClr val="white"/>
              </a:solidFill>
              <a:ea typeface="MS PGothic" pitchFamily="34" charset="-128"/>
            </a:endParaRPr>
          </a:p>
        </p:txBody>
      </p:sp>
    </p:spTree>
    <p:extLst>
      <p:ext uri="{BB962C8B-B14F-4D97-AF65-F5344CB8AC3E}">
        <p14:creationId xmlns:p14="http://schemas.microsoft.com/office/powerpoint/2010/main" val="1547414743"/>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2pPr>
      <a:lvl3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3pPr>
      <a:lvl4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4pPr>
      <a:lvl5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7D8E0EA-1776-42EB-9C58-2DDB0D67A9B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Tree>
    <p:extLst>
      <p:ext uri="{BB962C8B-B14F-4D97-AF65-F5344CB8AC3E}">
        <p14:creationId xmlns:p14="http://schemas.microsoft.com/office/powerpoint/2010/main" val="252623644"/>
      </p:ext>
    </p:extLst>
  </p:cSld>
  <p:clrMap bg1="lt1" tx1="dk1" bg2="lt2" tx2="dk2" accent1="accent1" accent2="accent2" accent3="accent3" accent4="accent4" accent5="accent5" accent6="accent6" hlink="hlink" folHlink="folHlink"/>
  <p:sldLayoutIdLst>
    <p:sldLayoutId id="2147485847" r:id="rId1"/>
    <p:sldLayoutId id="2147485848" r:id="rId2"/>
    <p:sldLayoutId id="2147485849" r:id="rId3"/>
    <p:sldLayoutId id="2147485850" r:id="rId4"/>
    <p:sldLayoutId id="2147485851" r:id="rId5"/>
    <p:sldLayoutId id="2147485852" r:id="rId6"/>
    <p:sldLayoutId id="2147485853" r:id="rId7"/>
    <p:sldLayoutId id="2147485854" r:id="rId8"/>
    <p:sldLayoutId id="2147485855" r:id="rId9"/>
    <p:sldLayoutId id="2147485856" r:id="rId10"/>
    <p:sldLayoutId id="2147485857"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82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382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382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E53CBC-298B-45A7-942B-EDE86755A81E}"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498893848"/>
      </p:ext>
    </p:extLst>
  </p:cSld>
  <p:clrMap bg1="lt1" tx1="dk1" bg2="lt2" tx2="dk2" accent1="accent1" accent2="accent2" accent3="accent3" accent4="accent4" accent5="accent5" accent6="accent6" hlink="hlink" folHlink="folHlink"/>
  <p:sldLayoutIdLst>
    <p:sldLayoutId id="2147485859" r:id="rId1"/>
    <p:sldLayoutId id="2147485860" r:id="rId2"/>
    <p:sldLayoutId id="2147485861" r:id="rId3"/>
    <p:sldLayoutId id="2147485862" r:id="rId4"/>
    <p:sldLayoutId id="2147485863" r:id="rId5"/>
    <p:sldLayoutId id="2147485864" r:id="rId6"/>
    <p:sldLayoutId id="2147485865" r:id="rId7"/>
    <p:sldLayoutId id="2147485866" r:id="rId8"/>
    <p:sldLayoutId id="2147485867" r:id="rId9"/>
    <p:sldLayoutId id="2147485868" r:id="rId10"/>
    <p:sldLayoutId id="2147485869" r:id="rId11"/>
    <p:sldLayoutId id="214748587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00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300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30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BA95BCB-8C4F-43F4-BAED-1D97E51A17D3}" type="slidenum">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2286756540"/>
      </p:ext>
    </p:extLst>
  </p:cSld>
  <p:clrMap bg1="lt1" tx1="dk1" bg2="lt2" tx2="dk2" accent1="accent1" accent2="accent2" accent3="accent3" accent4="accent4" accent5="accent5" accent6="accent6" hlink="hlink" folHlink="folHlink"/>
  <p:sldLayoutIdLst>
    <p:sldLayoutId id="2147485872" r:id="rId1"/>
    <p:sldLayoutId id="2147485873" r:id="rId2"/>
    <p:sldLayoutId id="2147485874" r:id="rId3"/>
    <p:sldLayoutId id="2147485875" r:id="rId4"/>
    <p:sldLayoutId id="2147485876" r:id="rId5"/>
    <p:sldLayoutId id="2147485877" r:id="rId6"/>
    <p:sldLayoutId id="2147485878" r:id="rId7"/>
    <p:sldLayoutId id="2147485879" r:id="rId8"/>
    <p:sldLayoutId id="2147485880" r:id="rId9"/>
    <p:sldLayoutId id="2147485881" r:id="rId10"/>
    <p:sldLayoutId id="2147485882" r:id="rId11"/>
    <p:sldLayoutId id="214748588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7"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kumimoji="0" sz="1400" b="0">
                <a:solidFill>
                  <a:srgbClr val="000000"/>
                </a:solidFill>
                <a:latin typeface="+mn-lt"/>
                <a:ea typeface="宋体" pitchFamily="2" charset="-122"/>
              </a:defRPr>
            </a:lvl1pPr>
          </a:lstStyle>
          <a:p>
            <a:pPr>
              <a:defRPr/>
            </a:pPr>
            <a:endParaRPr lang="en-US" altLang="zh-CN"/>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kumimoji="0" sz="1400" b="0">
                <a:solidFill>
                  <a:srgbClr val="000000"/>
                </a:solidFill>
                <a:latin typeface="+mn-lt"/>
                <a:ea typeface="宋体" pitchFamily="2" charset="-122"/>
              </a:defRPr>
            </a:lvl1pPr>
          </a:lstStyle>
          <a:p>
            <a:pPr>
              <a:defRPr/>
            </a:pPr>
            <a:endParaRPr lang="en-US" altLang="zh-CN"/>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0" sz="1400" b="0">
                <a:solidFill>
                  <a:srgbClr val="000000"/>
                </a:solidFill>
                <a:latin typeface="+mn-lt"/>
                <a:ea typeface="宋体" pitchFamily="2" charset="-122"/>
              </a:defRPr>
            </a:lvl1pPr>
          </a:lstStyle>
          <a:p>
            <a:pPr>
              <a:defRPr/>
            </a:pPr>
            <a:fld id="{423A69DD-D920-4C05-A994-F7A9B690A2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793"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074" name="Group 10"/>
          <p:cNvGrpSpPr>
            <a:grpSpLocks/>
          </p:cNvGrpSpPr>
          <p:nvPr/>
        </p:nvGrpSpPr>
        <p:grpSpPr bwMode="auto">
          <a:xfrm>
            <a:off x="0"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solidFill>
                  <a:srgbClr val="FFFFFF"/>
                </a:solidFill>
              </a:endParaRPr>
            </a:p>
          </p:txBody>
        </p:sp>
        <p:sp>
          <p:nvSpPr>
            <p:cNvPr id="3081" name="Arc 4"/>
            <p:cNvSpPr>
              <a:spLocks/>
            </p:cNvSpPr>
            <p:nvPr/>
          </p:nvSpPr>
          <p:spPr bwMode="auto">
            <a:xfrm>
              <a:off x="0" y="1"/>
              <a:ext cx="5298" cy="4312"/>
            </a:xfrm>
            <a:custGeom>
              <a:avLst/>
              <a:gdLst>
                <a:gd name="T0" fmla="*/ 0 w 21600"/>
                <a:gd name="T1" fmla="*/ 0 h 21600"/>
                <a:gd name="T2" fmla="*/ 78 w 21600"/>
                <a:gd name="T3" fmla="*/ 34 h 21600"/>
                <a:gd name="T4" fmla="*/ 0 w 21600"/>
                <a:gd name="T5" fmla="*/ 3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kumimoji="0" sz="1400">
                <a:solidFill>
                  <a:srgbClr val="FFFFFF"/>
                </a:solidFill>
              </a:defRPr>
            </a:lvl1pPr>
          </a:lstStyle>
          <a:p>
            <a:pPr>
              <a:defRPr/>
            </a:pPr>
            <a:endParaRPr lang="en-US" altLang="zh-CN"/>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kumimoji="0" sz="1400">
                <a:solidFill>
                  <a:srgbClr val="FFFFFF"/>
                </a:solidFill>
              </a:defRPr>
            </a:lvl1pPr>
          </a:lstStyle>
          <a:p>
            <a:pPr>
              <a:defRPr/>
            </a:pPr>
            <a:endParaRPr lang="en-US" altLang="zh-CN"/>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kumimoji="0" sz="1400">
                <a:solidFill>
                  <a:srgbClr val="FFFFFF"/>
                </a:solidFill>
              </a:defRPr>
            </a:lvl1pPr>
          </a:lstStyle>
          <a:p>
            <a:pPr>
              <a:defRPr/>
            </a:pPr>
            <a:fld id="{7F4B2029-B313-4FD9-93E1-F78F0969B256}" type="slidenum">
              <a:rPr lang="zh-CN" altLang="en-US"/>
              <a:pPr>
                <a:defRPr/>
              </a:pPr>
              <a:t>‹#›</a:t>
            </a:fld>
            <a:endParaRPr lang="en-US" altLang="zh-CN"/>
          </a:p>
        </p:txBody>
      </p:sp>
      <p:sp>
        <p:nvSpPr>
          <p:cNvPr id="3079"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5794" r:id="rId1"/>
    <p:sldLayoutId id="2147485747" r:id="rId2"/>
    <p:sldLayoutId id="2147485748" r:id="rId3"/>
    <p:sldLayoutId id="2147485749" r:id="rId4"/>
    <p:sldLayoutId id="2147485750" r:id="rId5"/>
    <p:sldLayoutId id="2147485751" r:id="rId6"/>
    <p:sldLayoutId id="2147485752" r:id="rId7"/>
    <p:sldLayoutId id="2147485753" r:id="rId8"/>
    <p:sldLayoutId id="2147485754" r:id="rId9"/>
    <p:sldLayoutId id="2147485755" r:id="rId10"/>
    <p:sldLayoutId id="2147485756" r:id="rId11"/>
  </p:sldLayoutIdLst>
  <p:txStyles>
    <p:titleStyle>
      <a:lvl1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33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mn-lt"/>
              </a:defRPr>
            </a:lvl1pPr>
          </a:lstStyle>
          <a:p>
            <a:pPr>
              <a:defRPr/>
            </a:pPr>
            <a:endParaRPr lang="en-US" altLang="zh-CN"/>
          </a:p>
        </p:txBody>
      </p:sp>
      <p:sp>
        <p:nvSpPr>
          <p:cNvPr id="1433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rgbClr val="000000"/>
                </a:solidFill>
                <a:latin typeface="+mn-lt"/>
              </a:defRPr>
            </a:lvl1pPr>
          </a:lstStyle>
          <a:p>
            <a:pPr>
              <a:defRPr/>
            </a:pPr>
            <a:endParaRPr lang="en-US" altLang="zh-CN"/>
          </a:p>
        </p:txBody>
      </p:sp>
      <p:sp>
        <p:nvSpPr>
          <p:cNvPr id="1433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E69D9529-BC63-44A7-B656-E8E482C584E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57" r:id="rId1"/>
    <p:sldLayoutId id="2147485758" r:id="rId2"/>
    <p:sldLayoutId id="2147485759" r:id="rId3"/>
    <p:sldLayoutId id="2147485760" r:id="rId4"/>
    <p:sldLayoutId id="2147485761" r:id="rId5"/>
    <p:sldLayoutId id="2147485762" r:id="rId6"/>
    <p:sldLayoutId id="2147485763" r:id="rId7"/>
    <p:sldLayoutId id="2147485764" r:id="rId8"/>
    <p:sldLayoutId id="2147485765" r:id="rId9"/>
    <p:sldLayoutId id="2147485766" r:id="rId10"/>
    <p:sldLayoutId id="2147485767" r:id="rId11"/>
    <p:sldLayoutId id="2147485768"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4"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7"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9"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DD56FCE8-454E-4A69-B07B-38150292A42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95" r:id="rId1"/>
    <p:sldLayoutId id="2147485796" r:id="rId2"/>
    <p:sldLayoutId id="2147485797" r:id="rId3"/>
    <p:sldLayoutId id="2147485798" r:id="rId4"/>
    <p:sldLayoutId id="2147485799" r:id="rId5"/>
    <p:sldLayoutId id="2147485800" r:id="rId6"/>
    <p:sldLayoutId id="2147485801" r:id="rId7"/>
    <p:sldLayoutId id="2147485802" r:id="rId8"/>
    <p:sldLayoutId id="2147485803" r:id="rId9"/>
    <p:sldLayoutId id="2147485804" r:id="rId10"/>
    <p:sldLayoutId id="2147485805"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8"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1"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5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308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308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B82F4DD1-1E9A-4660-BC76-263B29FFAEA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2"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5"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7"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8"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5"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11276"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11277"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C3A83ED4-27FF-428A-B99F-7D0701FC6EB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17" r:id="rId1"/>
    <p:sldLayoutId id="2147485818" r:id="rId2"/>
    <p:sldLayoutId id="2147485819" r:id="rId3"/>
    <p:sldLayoutId id="2147485820" r:id="rId4"/>
    <p:sldLayoutId id="2147485821" r:id="rId5"/>
    <p:sldLayoutId id="2147485822" r:id="rId6"/>
    <p:sldLayoutId id="2147485823" r:id="rId7"/>
    <p:sldLayoutId id="2147485824" r:id="rId8"/>
    <p:sldLayoutId id="2147485825" r:id="rId9"/>
    <p:sldLayoutId id="2147485826" r:id="rId10"/>
    <p:sldLayoutId id="2147485827"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201"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7"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4108"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4109"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3CCF5B3C-ABAD-4680-BDC5-8B96C20F148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28" r:id="rId1"/>
    <p:sldLayoutId id="2147485829" r:id="rId2"/>
    <p:sldLayoutId id="2147485830" r:id="rId3"/>
    <p:sldLayoutId id="2147485831" r:id="rId4"/>
    <p:sldLayoutId id="2147485832" r:id="rId5"/>
    <p:sldLayoutId id="2147485833" r:id="rId6"/>
    <p:sldLayoutId id="2147485834" r:id="rId7"/>
    <p:sldLayoutId id="2147485835" r:id="rId8"/>
    <p:sldLayoutId id="2147485836" r:id="rId9"/>
    <p:sldLayoutId id="2147485837" r:id="rId10"/>
    <p:sldLayoutId id="2147485838"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mn-lt"/>
              </a:defRPr>
            </a:lvl1pPr>
          </a:lstStyle>
          <a:p>
            <a:pPr>
              <a:defRPr/>
            </a:pPr>
            <a:endParaRPr lang="en-US" altLang="zh-CN"/>
          </a:p>
        </p:txBody>
      </p:sp>
      <p:sp>
        <p:nvSpPr>
          <p:cNvPr id="297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rgbClr val="000000"/>
                </a:solidFill>
                <a:latin typeface="+mn-lt"/>
              </a:defRPr>
            </a:lvl1pPr>
          </a:lstStyle>
          <a:p>
            <a:pPr>
              <a:defRPr/>
            </a:pPr>
            <a:endParaRPr lang="en-US" altLang="zh-CN"/>
          </a:p>
        </p:txBody>
      </p:sp>
      <p:sp>
        <p:nvSpPr>
          <p:cNvPr id="297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E3EDF66F-9F80-4F98-A5D4-671F4C258B0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69" r:id="rId1"/>
    <p:sldLayoutId id="2147485770" r:id="rId2"/>
    <p:sldLayoutId id="2147485771" r:id="rId3"/>
    <p:sldLayoutId id="2147485772" r:id="rId4"/>
    <p:sldLayoutId id="2147485773" r:id="rId5"/>
    <p:sldLayoutId id="2147485774" r:id="rId6"/>
    <p:sldLayoutId id="2147485775" r:id="rId7"/>
    <p:sldLayoutId id="2147485776" r:id="rId8"/>
    <p:sldLayoutId id="2147485777" r:id="rId9"/>
    <p:sldLayoutId id="2147485778" r:id="rId10"/>
    <p:sldLayoutId id="214748577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aoxh@mail.buct.edu.c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00.x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oleObject" Target="../embeddings/oleObject276.bin"/><Relationship Id="rId7" Type="http://schemas.openxmlformats.org/officeDocument/2006/relationships/oleObject" Target="../embeddings/oleObject278.bin"/><Relationship Id="rId2" Type="http://schemas.openxmlformats.org/officeDocument/2006/relationships/slideLayout" Target="../slideLayouts/slideLayout50.xml"/><Relationship Id="rId1" Type="http://schemas.openxmlformats.org/officeDocument/2006/relationships/vmlDrawing" Target="../drawings/vmlDrawing72.vml"/><Relationship Id="rId6" Type="http://schemas.openxmlformats.org/officeDocument/2006/relationships/image" Target="../media/image275.wmf"/><Relationship Id="rId5" Type="http://schemas.openxmlformats.org/officeDocument/2006/relationships/oleObject" Target="../embeddings/oleObject277.bin"/><Relationship Id="rId4" Type="http://schemas.openxmlformats.org/officeDocument/2006/relationships/image" Target="../media/image27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51.xml"/><Relationship Id="rId1" Type="http://schemas.openxmlformats.org/officeDocument/2006/relationships/vmlDrawing" Target="../drawings/vmlDrawing73.vml"/><Relationship Id="rId6" Type="http://schemas.openxmlformats.org/officeDocument/2006/relationships/image" Target="../media/image278.wmf"/><Relationship Id="rId5" Type="http://schemas.openxmlformats.org/officeDocument/2006/relationships/oleObject" Target="../embeddings/oleObject280.bin"/><Relationship Id="rId4" Type="http://schemas.openxmlformats.org/officeDocument/2006/relationships/image" Target="../media/image277.wmf"/></Relationships>
</file>

<file path=ppt/slides/_rels/slide10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81.bin"/><Relationship Id="rId7" Type="http://schemas.openxmlformats.org/officeDocument/2006/relationships/image" Target="../media/image282.png"/><Relationship Id="rId2" Type="http://schemas.openxmlformats.org/officeDocument/2006/relationships/slideLayout" Target="../slideLayouts/slideLayout62.xml"/><Relationship Id="rId1" Type="http://schemas.openxmlformats.org/officeDocument/2006/relationships/vmlDrawing" Target="../drawings/vmlDrawing74.vml"/><Relationship Id="rId6" Type="http://schemas.openxmlformats.org/officeDocument/2006/relationships/image" Target="../media/image281.wmf"/><Relationship Id="rId5" Type="http://schemas.openxmlformats.org/officeDocument/2006/relationships/oleObject" Target="../embeddings/oleObject282.bin"/><Relationship Id="rId4" Type="http://schemas.openxmlformats.org/officeDocument/2006/relationships/image" Target="../media/image280.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67.xml"/><Relationship Id="rId1" Type="http://schemas.openxmlformats.org/officeDocument/2006/relationships/vmlDrawing" Target="../drawings/vmlDrawing75.vml"/><Relationship Id="rId6" Type="http://schemas.openxmlformats.org/officeDocument/2006/relationships/image" Target="../media/image284.wmf"/><Relationship Id="rId5" Type="http://schemas.openxmlformats.org/officeDocument/2006/relationships/oleObject" Target="../embeddings/oleObject284.bin"/><Relationship Id="rId4" Type="http://schemas.openxmlformats.org/officeDocument/2006/relationships/image" Target="../media/image283.wmf"/></Relationships>
</file>

<file path=ppt/slides/_rels/slide105.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image" Target="../media/image289.png"/><Relationship Id="rId7" Type="http://schemas.openxmlformats.org/officeDocument/2006/relationships/oleObject" Target="../embeddings/oleObject286.bin"/><Relationship Id="rId12" Type="http://schemas.openxmlformats.org/officeDocument/2006/relationships/image" Target="../media/image288.wmf"/><Relationship Id="rId2" Type="http://schemas.openxmlformats.org/officeDocument/2006/relationships/slideLayout" Target="../slideLayouts/slideLayout62.xml"/><Relationship Id="rId1" Type="http://schemas.openxmlformats.org/officeDocument/2006/relationships/vmlDrawing" Target="../drawings/vmlDrawing76.vml"/><Relationship Id="rId6" Type="http://schemas.openxmlformats.org/officeDocument/2006/relationships/image" Target="../media/image285.wmf"/><Relationship Id="rId11" Type="http://schemas.openxmlformats.org/officeDocument/2006/relationships/oleObject" Target="../embeddings/oleObject288.bin"/><Relationship Id="rId5" Type="http://schemas.openxmlformats.org/officeDocument/2006/relationships/oleObject" Target="../embeddings/oleObject285.bin"/><Relationship Id="rId10" Type="http://schemas.openxmlformats.org/officeDocument/2006/relationships/image" Target="../media/image287.wmf"/><Relationship Id="rId4" Type="http://schemas.openxmlformats.org/officeDocument/2006/relationships/image" Target="http://cai.tongji.edu.cn/UPNetClass/electronaget/ch4/page/Image958.gif" TargetMode="External"/><Relationship Id="rId9" Type="http://schemas.openxmlformats.org/officeDocument/2006/relationships/oleObject" Target="../embeddings/oleObject287.bin"/></Relationships>
</file>

<file path=ppt/slides/_rels/slide106.x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61.xml"/><Relationship Id="rId1" Type="http://schemas.openxmlformats.org/officeDocument/2006/relationships/vmlDrawing" Target="../drawings/vmlDrawing77.vml"/><Relationship Id="rId6" Type="http://schemas.openxmlformats.org/officeDocument/2006/relationships/image" Target="../media/image291.wmf"/><Relationship Id="rId11" Type="http://schemas.openxmlformats.org/officeDocument/2006/relationships/image" Target="../media/image294.png"/><Relationship Id="rId5" Type="http://schemas.openxmlformats.org/officeDocument/2006/relationships/oleObject" Target="../embeddings/oleObject290.bin"/><Relationship Id="rId10" Type="http://schemas.openxmlformats.org/officeDocument/2006/relationships/image" Target="../media/image293.wmf"/><Relationship Id="rId4" Type="http://schemas.openxmlformats.org/officeDocument/2006/relationships/image" Target="../media/image290.png"/><Relationship Id="rId9" Type="http://schemas.openxmlformats.org/officeDocument/2006/relationships/oleObject" Target="../embeddings/oleObject292.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295.bin"/><Relationship Id="rId3" Type="http://schemas.openxmlformats.org/officeDocument/2006/relationships/oleObject" Target="../embeddings/oleObject293.bin"/><Relationship Id="rId7" Type="http://schemas.openxmlformats.org/officeDocument/2006/relationships/image" Target="../media/image296.wmf"/><Relationship Id="rId2" Type="http://schemas.openxmlformats.org/officeDocument/2006/relationships/slideLayout" Target="../slideLayouts/slideLayout61.xml"/><Relationship Id="rId1" Type="http://schemas.openxmlformats.org/officeDocument/2006/relationships/vmlDrawing" Target="../drawings/vmlDrawing78.vml"/><Relationship Id="rId6" Type="http://schemas.openxmlformats.org/officeDocument/2006/relationships/oleObject" Target="../embeddings/oleObject294.bin"/><Relationship Id="rId11" Type="http://schemas.openxmlformats.org/officeDocument/2006/relationships/image" Target="../media/image288.wmf"/><Relationship Id="rId5" Type="http://schemas.openxmlformats.org/officeDocument/2006/relationships/image" Target="../media/image294.png"/><Relationship Id="rId10" Type="http://schemas.openxmlformats.org/officeDocument/2006/relationships/oleObject" Target="../embeddings/oleObject296.bin"/><Relationship Id="rId4" Type="http://schemas.openxmlformats.org/officeDocument/2006/relationships/image" Target="../media/image295.wmf"/><Relationship Id="rId9" Type="http://schemas.openxmlformats.org/officeDocument/2006/relationships/image" Target="../media/image297.wmf"/></Relationships>
</file>

<file path=ppt/slides/_rels/slide108.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oleObject" Target="../embeddings/oleObject302.bin"/><Relationship Id="rId18" Type="http://schemas.openxmlformats.org/officeDocument/2006/relationships/image" Target="../media/image305.wmf"/><Relationship Id="rId3" Type="http://schemas.openxmlformats.org/officeDocument/2006/relationships/oleObject" Target="../embeddings/oleObject297.bin"/><Relationship Id="rId21" Type="http://schemas.openxmlformats.org/officeDocument/2006/relationships/oleObject" Target="../embeddings/oleObject306.bin"/><Relationship Id="rId7" Type="http://schemas.openxmlformats.org/officeDocument/2006/relationships/oleObject" Target="../embeddings/oleObject299.bin"/><Relationship Id="rId12" Type="http://schemas.openxmlformats.org/officeDocument/2006/relationships/image" Target="../media/image302.wmf"/><Relationship Id="rId17" Type="http://schemas.openxmlformats.org/officeDocument/2006/relationships/oleObject" Target="../embeddings/oleObject304.bin"/><Relationship Id="rId2" Type="http://schemas.openxmlformats.org/officeDocument/2006/relationships/slideLayout" Target="../slideLayouts/slideLayout7.xml"/><Relationship Id="rId16" Type="http://schemas.openxmlformats.org/officeDocument/2006/relationships/image" Target="../media/image304.wmf"/><Relationship Id="rId20" Type="http://schemas.openxmlformats.org/officeDocument/2006/relationships/image" Target="../media/image306.wmf"/><Relationship Id="rId1" Type="http://schemas.openxmlformats.org/officeDocument/2006/relationships/vmlDrawing" Target="../drawings/vmlDrawing79.vml"/><Relationship Id="rId6" Type="http://schemas.openxmlformats.org/officeDocument/2006/relationships/image" Target="../media/image299.wmf"/><Relationship Id="rId11" Type="http://schemas.openxmlformats.org/officeDocument/2006/relationships/oleObject" Target="../embeddings/oleObject301.bin"/><Relationship Id="rId24" Type="http://schemas.openxmlformats.org/officeDocument/2006/relationships/image" Target="../media/image308.wmf"/><Relationship Id="rId5" Type="http://schemas.openxmlformats.org/officeDocument/2006/relationships/oleObject" Target="../embeddings/oleObject298.bin"/><Relationship Id="rId15" Type="http://schemas.openxmlformats.org/officeDocument/2006/relationships/oleObject" Target="../embeddings/oleObject303.bin"/><Relationship Id="rId23" Type="http://schemas.openxmlformats.org/officeDocument/2006/relationships/oleObject" Target="../embeddings/oleObject307.bin"/><Relationship Id="rId10" Type="http://schemas.openxmlformats.org/officeDocument/2006/relationships/image" Target="../media/image301.wmf"/><Relationship Id="rId19" Type="http://schemas.openxmlformats.org/officeDocument/2006/relationships/oleObject" Target="../embeddings/oleObject305.bin"/><Relationship Id="rId4" Type="http://schemas.openxmlformats.org/officeDocument/2006/relationships/image" Target="../media/image298.wmf"/><Relationship Id="rId9" Type="http://schemas.openxmlformats.org/officeDocument/2006/relationships/oleObject" Target="../embeddings/oleObject300.bin"/><Relationship Id="rId14" Type="http://schemas.openxmlformats.org/officeDocument/2006/relationships/image" Target="../media/image303.wmf"/><Relationship Id="rId22" Type="http://schemas.openxmlformats.org/officeDocument/2006/relationships/image" Target="../media/image307.wmf"/></Relationships>
</file>

<file path=ppt/slides/_rels/slide109.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13.wmf"/><Relationship Id="rId2" Type="http://schemas.openxmlformats.org/officeDocument/2006/relationships/slideLayout" Target="../slideLayouts/slideLayout7.xml"/><Relationship Id="rId16" Type="http://schemas.openxmlformats.org/officeDocument/2006/relationships/image" Target="../media/image315.wmf"/><Relationship Id="rId1" Type="http://schemas.openxmlformats.org/officeDocument/2006/relationships/vmlDrawing" Target="../drawings/vmlDrawing80.vml"/><Relationship Id="rId6" Type="http://schemas.openxmlformats.org/officeDocument/2006/relationships/image" Target="../media/image310.wmf"/><Relationship Id="rId11" Type="http://schemas.openxmlformats.org/officeDocument/2006/relationships/oleObject" Target="../embeddings/oleObject312.bin"/><Relationship Id="rId5" Type="http://schemas.openxmlformats.org/officeDocument/2006/relationships/oleObject" Target="../embeddings/oleObject309.bin"/><Relationship Id="rId15" Type="http://schemas.openxmlformats.org/officeDocument/2006/relationships/oleObject" Target="../embeddings/oleObject314.bin"/><Relationship Id="rId10" Type="http://schemas.openxmlformats.org/officeDocument/2006/relationships/image" Target="../media/image312.wmf"/><Relationship Id="rId4" Type="http://schemas.openxmlformats.org/officeDocument/2006/relationships/image" Target="../media/image309.wmf"/><Relationship Id="rId9" Type="http://schemas.openxmlformats.org/officeDocument/2006/relationships/oleObject" Target="../embeddings/oleObject311.bin"/><Relationship Id="rId14" Type="http://schemas.openxmlformats.org/officeDocument/2006/relationships/image" Target="../media/image314.wmf"/></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32.bin"/></Relationships>
</file>

<file path=ppt/slides/_rels/slide110.x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oleObject" Target="../embeddings/oleObject315.bin"/><Relationship Id="rId7" Type="http://schemas.openxmlformats.org/officeDocument/2006/relationships/oleObject" Target="../embeddings/oleObject317.bin"/><Relationship Id="rId12" Type="http://schemas.openxmlformats.org/officeDocument/2006/relationships/image" Target="../media/image320.wmf"/><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317.wmf"/><Relationship Id="rId11" Type="http://schemas.openxmlformats.org/officeDocument/2006/relationships/oleObject" Target="../embeddings/oleObject319.bin"/><Relationship Id="rId5" Type="http://schemas.openxmlformats.org/officeDocument/2006/relationships/oleObject" Target="../embeddings/oleObject316.bin"/><Relationship Id="rId10" Type="http://schemas.openxmlformats.org/officeDocument/2006/relationships/image" Target="../media/image319.wmf"/><Relationship Id="rId4" Type="http://schemas.openxmlformats.org/officeDocument/2006/relationships/image" Target="../media/image316.wmf"/><Relationship Id="rId9" Type="http://schemas.openxmlformats.org/officeDocument/2006/relationships/oleObject" Target="../embeddings/oleObject318.bin"/></Relationships>
</file>

<file path=ppt/slides/_rels/slide11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4" Type="http://schemas.openxmlformats.org/officeDocument/2006/relationships/image" Target="../media/image323.png"/></Relationships>
</file>

<file path=ppt/slides/_rels/slide112.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320.bin"/><Relationship Id="rId7" Type="http://schemas.openxmlformats.org/officeDocument/2006/relationships/oleObject" Target="../embeddings/oleObject322.bin"/><Relationship Id="rId2" Type="http://schemas.openxmlformats.org/officeDocument/2006/relationships/slideLayout" Target="../slideLayouts/slideLayout61.xml"/><Relationship Id="rId1" Type="http://schemas.openxmlformats.org/officeDocument/2006/relationships/vmlDrawing" Target="../drawings/vmlDrawing82.vml"/><Relationship Id="rId6" Type="http://schemas.openxmlformats.org/officeDocument/2006/relationships/image" Target="../media/image326.wmf"/><Relationship Id="rId5" Type="http://schemas.openxmlformats.org/officeDocument/2006/relationships/oleObject" Target="../embeddings/oleObject321.bin"/><Relationship Id="rId10" Type="http://schemas.openxmlformats.org/officeDocument/2006/relationships/image" Target="http://cai.tongji.edu.cn/UPNetClass/electronaget/ch4/page/Image969.gif" TargetMode="External"/><Relationship Id="rId4" Type="http://schemas.openxmlformats.org/officeDocument/2006/relationships/image" Target="../media/image325.wmf"/><Relationship Id="rId9" Type="http://schemas.openxmlformats.org/officeDocument/2006/relationships/image" Target="../media/image324.png"/></Relationships>
</file>

<file path=ppt/slides/_rels/slide114.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67.xml"/></Relationships>
</file>

<file path=ppt/slides/_rels/slide115.x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oleObject" Target="../embeddings/oleObject323.bin"/><Relationship Id="rId7" Type="http://schemas.openxmlformats.org/officeDocument/2006/relationships/oleObject" Target="../embeddings/oleObject325.bin"/><Relationship Id="rId12" Type="http://schemas.openxmlformats.org/officeDocument/2006/relationships/image" Target="http://cai.tongji.edu.cn/UPNetClass/electronaget/ch4/page/Image969.gif" TargetMode="External"/><Relationship Id="rId2" Type="http://schemas.openxmlformats.org/officeDocument/2006/relationships/slideLayout" Target="../slideLayouts/slideLayout61.xml"/><Relationship Id="rId1" Type="http://schemas.openxmlformats.org/officeDocument/2006/relationships/vmlDrawing" Target="../drawings/vmlDrawing83.vml"/><Relationship Id="rId6" Type="http://schemas.openxmlformats.org/officeDocument/2006/relationships/image" Target="../media/image329.wmf"/><Relationship Id="rId11" Type="http://schemas.openxmlformats.org/officeDocument/2006/relationships/image" Target="../media/image324.png"/><Relationship Id="rId5" Type="http://schemas.openxmlformats.org/officeDocument/2006/relationships/oleObject" Target="../embeddings/oleObject324.bin"/><Relationship Id="rId10" Type="http://schemas.openxmlformats.org/officeDocument/2006/relationships/image" Target="../media/image331.wmf"/><Relationship Id="rId4" Type="http://schemas.openxmlformats.org/officeDocument/2006/relationships/image" Target="../media/image328.wmf"/><Relationship Id="rId9" Type="http://schemas.openxmlformats.org/officeDocument/2006/relationships/oleObject" Target="../embeddings/oleObject326.bin"/></Relationships>
</file>

<file path=ppt/slides/_rels/slide116.xml.rels><?xml version="1.0" encoding="UTF-8" standalone="yes"?>
<Relationships xmlns="http://schemas.openxmlformats.org/package/2006/relationships"><Relationship Id="rId8" Type="http://schemas.openxmlformats.org/officeDocument/2006/relationships/image" Target="../media/image334.wmf"/><Relationship Id="rId13" Type="http://schemas.openxmlformats.org/officeDocument/2006/relationships/oleObject" Target="../embeddings/oleObject331.bin"/><Relationship Id="rId3" Type="http://schemas.openxmlformats.org/officeDocument/2006/relationships/oleObject" Target="../embeddings/oleObject327.bin"/><Relationship Id="rId7" Type="http://schemas.openxmlformats.org/officeDocument/2006/relationships/oleObject" Target="../embeddings/oleObject329.bin"/><Relationship Id="rId12" Type="http://schemas.openxmlformats.org/officeDocument/2006/relationships/image" Target="http://cai.tongji.edu.cn/UPNetClass/electronaget/ch4/page/Image969.gif" TargetMode="External"/><Relationship Id="rId2" Type="http://schemas.openxmlformats.org/officeDocument/2006/relationships/slideLayout" Target="../slideLayouts/slideLayout61.xml"/><Relationship Id="rId16" Type="http://schemas.openxmlformats.org/officeDocument/2006/relationships/image" Target="../media/image329.wmf"/><Relationship Id="rId1" Type="http://schemas.openxmlformats.org/officeDocument/2006/relationships/vmlDrawing" Target="../drawings/vmlDrawing84.vml"/><Relationship Id="rId6" Type="http://schemas.openxmlformats.org/officeDocument/2006/relationships/image" Target="../media/image333.wmf"/><Relationship Id="rId11" Type="http://schemas.openxmlformats.org/officeDocument/2006/relationships/image" Target="../media/image324.png"/><Relationship Id="rId5" Type="http://schemas.openxmlformats.org/officeDocument/2006/relationships/oleObject" Target="../embeddings/oleObject328.bin"/><Relationship Id="rId15" Type="http://schemas.openxmlformats.org/officeDocument/2006/relationships/oleObject" Target="../embeddings/oleObject332.bin"/><Relationship Id="rId10" Type="http://schemas.openxmlformats.org/officeDocument/2006/relationships/image" Target="../media/image335.wmf"/><Relationship Id="rId4" Type="http://schemas.openxmlformats.org/officeDocument/2006/relationships/image" Target="../media/image332.wmf"/><Relationship Id="rId9" Type="http://schemas.openxmlformats.org/officeDocument/2006/relationships/oleObject" Target="../embeddings/oleObject330.bin"/><Relationship Id="rId14" Type="http://schemas.openxmlformats.org/officeDocument/2006/relationships/image" Target="../media/image33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35.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7.bin"/></Relationships>
</file>

<file path=ppt/slides/_rels/slide120.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108.xml"/><Relationship Id="rId4" Type="http://schemas.openxmlformats.org/officeDocument/2006/relationships/image" Target="../media/image3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2.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08.xml"/></Relationships>
</file>

<file path=ppt/slides/_rels/slide12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0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108.xml"/><Relationship Id="rId4" Type="http://schemas.openxmlformats.org/officeDocument/2006/relationships/image" Target="../media/image342.png"/></Relationships>
</file>

<file path=ppt/slides/_rels/slide12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108.xml"/><Relationship Id="rId4" Type="http://schemas.openxmlformats.org/officeDocument/2006/relationships/image" Target="../media/image345.png"/></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73.xml"/><Relationship Id="rId1" Type="http://schemas.openxmlformats.org/officeDocument/2006/relationships/vmlDrawing" Target="../drawings/vmlDrawing85.vml"/><Relationship Id="rId6" Type="http://schemas.openxmlformats.org/officeDocument/2006/relationships/image" Target="../media/image347.wmf"/><Relationship Id="rId5" Type="http://schemas.openxmlformats.org/officeDocument/2006/relationships/oleObject" Target="../embeddings/oleObject334.bin"/><Relationship Id="rId4" Type="http://schemas.openxmlformats.org/officeDocument/2006/relationships/image" Target="../media/image346.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72.xml"/><Relationship Id="rId1" Type="http://schemas.openxmlformats.org/officeDocument/2006/relationships/vmlDrawing" Target="../drawings/vmlDrawing86.vml"/><Relationship Id="rId6" Type="http://schemas.openxmlformats.org/officeDocument/2006/relationships/image" Target="../media/image349.wmf"/><Relationship Id="rId5" Type="http://schemas.openxmlformats.org/officeDocument/2006/relationships/oleObject" Target="../embeddings/oleObject336.bin"/><Relationship Id="rId4" Type="http://schemas.openxmlformats.org/officeDocument/2006/relationships/image" Target="../media/image348.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72.xml"/><Relationship Id="rId1" Type="http://schemas.openxmlformats.org/officeDocument/2006/relationships/vmlDrawing" Target="../drawings/vmlDrawing87.vml"/><Relationship Id="rId6" Type="http://schemas.openxmlformats.org/officeDocument/2006/relationships/image" Target="../media/image351.wmf"/><Relationship Id="rId5" Type="http://schemas.openxmlformats.org/officeDocument/2006/relationships/oleObject" Target="../embeddings/oleObject338.bin"/><Relationship Id="rId4" Type="http://schemas.openxmlformats.org/officeDocument/2006/relationships/image" Target="../media/image350.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39.bin"/><Relationship Id="rId4" Type="http://schemas.openxmlformats.org/officeDocument/2006/relationships/image" Target="../media/image38.w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73.xml"/><Relationship Id="rId1" Type="http://schemas.openxmlformats.org/officeDocument/2006/relationships/vmlDrawing" Target="../drawings/vmlDrawing88.vml"/><Relationship Id="rId4" Type="http://schemas.openxmlformats.org/officeDocument/2006/relationships/image" Target="../media/image348.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72.xml"/><Relationship Id="rId1" Type="http://schemas.openxmlformats.org/officeDocument/2006/relationships/vmlDrawing" Target="../drawings/vmlDrawing89.vml"/><Relationship Id="rId6" Type="http://schemas.openxmlformats.org/officeDocument/2006/relationships/image" Target="../media/image353.wmf"/><Relationship Id="rId5" Type="http://schemas.openxmlformats.org/officeDocument/2006/relationships/oleObject" Target="../embeddings/oleObject341.bin"/><Relationship Id="rId4" Type="http://schemas.openxmlformats.org/officeDocument/2006/relationships/image" Target="../media/image352.png"/></Relationships>
</file>

<file path=ppt/slides/_rels/slide133.x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oleObject" Target="../embeddings/oleObject342.bin"/><Relationship Id="rId7" Type="http://schemas.openxmlformats.org/officeDocument/2006/relationships/oleObject" Target="../embeddings/oleObject344.bin"/><Relationship Id="rId2" Type="http://schemas.openxmlformats.org/officeDocument/2006/relationships/slideLayout" Target="../slideLayouts/slideLayout72.xml"/><Relationship Id="rId1" Type="http://schemas.openxmlformats.org/officeDocument/2006/relationships/vmlDrawing" Target="../drawings/vmlDrawing90.vml"/><Relationship Id="rId6" Type="http://schemas.openxmlformats.org/officeDocument/2006/relationships/image" Target="../media/image355.wmf"/><Relationship Id="rId5" Type="http://schemas.openxmlformats.org/officeDocument/2006/relationships/oleObject" Target="../embeddings/oleObject343.bin"/><Relationship Id="rId4" Type="http://schemas.openxmlformats.org/officeDocument/2006/relationships/image" Target="../media/image354.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slideLayout" Target="../slideLayouts/slideLayout73.xml"/><Relationship Id="rId1" Type="http://schemas.openxmlformats.org/officeDocument/2006/relationships/vmlDrawing" Target="../drawings/vmlDrawing91.vml"/><Relationship Id="rId6" Type="http://schemas.openxmlformats.org/officeDocument/2006/relationships/image" Target="http://cai.tongji.edu.cn/UPNetClass/electronaget/ch4/page/Image982.gif" TargetMode="External"/><Relationship Id="rId5" Type="http://schemas.openxmlformats.org/officeDocument/2006/relationships/image" Target="../media/image357.png"/><Relationship Id="rId4" Type="http://schemas.openxmlformats.org/officeDocument/2006/relationships/image" Target="../media/image356.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72.xml"/><Relationship Id="rId1" Type="http://schemas.openxmlformats.org/officeDocument/2006/relationships/vmlDrawing" Target="../drawings/vmlDrawing92.vml"/><Relationship Id="rId6" Type="http://schemas.openxmlformats.org/officeDocument/2006/relationships/image" Target="../media/image359.wmf"/><Relationship Id="rId5" Type="http://schemas.openxmlformats.org/officeDocument/2006/relationships/oleObject" Target="../embeddings/oleObject347.bin"/><Relationship Id="rId4" Type="http://schemas.openxmlformats.org/officeDocument/2006/relationships/image" Target="../media/image358.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37.xml.rels><?xml version="1.0" encoding="UTF-8" standalone="yes"?>
<Relationships xmlns="http://schemas.openxmlformats.org/package/2006/relationships"><Relationship Id="rId3" Type="http://schemas.openxmlformats.org/officeDocument/2006/relationships/image" Target="http://cai.tongji.edu.cn/UPNetClass/electronaget/ch4/page/Image2134.gif" TargetMode="External"/><Relationship Id="rId2" Type="http://schemas.openxmlformats.org/officeDocument/2006/relationships/image" Target="../media/image360.png"/><Relationship Id="rId1" Type="http://schemas.openxmlformats.org/officeDocument/2006/relationships/slideLayout" Target="../slideLayouts/slideLayout84.xml"/></Relationships>
</file>

<file path=ppt/slides/_rels/slide1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slideLayout" Target="../slideLayouts/slideLayout89.xml"/><Relationship Id="rId1" Type="http://schemas.openxmlformats.org/officeDocument/2006/relationships/vmlDrawing" Target="../drawings/vmlDrawing93.vml"/><Relationship Id="rId6" Type="http://schemas.openxmlformats.org/officeDocument/2006/relationships/image" Target="../media/image361.wmf"/><Relationship Id="rId5" Type="http://schemas.openxmlformats.org/officeDocument/2006/relationships/oleObject" Target="../embeddings/oleObject348.bin"/><Relationship Id="rId4" Type="http://schemas.openxmlformats.org/officeDocument/2006/relationships/image" Target="http://cai.tongji.edu.cn/UPNetClass/electronaget/ch4/page/Image2134.gif"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http://cai.tongji.edu.cn/UPNetClass/electronaget/ch4/page/Image2134.gif" TargetMode="External"/><Relationship Id="rId3" Type="http://schemas.openxmlformats.org/officeDocument/2006/relationships/oleObject" Target="../embeddings/oleObject349.bin"/><Relationship Id="rId7" Type="http://schemas.openxmlformats.org/officeDocument/2006/relationships/image" Target="../media/image360.png"/><Relationship Id="rId2" Type="http://schemas.openxmlformats.org/officeDocument/2006/relationships/slideLayout" Target="../slideLayouts/slideLayout83.xml"/><Relationship Id="rId1" Type="http://schemas.openxmlformats.org/officeDocument/2006/relationships/vmlDrawing" Target="../drawings/vmlDrawing94.vml"/><Relationship Id="rId6" Type="http://schemas.openxmlformats.org/officeDocument/2006/relationships/image" Target="../media/image363.wmf"/><Relationship Id="rId5" Type="http://schemas.openxmlformats.org/officeDocument/2006/relationships/oleObject" Target="../embeddings/oleObject350.bin"/><Relationship Id="rId4" Type="http://schemas.openxmlformats.org/officeDocument/2006/relationships/image" Target="../media/image362.wmf"/></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45.bin"/><Relationship Id="rId18" Type="http://schemas.openxmlformats.org/officeDocument/2006/relationships/image" Target="../media/image47.w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4.wmf"/><Relationship Id="rId17" Type="http://schemas.openxmlformats.org/officeDocument/2006/relationships/oleObject" Target="../embeddings/oleObject47.bin"/><Relationship Id="rId2" Type="http://schemas.openxmlformats.org/officeDocument/2006/relationships/slideLayout" Target="../slideLayouts/slideLayout1.xml"/><Relationship Id="rId16" Type="http://schemas.openxmlformats.org/officeDocument/2006/relationships/image" Target="../media/image46.wmf"/><Relationship Id="rId20" Type="http://schemas.openxmlformats.org/officeDocument/2006/relationships/image" Target="../media/image48.wmf"/><Relationship Id="rId1" Type="http://schemas.openxmlformats.org/officeDocument/2006/relationships/vmlDrawing" Target="../drawings/vmlDrawing9.vml"/><Relationship Id="rId6" Type="http://schemas.openxmlformats.org/officeDocument/2006/relationships/image" Target="../media/image41.wmf"/><Relationship Id="rId11" Type="http://schemas.openxmlformats.org/officeDocument/2006/relationships/oleObject" Target="../embeddings/oleObject44.bin"/><Relationship Id="rId24" Type="http://schemas.openxmlformats.org/officeDocument/2006/relationships/image" Target="../media/image50.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10" Type="http://schemas.openxmlformats.org/officeDocument/2006/relationships/image" Target="../media/image43.wmf"/><Relationship Id="rId19" Type="http://schemas.openxmlformats.org/officeDocument/2006/relationships/oleObject" Target="../embeddings/oleObject48.bin"/><Relationship Id="rId4" Type="http://schemas.openxmlformats.org/officeDocument/2006/relationships/image" Target="../media/image40.wmf"/><Relationship Id="rId9" Type="http://schemas.openxmlformats.org/officeDocument/2006/relationships/oleObject" Target="../embeddings/oleObject43.bin"/><Relationship Id="rId14" Type="http://schemas.openxmlformats.org/officeDocument/2006/relationships/image" Target="../media/image45.wmf"/><Relationship Id="rId22" Type="http://schemas.openxmlformats.org/officeDocument/2006/relationships/image" Target="../media/image49.wmf"/></Relationships>
</file>

<file path=ppt/slides/_rels/slide140.xml.rels><?xml version="1.0" encoding="UTF-8" standalone="yes"?>
<Relationships xmlns="http://schemas.openxmlformats.org/package/2006/relationships"><Relationship Id="rId8" Type="http://schemas.openxmlformats.org/officeDocument/2006/relationships/image" Target="../media/image365.wmf"/><Relationship Id="rId13" Type="http://schemas.openxmlformats.org/officeDocument/2006/relationships/oleObject" Target="../embeddings/oleObject355.bin"/><Relationship Id="rId3" Type="http://schemas.openxmlformats.org/officeDocument/2006/relationships/oleObject" Target="../embeddings/oleObject351.bin"/><Relationship Id="rId7" Type="http://schemas.openxmlformats.org/officeDocument/2006/relationships/oleObject" Target="../embeddings/oleObject352.bin"/><Relationship Id="rId12" Type="http://schemas.openxmlformats.org/officeDocument/2006/relationships/image" Target="../media/image367.wmf"/><Relationship Id="rId2" Type="http://schemas.openxmlformats.org/officeDocument/2006/relationships/slideLayout" Target="../slideLayouts/slideLayout100.xml"/><Relationship Id="rId16" Type="http://schemas.openxmlformats.org/officeDocument/2006/relationships/image" Target="../media/image369.wmf"/><Relationship Id="rId1" Type="http://schemas.openxmlformats.org/officeDocument/2006/relationships/vmlDrawing" Target="../drawings/vmlDrawing95.vml"/><Relationship Id="rId6" Type="http://schemas.openxmlformats.org/officeDocument/2006/relationships/image" Target="http://cai.tongji.edu.cn/UPNetClass/mechanics/ch5/img/Image1057.gif" TargetMode="External"/><Relationship Id="rId11" Type="http://schemas.openxmlformats.org/officeDocument/2006/relationships/oleObject" Target="../embeddings/oleObject354.bin"/><Relationship Id="rId5" Type="http://schemas.openxmlformats.org/officeDocument/2006/relationships/image" Target="../media/image370.png"/><Relationship Id="rId15" Type="http://schemas.openxmlformats.org/officeDocument/2006/relationships/oleObject" Target="../embeddings/oleObject356.bin"/><Relationship Id="rId10" Type="http://schemas.openxmlformats.org/officeDocument/2006/relationships/image" Target="../media/image366.wmf"/><Relationship Id="rId4" Type="http://schemas.openxmlformats.org/officeDocument/2006/relationships/image" Target="../media/image364.wmf"/><Relationship Id="rId9" Type="http://schemas.openxmlformats.org/officeDocument/2006/relationships/oleObject" Target="../embeddings/oleObject353.bin"/><Relationship Id="rId14" Type="http://schemas.openxmlformats.org/officeDocument/2006/relationships/image" Target="../media/image368.wmf"/></Relationships>
</file>

<file path=ppt/slides/_rels/slide141.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image" Target="../media/image182.png"/><Relationship Id="rId7" Type="http://schemas.openxmlformats.org/officeDocument/2006/relationships/oleObject" Target="../embeddings/oleObject358.bin"/><Relationship Id="rId2" Type="http://schemas.openxmlformats.org/officeDocument/2006/relationships/slideLayout" Target="../slideLayouts/slideLayout95.xml"/><Relationship Id="rId1" Type="http://schemas.openxmlformats.org/officeDocument/2006/relationships/vmlDrawing" Target="../drawings/vmlDrawing96.vml"/><Relationship Id="rId6" Type="http://schemas.openxmlformats.org/officeDocument/2006/relationships/image" Target="../media/image371.wmf"/><Relationship Id="rId5" Type="http://schemas.openxmlformats.org/officeDocument/2006/relationships/oleObject" Target="../embeddings/oleObject357.bin"/><Relationship Id="rId10" Type="http://schemas.openxmlformats.org/officeDocument/2006/relationships/image" Target="../media/image363.wmf"/><Relationship Id="rId4" Type="http://schemas.openxmlformats.org/officeDocument/2006/relationships/image" Target="http://cai.tongji.edu.cn/UPNetClass/electronaget/ch4/page/Image987.gif" TargetMode="External"/><Relationship Id="rId9" Type="http://schemas.openxmlformats.org/officeDocument/2006/relationships/oleObject" Target="../embeddings/oleObject359.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60.bin"/><Relationship Id="rId2" Type="http://schemas.openxmlformats.org/officeDocument/2006/relationships/slideLayout" Target="../slideLayouts/slideLayout83.xml"/><Relationship Id="rId1" Type="http://schemas.openxmlformats.org/officeDocument/2006/relationships/vmlDrawing" Target="../drawings/vmlDrawing97.vml"/><Relationship Id="rId6" Type="http://schemas.openxmlformats.org/officeDocument/2006/relationships/image" Target="../media/image374.wmf"/><Relationship Id="rId5" Type="http://schemas.openxmlformats.org/officeDocument/2006/relationships/oleObject" Target="../embeddings/oleObject361.bin"/><Relationship Id="rId4" Type="http://schemas.openxmlformats.org/officeDocument/2006/relationships/image" Target="../media/image373.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83.xml"/><Relationship Id="rId1" Type="http://schemas.openxmlformats.org/officeDocument/2006/relationships/vmlDrawing" Target="../drawings/vmlDrawing98.vml"/><Relationship Id="rId6" Type="http://schemas.openxmlformats.org/officeDocument/2006/relationships/image" Target="../media/image376.wmf"/><Relationship Id="rId5" Type="http://schemas.openxmlformats.org/officeDocument/2006/relationships/oleObject" Target="../embeddings/oleObject363.bin"/><Relationship Id="rId4" Type="http://schemas.openxmlformats.org/officeDocument/2006/relationships/image" Target="../media/image375.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4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slideLayout" Target="../slideLayouts/slideLayout89.xml"/><Relationship Id="rId1" Type="http://schemas.openxmlformats.org/officeDocument/2006/relationships/vmlDrawing" Target="../drawings/vmlDrawing99.vml"/><Relationship Id="rId6" Type="http://schemas.openxmlformats.org/officeDocument/2006/relationships/image" Target="../media/image377.wmf"/><Relationship Id="rId5" Type="http://schemas.openxmlformats.org/officeDocument/2006/relationships/oleObject" Target="../embeddings/oleObject364.bin"/><Relationship Id="rId4" Type="http://schemas.openxmlformats.org/officeDocument/2006/relationships/image" Target="http://cai.tongji.edu.cn/UPNetClass/electronaget/ch4/page/Image994.gif"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media/image381.wmf"/><Relationship Id="rId13" Type="http://schemas.openxmlformats.org/officeDocument/2006/relationships/oleObject" Target="../embeddings/oleObject370.bin"/><Relationship Id="rId3" Type="http://schemas.openxmlformats.org/officeDocument/2006/relationships/oleObject" Target="../embeddings/oleObject365.bin"/><Relationship Id="rId7" Type="http://schemas.openxmlformats.org/officeDocument/2006/relationships/oleObject" Target="../embeddings/oleObject367.bin"/><Relationship Id="rId12" Type="http://schemas.openxmlformats.org/officeDocument/2006/relationships/image" Target="../media/image383.wmf"/><Relationship Id="rId2" Type="http://schemas.openxmlformats.org/officeDocument/2006/relationships/slideLayout" Target="../slideLayouts/slideLayout83.xml"/><Relationship Id="rId16" Type="http://schemas.openxmlformats.org/officeDocument/2006/relationships/image" Target="../media/image385.wmf"/><Relationship Id="rId1" Type="http://schemas.openxmlformats.org/officeDocument/2006/relationships/vmlDrawing" Target="../drawings/vmlDrawing100.vml"/><Relationship Id="rId6" Type="http://schemas.openxmlformats.org/officeDocument/2006/relationships/image" Target="../media/image380.w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82.wmf"/><Relationship Id="rId4" Type="http://schemas.openxmlformats.org/officeDocument/2006/relationships/image" Target="../media/image379.wmf"/><Relationship Id="rId9" Type="http://schemas.openxmlformats.org/officeDocument/2006/relationships/oleObject" Target="../embeddings/oleObject368.bin"/><Relationship Id="rId14" Type="http://schemas.openxmlformats.org/officeDocument/2006/relationships/image" Target="../media/image384.wmf"/></Relationships>
</file>

<file path=ppt/slides/_rels/slide147.xml.rels><?xml version="1.0" encoding="UTF-8" standalone="yes"?>
<Relationships xmlns="http://schemas.openxmlformats.org/package/2006/relationships"><Relationship Id="rId8" Type="http://schemas.openxmlformats.org/officeDocument/2006/relationships/image" Target="../media/image387.wmf"/><Relationship Id="rId3" Type="http://schemas.openxmlformats.org/officeDocument/2006/relationships/image" Target="../media/image388.png"/><Relationship Id="rId7" Type="http://schemas.openxmlformats.org/officeDocument/2006/relationships/oleObject" Target="../embeddings/oleObject373.bin"/><Relationship Id="rId2" Type="http://schemas.openxmlformats.org/officeDocument/2006/relationships/slideLayout" Target="../slideLayouts/slideLayout83.xml"/><Relationship Id="rId1" Type="http://schemas.openxmlformats.org/officeDocument/2006/relationships/vmlDrawing" Target="../drawings/vmlDrawing101.vml"/><Relationship Id="rId6" Type="http://schemas.openxmlformats.org/officeDocument/2006/relationships/image" Target="../media/image386.wmf"/><Relationship Id="rId5" Type="http://schemas.openxmlformats.org/officeDocument/2006/relationships/oleObject" Target="../embeddings/oleObject372.bin"/><Relationship Id="rId4" Type="http://schemas.openxmlformats.org/officeDocument/2006/relationships/image" Target="http://cai.tongji.edu.cn/UPNetClass/electronaget/ch4/page/Image997.gif" TargetMode="External"/></Relationships>
</file>

<file path=ppt/slides/_rels/slide148.xml.rels><?xml version="1.0" encoding="UTF-8" standalone="yes"?>
<Relationships xmlns="http://schemas.openxmlformats.org/package/2006/relationships"><Relationship Id="rId8" Type="http://schemas.openxmlformats.org/officeDocument/2006/relationships/image" Target="../media/image382.wmf"/><Relationship Id="rId13" Type="http://schemas.openxmlformats.org/officeDocument/2006/relationships/oleObject" Target="../embeddings/oleObject379.bin"/><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391.wmf"/><Relationship Id="rId2" Type="http://schemas.openxmlformats.org/officeDocument/2006/relationships/slideLayout" Target="../slideLayouts/slideLayout83.xml"/><Relationship Id="rId16" Type="http://schemas.openxmlformats.org/officeDocument/2006/relationships/image" Target="../media/image385.wmf"/><Relationship Id="rId1" Type="http://schemas.openxmlformats.org/officeDocument/2006/relationships/vmlDrawing" Target="../drawings/vmlDrawing102.vml"/><Relationship Id="rId6" Type="http://schemas.openxmlformats.org/officeDocument/2006/relationships/image" Target="../media/image381.wmf"/><Relationship Id="rId11" Type="http://schemas.openxmlformats.org/officeDocument/2006/relationships/oleObject" Target="../embeddings/oleObject378.bin"/><Relationship Id="rId5" Type="http://schemas.openxmlformats.org/officeDocument/2006/relationships/oleObject" Target="../embeddings/oleObject375.bin"/><Relationship Id="rId15" Type="http://schemas.openxmlformats.org/officeDocument/2006/relationships/oleObject" Target="../embeddings/oleObject381.bin"/><Relationship Id="rId10" Type="http://schemas.openxmlformats.org/officeDocument/2006/relationships/image" Target="../media/image390.wmf"/><Relationship Id="rId4" Type="http://schemas.openxmlformats.org/officeDocument/2006/relationships/image" Target="../media/image389.wmf"/><Relationship Id="rId9" Type="http://schemas.openxmlformats.org/officeDocument/2006/relationships/oleObject" Target="../embeddings/oleObject377.bin"/><Relationship Id="rId14" Type="http://schemas.openxmlformats.org/officeDocument/2006/relationships/oleObject" Target="../embeddings/oleObject380.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6.bin"/><Relationship Id="rId18" Type="http://schemas.openxmlformats.org/officeDocument/2006/relationships/oleObject" Target="../embeddings/oleObject60.bin"/><Relationship Id="rId26" Type="http://schemas.openxmlformats.org/officeDocument/2006/relationships/image" Target="../media/image60.wmf"/><Relationship Id="rId3" Type="http://schemas.openxmlformats.org/officeDocument/2006/relationships/oleObject" Target="../embeddings/oleObject51.bin"/><Relationship Id="rId21" Type="http://schemas.openxmlformats.org/officeDocument/2006/relationships/oleObject" Target="../embeddings/oleObject62.bin"/><Relationship Id="rId7" Type="http://schemas.openxmlformats.org/officeDocument/2006/relationships/oleObject" Target="../embeddings/oleObject53.bin"/><Relationship Id="rId12" Type="http://schemas.openxmlformats.org/officeDocument/2006/relationships/image" Target="../media/image55.wmf"/><Relationship Id="rId17" Type="http://schemas.openxmlformats.org/officeDocument/2006/relationships/oleObject" Target="../embeddings/oleObject59.bin"/><Relationship Id="rId25" Type="http://schemas.openxmlformats.org/officeDocument/2006/relationships/oleObject" Target="../embeddings/oleObject64.bin"/><Relationship Id="rId2" Type="http://schemas.openxmlformats.org/officeDocument/2006/relationships/slideLayout" Target="../slideLayouts/slideLayout1.xml"/><Relationship Id="rId16" Type="http://schemas.openxmlformats.org/officeDocument/2006/relationships/oleObject" Target="../embeddings/oleObject58.bin"/><Relationship Id="rId20" Type="http://schemas.openxmlformats.org/officeDocument/2006/relationships/image" Target="../media/image57.wmf"/><Relationship Id="rId1" Type="http://schemas.openxmlformats.org/officeDocument/2006/relationships/vmlDrawing" Target="../drawings/vmlDrawing10.vml"/><Relationship Id="rId6" Type="http://schemas.openxmlformats.org/officeDocument/2006/relationships/image" Target="../media/image52.wmf"/><Relationship Id="rId11" Type="http://schemas.openxmlformats.org/officeDocument/2006/relationships/oleObject" Target="../embeddings/oleObject55.bin"/><Relationship Id="rId24" Type="http://schemas.openxmlformats.org/officeDocument/2006/relationships/image" Target="../media/image59.wmf"/><Relationship Id="rId5" Type="http://schemas.openxmlformats.org/officeDocument/2006/relationships/oleObject" Target="../embeddings/oleObject52.bin"/><Relationship Id="rId15" Type="http://schemas.openxmlformats.org/officeDocument/2006/relationships/oleObject" Target="../embeddings/oleObject57.bin"/><Relationship Id="rId23" Type="http://schemas.openxmlformats.org/officeDocument/2006/relationships/oleObject" Target="../embeddings/oleObject63.bin"/><Relationship Id="rId10" Type="http://schemas.openxmlformats.org/officeDocument/2006/relationships/image" Target="../media/image54.wmf"/><Relationship Id="rId19" Type="http://schemas.openxmlformats.org/officeDocument/2006/relationships/oleObject" Target="../embeddings/oleObject61.bin"/><Relationship Id="rId4" Type="http://schemas.openxmlformats.org/officeDocument/2006/relationships/image" Target="../media/image51.wmf"/><Relationship Id="rId9" Type="http://schemas.openxmlformats.org/officeDocument/2006/relationships/oleObject" Target="../embeddings/oleObject54.bin"/><Relationship Id="rId14" Type="http://schemas.openxmlformats.org/officeDocument/2006/relationships/image" Target="../media/image56.wmf"/><Relationship Id="rId22" Type="http://schemas.openxmlformats.org/officeDocument/2006/relationships/image" Target="../media/image58.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82.bin"/><Relationship Id="rId7" Type="http://schemas.openxmlformats.org/officeDocument/2006/relationships/oleObject" Target="../embeddings/oleObject384.bin"/><Relationship Id="rId2" Type="http://schemas.openxmlformats.org/officeDocument/2006/relationships/slideLayout" Target="../slideLayouts/slideLayout116.xml"/><Relationship Id="rId1" Type="http://schemas.openxmlformats.org/officeDocument/2006/relationships/vmlDrawing" Target="../drawings/vmlDrawing103.vml"/><Relationship Id="rId6" Type="http://schemas.openxmlformats.org/officeDocument/2006/relationships/image" Target="../media/image393.wmf"/><Relationship Id="rId5" Type="http://schemas.openxmlformats.org/officeDocument/2006/relationships/oleObject" Target="../embeddings/oleObject383.bin"/><Relationship Id="rId4" Type="http://schemas.openxmlformats.org/officeDocument/2006/relationships/image" Target="../media/image392.wmf"/></Relationships>
</file>

<file path=ppt/slides/_rels/slide152.xml.rels><?xml version="1.0" encoding="UTF-8" standalone="yes"?>
<Relationships xmlns="http://schemas.openxmlformats.org/package/2006/relationships"><Relationship Id="rId8" Type="http://schemas.openxmlformats.org/officeDocument/2006/relationships/image" Target="../media/image394.wmf"/><Relationship Id="rId3" Type="http://schemas.openxmlformats.org/officeDocument/2006/relationships/oleObject" Target="../embeddings/oleObject385.bin"/><Relationship Id="rId7" Type="http://schemas.openxmlformats.org/officeDocument/2006/relationships/oleObject" Target="../embeddings/oleObject387.bin"/><Relationship Id="rId2" Type="http://schemas.openxmlformats.org/officeDocument/2006/relationships/slideLayout" Target="../slideLayouts/slideLayout116.xml"/><Relationship Id="rId1" Type="http://schemas.openxmlformats.org/officeDocument/2006/relationships/vmlDrawing" Target="../drawings/vmlDrawing104.vml"/><Relationship Id="rId6" Type="http://schemas.openxmlformats.org/officeDocument/2006/relationships/image" Target="../media/image392.wmf"/><Relationship Id="rId5" Type="http://schemas.openxmlformats.org/officeDocument/2006/relationships/oleObject" Target="../embeddings/oleObject386.bin"/><Relationship Id="rId4" Type="http://schemas.openxmlformats.org/officeDocument/2006/relationships/image" Target="../media/image393.wmf"/></Relationships>
</file>

<file path=ppt/slides/_rels/slide153.xml.rels><?xml version="1.0" encoding="UTF-8" standalone="yes"?>
<Relationships xmlns="http://schemas.openxmlformats.org/package/2006/relationships"><Relationship Id="rId8" Type="http://schemas.openxmlformats.org/officeDocument/2006/relationships/image" Target="../media/image397.wmf"/><Relationship Id="rId3" Type="http://schemas.openxmlformats.org/officeDocument/2006/relationships/oleObject" Target="../embeddings/oleObject388.bin"/><Relationship Id="rId7" Type="http://schemas.openxmlformats.org/officeDocument/2006/relationships/oleObject" Target="../embeddings/oleObject390.bin"/><Relationship Id="rId12" Type="http://schemas.openxmlformats.org/officeDocument/2006/relationships/image" Target="../media/image399.wmf"/><Relationship Id="rId2" Type="http://schemas.openxmlformats.org/officeDocument/2006/relationships/slideLayout" Target="../slideLayouts/slideLayout132.xml"/><Relationship Id="rId1" Type="http://schemas.openxmlformats.org/officeDocument/2006/relationships/vmlDrawing" Target="../drawings/vmlDrawing105.vml"/><Relationship Id="rId6" Type="http://schemas.openxmlformats.org/officeDocument/2006/relationships/image" Target="../media/image396.wmf"/><Relationship Id="rId11" Type="http://schemas.openxmlformats.org/officeDocument/2006/relationships/oleObject" Target="../embeddings/oleObject392.bin"/><Relationship Id="rId5" Type="http://schemas.openxmlformats.org/officeDocument/2006/relationships/oleObject" Target="../embeddings/oleObject389.bin"/><Relationship Id="rId10" Type="http://schemas.openxmlformats.org/officeDocument/2006/relationships/image" Target="../media/image398.wmf"/><Relationship Id="rId4" Type="http://schemas.openxmlformats.org/officeDocument/2006/relationships/image" Target="../media/image395.wmf"/><Relationship Id="rId9" Type="http://schemas.openxmlformats.org/officeDocument/2006/relationships/oleObject" Target="../embeddings/oleObject391.bin"/></Relationships>
</file>

<file path=ppt/slides/_rels/slide154.x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oleObject" Target="../embeddings/oleObject398.bin"/><Relationship Id="rId3" Type="http://schemas.openxmlformats.org/officeDocument/2006/relationships/oleObject" Target="../embeddings/oleObject393.bin"/><Relationship Id="rId7" Type="http://schemas.openxmlformats.org/officeDocument/2006/relationships/oleObject" Target="../embeddings/oleObject395.bin"/><Relationship Id="rId12" Type="http://schemas.openxmlformats.org/officeDocument/2006/relationships/image" Target="../media/image404.wmf"/><Relationship Id="rId2" Type="http://schemas.openxmlformats.org/officeDocument/2006/relationships/slideLayout" Target="../slideLayouts/slideLayout127.xml"/><Relationship Id="rId1" Type="http://schemas.openxmlformats.org/officeDocument/2006/relationships/vmlDrawing" Target="../drawings/vmlDrawing106.vml"/><Relationship Id="rId6" Type="http://schemas.openxmlformats.org/officeDocument/2006/relationships/image" Target="../media/image401.wmf"/><Relationship Id="rId11" Type="http://schemas.openxmlformats.org/officeDocument/2006/relationships/oleObject" Target="../embeddings/oleObject397.bin"/><Relationship Id="rId5" Type="http://schemas.openxmlformats.org/officeDocument/2006/relationships/oleObject" Target="../embeddings/oleObject394.bin"/><Relationship Id="rId10" Type="http://schemas.openxmlformats.org/officeDocument/2006/relationships/image" Target="../media/image403.wmf"/><Relationship Id="rId4" Type="http://schemas.openxmlformats.org/officeDocument/2006/relationships/image" Target="../media/image400.wmf"/><Relationship Id="rId9" Type="http://schemas.openxmlformats.org/officeDocument/2006/relationships/oleObject" Target="../embeddings/oleObject396.bin"/><Relationship Id="rId14" Type="http://schemas.openxmlformats.org/officeDocument/2006/relationships/image" Target="../media/image405.wmf"/></Relationships>
</file>

<file path=ppt/slides/_rels/slide155.x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oleObject" Target="../embeddings/oleObject399.bin"/><Relationship Id="rId7" Type="http://schemas.openxmlformats.org/officeDocument/2006/relationships/oleObject" Target="../embeddings/oleObject401.bin"/><Relationship Id="rId2" Type="http://schemas.openxmlformats.org/officeDocument/2006/relationships/slideLayout" Target="../slideLayouts/slideLayout144.xml"/><Relationship Id="rId1" Type="http://schemas.openxmlformats.org/officeDocument/2006/relationships/vmlDrawing" Target="../drawings/vmlDrawing107.vml"/><Relationship Id="rId6" Type="http://schemas.openxmlformats.org/officeDocument/2006/relationships/image" Target="../media/image407.wmf"/><Relationship Id="rId5" Type="http://schemas.openxmlformats.org/officeDocument/2006/relationships/oleObject" Target="../embeddings/oleObject400.bin"/><Relationship Id="rId4" Type="http://schemas.openxmlformats.org/officeDocument/2006/relationships/image" Target="../media/image406.wmf"/></Relationships>
</file>

<file path=ppt/slides/_rels/slide156.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402.bin"/><Relationship Id="rId7" Type="http://schemas.openxmlformats.org/officeDocument/2006/relationships/oleObject" Target="../embeddings/oleObject404.bin"/><Relationship Id="rId2" Type="http://schemas.openxmlformats.org/officeDocument/2006/relationships/slideLayout" Target="../slideLayouts/slideLayout111.xml"/><Relationship Id="rId1" Type="http://schemas.openxmlformats.org/officeDocument/2006/relationships/vmlDrawing" Target="../drawings/vmlDrawing108.vml"/><Relationship Id="rId6" Type="http://schemas.openxmlformats.org/officeDocument/2006/relationships/image" Target="../media/image410.wmf"/><Relationship Id="rId5" Type="http://schemas.openxmlformats.org/officeDocument/2006/relationships/oleObject" Target="../embeddings/oleObject403.bin"/><Relationship Id="rId10" Type="http://schemas.openxmlformats.org/officeDocument/2006/relationships/image" Target="../media/image412.wmf"/><Relationship Id="rId4" Type="http://schemas.openxmlformats.org/officeDocument/2006/relationships/image" Target="../media/image409.wmf"/><Relationship Id="rId9" Type="http://schemas.openxmlformats.org/officeDocument/2006/relationships/oleObject" Target="../embeddings/oleObject405.bin"/></Relationships>
</file>

<file path=ppt/slides/_rels/slide157.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oleObject" Target="../embeddings/oleObject406.bin"/><Relationship Id="rId7" Type="http://schemas.openxmlformats.org/officeDocument/2006/relationships/oleObject" Target="../embeddings/oleObject408.bin"/><Relationship Id="rId12" Type="http://schemas.openxmlformats.org/officeDocument/2006/relationships/image" Target="../media/image416.wmf"/><Relationship Id="rId2" Type="http://schemas.openxmlformats.org/officeDocument/2006/relationships/slideLayout" Target="../slideLayouts/slideLayout110.xml"/><Relationship Id="rId1" Type="http://schemas.openxmlformats.org/officeDocument/2006/relationships/vmlDrawing" Target="../drawings/vmlDrawing109.vml"/><Relationship Id="rId6" Type="http://schemas.openxmlformats.org/officeDocument/2006/relationships/image" Target="../media/image414.wmf"/><Relationship Id="rId11" Type="http://schemas.openxmlformats.org/officeDocument/2006/relationships/oleObject" Target="../embeddings/oleObject410.bin"/><Relationship Id="rId5" Type="http://schemas.openxmlformats.org/officeDocument/2006/relationships/oleObject" Target="../embeddings/oleObject407.bin"/><Relationship Id="rId10" Type="http://schemas.openxmlformats.org/officeDocument/2006/relationships/image" Target="../media/image411.wmf"/><Relationship Id="rId4" Type="http://schemas.openxmlformats.org/officeDocument/2006/relationships/image" Target="../media/image413.wmf"/><Relationship Id="rId9" Type="http://schemas.openxmlformats.org/officeDocument/2006/relationships/oleObject" Target="../embeddings/oleObject409.bin"/></Relationships>
</file>

<file path=ppt/slides/_rels/slide158.xml.rels><?xml version="1.0" encoding="UTF-8" standalone="yes"?>
<Relationships xmlns="http://schemas.openxmlformats.org/package/2006/relationships"><Relationship Id="rId8" Type="http://schemas.openxmlformats.org/officeDocument/2006/relationships/image" Target="../media/image419.wmf"/><Relationship Id="rId3" Type="http://schemas.openxmlformats.org/officeDocument/2006/relationships/oleObject" Target="../embeddings/oleObject411.bin"/><Relationship Id="rId7" Type="http://schemas.openxmlformats.org/officeDocument/2006/relationships/oleObject" Target="../embeddings/oleObject413.bin"/><Relationship Id="rId12" Type="http://schemas.openxmlformats.org/officeDocument/2006/relationships/image" Target="../media/image421.wmf"/><Relationship Id="rId2" Type="http://schemas.openxmlformats.org/officeDocument/2006/relationships/slideLayout" Target="../slideLayouts/slideLayout110.xml"/><Relationship Id="rId1" Type="http://schemas.openxmlformats.org/officeDocument/2006/relationships/vmlDrawing" Target="../drawings/vmlDrawing110.vml"/><Relationship Id="rId6" Type="http://schemas.openxmlformats.org/officeDocument/2006/relationships/image" Target="../media/image418.wmf"/><Relationship Id="rId11" Type="http://schemas.openxmlformats.org/officeDocument/2006/relationships/oleObject" Target="../embeddings/oleObject415.bin"/><Relationship Id="rId5" Type="http://schemas.openxmlformats.org/officeDocument/2006/relationships/oleObject" Target="../embeddings/oleObject412.bin"/><Relationship Id="rId10" Type="http://schemas.openxmlformats.org/officeDocument/2006/relationships/image" Target="../media/image420.wmf"/><Relationship Id="rId4" Type="http://schemas.openxmlformats.org/officeDocument/2006/relationships/image" Target="../media/image417.wmf"/><Relationship Id="rId9" Type="http://schemas.openxmlformats.org/officeDocument/2006/relationships/oleObject" Target="../embeddings/oleObject414.bin"/></Relationships>
</file>

<file path=ppt/slides/_rels/slide159.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oleObject" Target="../embeddings/oleObject421.bin"/><Relationship Id="rId3" Type="http://schemas.openxmlformats.org/officeDocument/2006/relationships/oleObject" Target="../embeddings/oleObject416.bin"/><Relationship Id="rId7" Type="http://schemas.openxmlformats.org/officeDocument/2006/relationships/oleObject" Target="../embeddings/oleObject418.bin"/><Relationship Id="rId12" Type="http://schemas.openxmlformats.org/officeDocument/2006/relationships/image" Target="../media/image411.wmf"/><Relationship Id="rId2" Type="http://schemas.openxmlformats.org/officeDocument/2006/relationships/slideLayout" Target="../slideLayouts/slideLayout110.xml"/><Relationship Id="rId16" Type="http://schemas.openxmlformats.org/officeDocument/2006/relationships/image" Target="../media/image427.wmf"/><Relationship Id="rId1" Type="http://schemas.openxmlformats.org/officeDocument/2006/relationships/vmlDrawing" Target="../drawings/vmlDrawing111.vml"/><Relationship Id="rId6" Type="http://schemas.openxmlformats.org/officeDocument/2006/relationships/image" Target="../media/image423.wmf"/><Relationship Id="rId11" Type="http://schemas.openxmlformats.org/officeDocument/2006/relationships/oleObject" Target="../embeddings/oleObject420.bin"/><Relationship Id="rId5" Type="http://schemas.openxmlformats.org/officeDocument/2006/relationships/oleObject" Target="../embeddings/oleObject417.bin"/><Relationship Id="rId15" Type="http://schemas.openxmlformats.org/officeDocument/2006/relationships/oleObject" Target="../embeddings/oleObject422.bin"/><Relationship Id="rId10" Type="http://schemas.openxmlformats.org/officeDocument/2006/relationships/image" Target="../media/image425.wmf"/><Relationship Id="rId4" Type="http://schemas.openxmlformats.org/officeDocument/2006/relationships/image" Target="../media/image422.wmf"/><Relationship Id="rId9" Type="http://schemas.openxmlformats.org/officeDocument/2006/relationships/oleObject" Target="../embeddings/oleObject419.bin"/><Relationship Id="rId14" Type="http://schemas.openxmlformats.org/officeDocument/2006/relationships/image" Target="../media/image426.wmf"/></Relationships>
</file>

<file path=ppt/slides/_rels/slide16.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70.bin"/><Relationship Id="rId18" Type="http://schemas.openxmlformats.org/officeDocument/2006/relationships/image" Target="../media/image55.wmf"/><Relationship Id="rId26" Type="http://schemas.openxmlformats.org/officeDocument/2006/relationships/image" Target="../media/image67.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65.w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1.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11.vml"/><Relationship Id="rId6" Type="http://schemas.openxmlformats.org/officeDocument/2006/relationships/image" Target="../media/image62.wmf"/><Relationship Id="rId11" Type="http://schemas.openxmlformats.org/officeDocument/2006/relationships/oleObject" Target="../embeddings/oleObject69.bin"/><Relationship Id="rId24" Type="http://schemas.openxmlformats.org/officeDocument/2006/relationships/image" Target="../media/image66.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10" Type="http://schemas.openxmlformats.org/officeDocument/2006/relationships/image" Target="../media/image64.wmf"/><Relationship Id="rId19" Type="http://schemas.openxmlformats.org/officeDocument/2006/relationships/oleObject" Target="../embeddings/oleObject73.bin"/><Relationship Id="rId4" Type="http://schemas.openxmlformats.org/officeDocument/2006/relationships/image" Target="../media/image61.wmf"/><Relationship Id="rId9" Type="http://schemas.openxmlformats.org/officeDocument/2006/relationships/oleObject" Target="../embeddings/oleObject68.bin"/><Relationship Id="rId14" Type="http://schemas.openxmlformats.org/officeDocument/2006/relationships/image" Target="../media/image53.wmf"/><Relationship Id="rId22" Type="http://schemas.openxmlformats.org/officeDocument/2006/relationships/image" Target="../media/image57.wmf"/></Relationships>
</file>

<file path=ppt/slides/_rels/slide160.xml.rels><?xml version="1.0" encoding="UTF-8" standalone="yes"?>
<Relationships xmlns="http://schemas.openxmlformats.org/package/2006/relationships"><Relationship Id="rId8" Type="http://schemas.openxmlformats.org/officeDocument/2006/relationships/image" Target="../media/image428.wmf"/><Relationship Id="rId13" Type="http://schemas.openxmlformats.org/officeDocument/2006/relationships/oleObject" Target="../embeddings/oleObject428.bin"/><Relationship Id="rId3" Type="http://schemas.openxmlformats.org/officeDocument/2006/relationships/oleObject" Target="../embeddings/oleObject423.bin"/><Relationship Id="rId7" Type="http://schemas.openxmlformats.org/officeDocument/2006/relationships/oleObject" Target="../embeddings/oleObject425.bin"/><Relationship Id="rId12" Type="http://schemas.openxmlformats.org/officeDocument/2006/relationships/image" Target="../media/image430.wmf"/><Relationship Id="rId2" Type="http://schemas.openxmlformats.org/officeDocument/2006/relationships/slideLayout" Target="../slideLayouts/slideLayout110.xml"/><Relationship Id="rId1" Type="http://schemas.openxmlformats.org/officeDocument/2006/relationships/vmlDrawing" Target="../drawings/vmlDrawing112.vml"/><Relationship Id="rId6" Type="http://schemas.openxmlformats.org/officeDocument/2006/relationships/image" Target="../media/image411.wmf"/><Relationship Id="rId11" Type="http://schemas.openxmlformats.org/officeDocument/2006/relationships/oleObject" Target="../embeddings/oleObject427.bin"/><Relationship Id="rId5" Type="http://schemas.openxmlformats.org/officeDocument/2006/relationships/oleObject" Target="../embeddings/oleObject424.bin"/><Relationship Id="rId10" Type="http://schemas.openxmlformats.org/officeDocument/2006/relationships/image" Target="../media/image429.wmf"/><Relationship Id="rId4" Type="http://schemas.openxmlformats.org/officeDocument/2006/relationships/image" Target="../media/image425.wmf"/><Relationship Id="rId9" Type="http://schemas.openxmlformats.org/officeDocument/2006/relationships/oleObject" Target="../embeddings/oleObject426.bin"/><Relationship Id="rId14" Type="http://schemas.openxmlformats.org/officeDocument/2006/relationships/image" Target="../media/image431.wmf"/></Relationships>
</file>

<file path=ppt/slides/_rels/slide161.x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oleObject" Target="../embeddings/oleObject429.bin"/><Relationship Id="rId7" Type="http://schemas.openxmlformats.org/officeDocument/2006/relationships/oleObject" Target="../embeddings/oleObject431.bin"/><Relationship Id="rId2" Type="http://schemas.openxmlformats.org/officeDocument/2006/relationships/slideLayout" Target="../slideLayouts/slideLayout110.xml"/><Relationship Id="rId1" Type="http://schemas.openxmlformats.org/officeDocument/2006/relationships/vmlDrawing" Target="../drawings/vmlDrawing113.vml"/><Relationship Id="rId6" Type="http://schemas.openxmlformats.org/officeDocument/2006/relationships/image" Target="../media/image433.wmf"/><Relationship Id="rId5" Type="http://schemas.openxmlformats.org/officeDocument/2006/relationships/oleObject" Target="../embeddings/oleObject430.bin"/><Relationship Id="rId10" Type="http://schemas.openxmlformats.org/officeDocument/2006/relationships/oleObject" Target="../embeddings/oleObject433.bin"/><Relationship Id="rId4" Type="http://schemas.openxmlformats.org/officeDocument/2006/relationships/image" Target="../media/image432.wmf"/><Relationship Id="rId9" Type="http://schemas.openxmlformats.org/officeDocument/2006/relationships/oleObject" Target="../embeddings/oleObject432.bin"/></Relationships>
</file>

<file path=ppt/slides/_rels/slide162.x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oleObject" Target="../embeddings/oleObject439.bin"/><Relationship Id="rId18" Type="http://schemas.openxmlformats.org/officeDocument/2006/relationships/image" Target="../media/image441.wmf"/><Relationship Id="rId3" Type="http://schemas.openxmlformats.org/officeDocument/2006/relationships/oleObject" Target="../embeddings/oleObject434.bin"/><Relationship Id="rId7" Type="http://schemas.openxmlformats.org/officeDocument/2006/relationships/oleObject" Target="../embeddings/oleObject436.bin"/><Relationship Id="rId12" Type="http://schemas.openxmlformats.org/officeDocument/2006/relationships/image" Target="../media/image428.wmf"/><Relationship Id="rId17" Type="http://schemas.openxmlformats.org/officeDocument/2006/relationships/oleObject" Target="../embeddings/oleObject441.bin"/><Relationship Id="rId2" Type="http://schemas.openxmlformats.org/officeDocument/2006/relationships/slideLayout" Target="../slideLayouts/slideLayout110.xml"/><Relationship Id="rId16" Type="http://schemas.openxmlformats.org/officeDocument/2006/relationships/image" Target="../media/image440.wmf"/><Relationship Id="rId20" Type="http://schemas.openxmlformats.org/officeDocument/2006/relationships/image" Target="../media/image393.wmf"/><Relationship Id="rId1" Type="http://schemas.openxmlformats.org/officeDocument/2006/relationships/vmlDrawing" Target="../drawings/vmlDrawing114.vml"/><Relationship Id="rId6" Type="http://schemas.openxmlformats.org/officeDocument/2006/relationships/image" Target="../media/image436.wmf"/><Relationship Id="rId11" Type="http://schemas.openxmlformats.org/officeDocument/2006/relationships/oleObject" Target="../embeddings/oleObject438.bin"/><Relationship Id="rId5" Type="http://schemas.openxmlformats.org/officeDocument/2006/relationships/oleObject" Target="../embeddings/oleObject435.bin"/><Relationship Id="rId15" Type="http://schemas.openxmlformats.org/officeDocument/2006/relationships/oleObject" Target="../embeddings/oleObject440.bin"/><Relationship Id="rId10" Type="http://schemas.openxmlformats.org/officeDocument/2006/relationships/image" Target="../media/image438.wmf"/><Relationship Id="rId19" Type="http://schemas.openxmlformats.org/officeDocument/2006/relationships/oleObject" Target="../embeddings/oleObject442.bin"/><Relationship Id="rId4" Type="http://schemas.openxmlformats.org/officeDocument/2006/relationships/image" Target="../media/image435.wmf"/><Relationship Id="rId9" Type="http://schemas.openxmlformats.org/officeDocument/2006/relationships/oleObject" Target="../embeddings/oleObject437.bin"/><Relationship Id="rId14" Type="http://schemas.openxmlformats.org/officeDocument/2006/relationships/image" Target="../media/image439.wmf"/></Relationships>
</file>

<file path=ppt/slides/_rels/slide163.xml.rels><?xml version="1.0" encoding="UTF-8" standalone="yes"?>
<Relationships xmlns="http://schemas.openxmlformats.org/package/2006/relationships"><Relationship Id="rId8" Type="http://schemas.openxmlformats.org/officeDocument/2006/relationships/image" Target="../media/image434.wmf"/><Relationship Id="rId13" Type="http://schemas.openxmlformats.org/officeDocument/2006/relationships/oleObject" Target="../embeddings/oleObject448.bin"/><Relationship Id="rId18" Type="http://schemas.openxmlformats.org/officeDocument/2006/relationships/image" Target="../media/image393.wmf"/><Relationship Id="rId3" Type="http://schemas.openxmlformats.org/officeDocument/2006/relationships/oleObject" Target="../embeddings/oleObject443.bin"/><Relationship Id="rId7" Type="http://schemas.openxmlformats.org/officeDocument/2006/relationships/oleObject" Target="../embeddings/oleObject445.bin"/><Relationship Id="rId12" Type="http://schemas.openxmlformats.org/officeDocument/2006/relationships/image" Target="../media/image445.wmf"/><Relationship Id="rId17" Type="http://schemas.openxmlformats.org/officeDocument/2006/relationships/oleObject" Target="../embeddings/oleObject450.bin"/><Relationship Id="rId2" Type="http://schemas.openxmlformats.org/officeDocument/2006/relationships/slideLayout" Target="../slideLayouts/slideLayout110.xml"/><Relationship Id="rId16" Type="http://schemas.openxmlformats.org/officeDocument/2006/relationships/image" Target="../media/image446.wmf"/><Relationship Id="rId1" Type="http://schemas.openxmlformats.org/officeDocument/2006/relationships/vmlDrawing" Target="../drawings/vmlDrawing115.vml"/><Relationship Id="rId6" Type="http://schemas.openxmlformats.org/officeDocument/2006/relationships/image" Target="../media/image443.wmf"/><Relationship Id="rId11" Type="http://schemas.openxmlformats.org/officeDocument/2006/relationships/oleObject" Target="../embeddings/oleObject447.bin"/><Relationship Id="rId5" Type="http://schemas.openxmlformats.org/officeDocument/2006/relationships/oleObject" Target="../embeddings/oleObject444.bin"/><Relationship Id="rId15" Type="http://schemas.openxmlformats.org/officeDocument/2006/relationships/oleObject" Target="../embeddings/oleObject449.bin"/><Relationship Id="rId10" Type="http://schemas.openxmlformats.org/officeDocument/2006/relationships/image" Target="../media/image444.wmf"/><Relationship Id="rId4" Type="http://schemas.openxmlformats.org/officeDocument/2006/relationships/image" Target="../media/image442.wmf"/><Relationship Id="rId9" Type="http://schemas.openxmlformats.org/officeDocument/2006/relationships/oleObject" Target="../embeddings/oleObject446.bin"/><Relationship Id="rId14" Type="http://schemas.openxmlformats.org/officeDocument/2006/relationships/image" Target="../media/image441.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5.xml.rels><?xml version="1.0" encoding="UTF-8" standalone="yes"?>
<Relationships xmlns="http://schemas.openxmlformats.org/package/2006/relationships"><Relationship Id="rId8" Type="http://schemas.openxmlformats.org/officeDocument/2006/relationships/image" Target="../media/image449.wmf"/><Relationship Id="rId3" Type="http://schemas.openxmlformats.org/officeDocument/2006/relationships/oleObject" Target="../embeddings/oleObject451.bin"/><Relationship Id="rId7" Type="http://schemas.openxmlformats.org/officeDocument/2006/relationships/oleObject" Target="../embeddings/oleObject453.bin"/><Relationship Id="rId2" Type="http://schemas.openxmlformats.org/officeDocument/2006/relationships/slideLayout" Target="../slideLayouts/slideLayout139.xml"/><Relationship Id="rId1" Type="http://schemas.openxmlformats.org/officeDocument/2006/relationships/vmlDrawing" Target="../drawings/vmlDrawing116.vml"/><Relationship Id="rId6" Type="http://schemas.openxmlformats.org/officeDocument/2006/relationships/image" Target="../media/image448.wmf"/><Relationship Id="rId5" Type="http://schemas.openxmlformats.org/officeDocument/2006/relationships/oleObject" Target="../embeddings/oleObject452.bin"/><Relationship Id="rId10" Type="http://schemas.openxmlformats.org/officeDocument/2006/relationships/image" Target="../media/image450.wmf"/><Relationship Id="rId4" Type="http://schemas.openxmlformats.org/officeDocument/2006/relationships/image" Target="../media/image447.wmf"/><Relationship Id="rId9" Type="http://schemas.openxmlformats.org/officeDocument/2006/relationships/oleObject" Target="../embeddings/oleObject454.bin"/></Relationships>
</file>

<file path=ppt/slides/_rels/slide166.xml.rels><?xml version="1.0" encoding="UTF-8" standalone="yes"?>
<Relationships xmlns="http://schemas.openxmlformats.org/package/2006/relationships"><Relationship Id="rId3" Type="http://schemas.openxmlformats.org/officeDocument/2006/relationships/image" Target="http://cai.tongji.edu.cn/pcai/p03/ch02/pch08/gif/s823.GIF" TargetMode="External"/><Relationship Id="rId2" Type="http://schemas.openxmlformats.org/officeDocument/2006/relationships/image" Target="../media/image451.png"/><Relationship Id="rId1" Type="http://schemas.openxmlformats.org/officeDocument/2006/relationships/slideLayout" Target="../slideLayouts/slideLayout139.xml"/></Relationships>
</file>

<file path=ppt/slides/_rels/slide167.xml.rels><?xml version="1.0" encoding="UTF-8" standalone="yes"?>
<Relationships xmlns="http://schemas.openxmlformats.org/package/2006/relationships"><Relationship Id="rId3" Type="http://schemas.openxmlformats.org/officeDocument/2006/relationships/image" Target="http://cai.tongji.edu.cn/pcai/p03/ch02/pch08/gif/s823.GIF" TargetMode="External"/><Relationship Id="rId2" Type="http://schemas.openxmlformats.org/officeDocument/2006/relationships/image" Target="../media/image451.png"/><Relationship Id="rId1" Type="http://schemas.openxmlformats.org/officeDocument/2006/relationships/slideLayout" Target="../slideLayouts/slideLayout139.xml"/></Relationships>
</file>

<file path=ppt/slides/_rels/slide168.xml.rels><?xml version="1.0" encoding="UTF-8" standalone="yes"?>
<Relationships xmlns="http://schemas.openxmlformats.org/package/2006/relationships"><Relationship Id="rId8" Type="http://schemas.openxmlformats.org/officeDocument/2006/relationships/image" Target="../media/image453.wmf"/><Relationship Id="rId3" Type="http://schemas.openxmlformats.org/officeDocument/2006/relationships/oleObject" Target="../embeddings/oleObject455.bin"/><Relationship Id="rId7" Type="http://schemas.openxmlformats.org/officeDocument/2006/relationships/oleObject" Target="../embeddings/oleObject457.bin"/><Relationship Id="rId12" Type="http://schemas.openxmlformats.org/officeDocument/2006/relationships/image" Target="../media/image455.wmf"/><Relationship Id="rId2" Type="http://schemas.openxmlformats.org/officeDocument/2006/relationships/slideLayout" Target="../slideLayouts/slideLayout139.xml"/><Relationship Id="rId1" Type="http://schemas.openxmlformats.org/officeDocument/2006/relationships/vmlDrawing" Target="../drawings/vmlDrawing117.vml"/><Relationship Id="rId6" Type="http://schemas.openxmlformats.org/officeDocument/2006/relationships/image" Target="../media/image394.wmf"/><Relationship Id="rId11" Type="http://schemas.openxmlformats.org/officeDocument/2006/relationships/oleObject" Target="../embeddings/oleObject459.bin"/><Relationship Id="rId5" Type="http://schemas.openxmlformats.org/officeDocument/2006/relationships/oleObject" Target="../embeddings/oleObject456.bin"/><Relationship Id="rId10" Type="http://schemas.openxmlformats.org/officeDocument/2006/relationships/image" Target="../media/image454.wmf"/><Relationship Id="rId4" Type="http://schemas.openxmlformats.org/officeDocument/2006/relationships/image" Target="../media/image452.wmf"/><Relationship Id="rId9" Type="http://schemas.openxmlformats.org/officeDocument/2006/relationships/oleObject" Target="../embeddings/oleObject458.bin"/></Relationships>
</file>

<file path=ppt/slides/_rels/slide169.xml.rels><?xml version="1.0" encoding="UTF-8" standalone="yes"?>
<Relationships xmlns="http://schemas.openxmlformats.org/package/2006/relationships"><Relationship Id="rId8" Type="http://schemas.openxmlformats.org/officeDocument/2006/relationships/image" Target="../media/image458.wmf"/><Relationship Id="rId13" Type="http://schemas.openxmlformats.org/officeDocument/2006/relationships/oleObject" Target="../embeddings/oleObject465.bin"/><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image" Target="../media/image460.wmf"/><Relationship Id="rId2" Type="http://schemas.openxmlformats.org/officeDocument/2006/relationships/slideLayout" Target="../slideLayouts/slideLayout139.xml"/><Relationship Id="rId1" Type="http://schemas.openxmlformats.org/officeDocument/2006/relationships/vmlDrawing" Target="../drawings/vmlDrawing118.vml"/><Relationship Id="rId6" Type="http://schemas.openxmlformats.org/officeDocument/2006/relationships/image" Target="../media/image457.wmf"/><Relationship Id="rId11" Type="http://schemas.openxmlformats.org/officeDocument/2006/relationships/oleObject" Target="../embeddings/oleObject464.bin"/><Relationship Id="rId5" Type="http://schemas.openxmlformats.org/officeDocument/2006/relationships/oleObject" Target="../embeddings/oleObject461.bin"/><Relationship Id="rId10" Type="http://schemas.openxmlformats.org/officeDocument/2006/relationships/image" Target="../media/image459.wmf"/><Relationship Id="rId4" Type="http://schemas.openxmlformats.org/officeDocument/2006/relationships/image" Target="../media/image456.wmf"/><Relationship Id="rId9" Type="http://schemas.openxmlformats.org/officeDocument/2006/relationships/oleObject" Target="../embeddings/oleObject463.bin"/><Relationship Id="rId14" Type="http://schemas.openxmlformats.org/officeDocument/2006/relationships/image" Target="../media/image461.wmf"/></Relationships>
</file>

<file path=ppt/slides/_rels/slide17.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69.wmf"/><Relationship Id="rId5" Type="http://schemas.openxmlformats.org/officeDocument/2006/relationships/oleObject" Target="../embeddings/oleObject78.bin"/><Relationship Id="rId4" Type="http://schemas.openxmlformats.org/officeDocument/2006/relationships/image" Target="../media/image68.wmf"/></Relationships>
</file>

<file path=ppt/slides/_rels/slide170.xml.rels><?xml version="1.0" encoding="UTF-8" standalone="yes"?>
<Relationships xmlns="http://schemas.openxmlformats.org/package/2006/relationships"><Relationship Id="rId8" Type="http://schemas.openxmlformats.org/officeDocument/2006/relationships/image" Target="../media/image464.wmf"/><Relationship Id="rId3" Type="http://schemas.openxmlformats.org/officeDocument/2006/relationships/oleObject" Target="../embeddings/oleObject466.bin"/><Relationship Id="rId7" Type="http://schemas.openxmlformats.org/officeDocument/2006/relationships/oleObject" Target="../embeddings/oleObject468.bin"/><Relationship Id="rId12" Type="http://schemas.openxmlformats.org/officeDocument/2006/relationships/image" Target="../media/image466.wmf"/><Relationship Id="rId2" Type="http://schemas.openxmlformats.org/officeDocument/2006/relationships/slideLayout" Target="../slideLayouts/slideLayout139.xml"/><Relationship Id="rId1" Type="http://schemas.openxmlformats.org/officeDocument/2006/relationships/vmlDrawing" Target="../drawings/vmlDrawing119.vml"/><Relationship Id="rId6" Type="http://schemas.openxmlformats.org/officeDocument/2006/relationships/image" Target="../media/image463.wmf"/><Relationship Id="rId11" Type="http://schemas.openxmlformats.org/officeDocument/2006/relationships/oleObject" Target="../embeddings/oleObject470.bin"/><Relationship Id="rId5" Type="http://schemas.openxmlformats.org/officeDocument/2006/relationships/oleObject" Target="../embeddings/oleObject467.bin"/><Relationship Id="rId10" Type="http://schemas.openxmlformats.org/officeDocument/2006/relationships/image" Target="../media/image465.wmf"/><Relationship Id="rId4" Type="http://schemas.openxmlformats.org/officeDocument/2006/relationships/image" Target="../media/image462.wmf"/><Relationship Id="rId9" Type="http://schemas.openxmlformats.org/officeDocument/2006/relationships/oleObject" Target="../embeddings/oleObject469.bin"/></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473.bin"/><Relationship Id="rId13" Type="http://schemas.openxmlformats.org/officeDocument/2006/relationships/image" Target="../media/image471.wmf"/><Relationship Id="rId3" Type="http://schemas.openxmlformats.org/officeDocument/2006/relationships/notesSlide" Target="../notesSlides/notesSlide2.xml"/><Relationship Id="rId7" Type="http://schemas.openxmlformats.org/officeDocument/2006/relationships/image" Target="../media/image468.wmf"/><Relationship Id="rId12" Type="http://schemas.openxmlformats.org/officeDocument/2006/relationships/oleObject" Target="../embeddings/oleObject475.bin"/><Relationship Id="rId2" Type="http://schemas.openxmlformats.org/officeDocument/2006/relationships/slideLayout" Target="../slideLayouts/slideLayout139.xml"/><Relationship Id="rId1" Type="http://schemas.openxmlformats.org/officeDocument/2006/relationships/vmlDrawing" Target="../drawings/vmlDrawing120.vml"/><Relationship Id="rId6" Type="http://schemas.openxmlformats.org/officeDocument/2006/relationships/oleObject" Target="../embeddings/oleObject472.bin"/><Relationship Id="rId11" Type="http://schemas.openxmlformats.org/officeDocument/2006/relationships/image" Target="../media/image470.wmf"/><Relationship Id="rId5" Type="http://schemas.openxmlformats.org/officeDocument/2006/relationships/image" Target="../media/image467.wmf"/><Relationship Id="rId10" Type="http://schemas.openxmlformats.org/officeDocument/2006/relationships/oleObject" Target="../embeddings/oleObject474.bin"/><Relationship Id="rId4" Type="http://schemas.openxmlformats.org/officeDocument/2006/relationships/oleObject" Target="../embeddings/oleObject471.bin"/><Relationship Id="rId9" Type="http://schemas.openxmlformats.org/officeDocument/2006/relationships/image" Target="../media/image469.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476.bin"/><Relationship Id="rId2" Type="http://schemas.openxmlformats.org/officeDocument/2006/relationships/slideLayout" Target="../slideLayouts/slideLayout133.xml"/><Relationship Id="rId1" Type="http://schemas.openxmlformats.org/officeDocument/2006/relationships/vmlDrawing" Target="../drawings/vmlDrawing121.vml"/><Relationship Id="rId6" Type="http://schemas.openxmlformats.org/officeDocument/2006/relationships/image" Target="../media/image473.wmf"/><Relationship Id="rId5" Type="http://schemas.openxmlformats.org/officeDocument/2006/relationships/oleObject" Target="../embeddings/oleObject477.bin"/><Relationship Id="rId4" Type="http://schemas.openxmlformats.org/officeDocument/2006/relationships/image" Target="../media/image472.wmf"/></Relationships>
</file>

<file path=ppt/slides/_rels/slide174.xml.rels><?xml version="1.0" encoding="UTF-8" standalone="yes"?>
<Relationships xmlns="http://schemas.openxmlformats.org/package/2006/relationships"><Relationship Id="rId8" Type="http://schemas.openxmlformats.org/officeDocument/2006/relationships/image" Target="../media/image476.wmf"/><Relationship Id="rId3" Type="http://schemas.openxmlformats.org/officeDocument/2006/relationships/oleObject" Target="../embeddings/oleObject478.bin"/><Relationship Id="rId7" Type="http://schemas.openxmlformats.org/officeDocument/2006/relationships/oleObject" Target="../embeddings/oleObject480.bin"/><Relationship Id="rId2" Type="http://schemas.openxmlformats.org/officeDocument/2006/relationships/slideLayout" Target="../slideLayouts/slideLayout139.xml"/><Relationship Id="rId1" Type="http://schemas.openxmlformats.org/officeDocument/2006/relationships/vmlDrawing" Target="../drawings/vmlDrawing122.vml"/><Relationship Id="rId6" Type="http://schemas.openxmlformats.org/officeDocument/2006/relationships/image" Target="../media/image475.wmf"/><Relationship Id="rId5" Type="http://schemas.openxmlformats.org/officeDocument/2006/relationships/oleObject" Target="../embeddings/oleObject479.bin"/><Relationship Id="rId10" Type="http://schemas.openxmlformats.org/officeDocument/2006/relationships/image" Target="../media/image477.wmf"/><Relationship Id="rId4" Type="http://schemas.openxmlformats.org/officeDocument/2006/relationships/image" Target="../media/image474.wmf"/><Relationship Id="rId9" Type="http://schemas.openxmlformats.org/officeDocument/2006/relationships/oleObject" Target="../embeddings/oleObject481.bin"/></Relationships>
</file>

<file path=ppt/slides/_rels/slide175.xml.rels><?xml version="1.0" encoding="UTF-8" standalone="yes"?>
<Relationships xmlns="http://schemas.openxmlformats.org/package/2006/relationships"><Relationship Id="rId3" Type="http://schemas.openxmlformats.org/officeDocument/2006/relationships/image" Target="file:///C:\My%20Documents\33.jpg" TargetMode="External"/><Relationship Id="rId2" Type="http://schemas.openxmlformats.org/officeDocument/2006/relationships/image" Target="../media/image478.jpeg"/><Relationship Id="rId1" Type="http://schemas.openxmlformats.org/officeDocument/2006/relationships/slideLayout" Target="../slideLayouts/slideLayout13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482.bin"/><Relationship Id="rId2" Type="http://schemas.openxmlformats.org/officeDocument/2006/relationships/slideLayout" Target="../slideLayouts/slideLayout133.xml"/><Relationship Id="rId1" Type="http://schemas.openxmlformats.org/officeDocument/2006/relationships/vmlDrawing" Target="../drawings/vmlDrawing123.vml"/><Relationship Id="rId4" Type="http://schemas.openxmlformats.org/officeDocument/2006/relationships/image" Target="../media/image479.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79.xml.rels><?xml version="1.0" encoding="UTF-8" standalone="yes"?>
<Relationships xmlns="http://schemas.openxmlformats.org/package/2006/relationships"><Relationship Id="rId3" Type="http://schemas.openxmlformats.org/officeDocument/2006/relationships/image" Target="file:///C:\My%20Documents\31.jpg" TargetMode="External"/><Relationship Id="rId2" Type="http://schemas.openxmlformats.org/officeDocument/2006/relationships/image" Target="../media/image480.jpeg"/><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69.wmf"/><Relationship Id="rId5" Type="http://schemas.openxmlformats.org/officeDocument/2006/relationships/oleObject" Target="../embeddings/oleObject81.bin"/><Relationship Id="rId4" Type="http://schemas.openxmlformats.org/officeDocument/2006/relationships/image" Target="../media/image71.w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83.bin"/><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image" Target="../media/image481.wmf"/><Relationship Id="rId5" Type="http://schemas.openxmlformats.org/officeDocument/2006/relationships/oleObject" Target="../embeddings/oleObject484.bin"/><Relationship Id="rId4" Type="http://schemas.openxmlformats.org/officeDocument/2006/relationships/image" Target="../media/image231.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485.bin"/><Relationship Id="rId7" Type="http://schemas.openxmlformats.org/officeDocument/2006/relationships/image" Target="../media/image484.png"/><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483.wmf"/><Relationship Id="rId5" Type="http://schemas.openxmlformats.org/officeDocument/2006/relationships/oleObject" Target="../embeddings/oleObject486.bin"/><Relationship Id="rId4" Type="http://schemas.openxmlformats.org/officeDocument/2006/relationships/image" Target="../media/image482.wmf"/></Relationships>
</file>

<file path=ppt/slides/_rels/slide183.xml.rels><?xml version="1.0" encoding="UTF-8" standalone="yes"?>
<Relationships xmlns="http://schemas.openxmlformats.org/package/2006/relationships"><Relationship Id="rId8" Type="http://schemas.openxmlformats.org/officeDocument/2006/relationships/image" Target="../media/image487.wmf"/><Relationship Id="rId3" Type="http://schemas.openxmlformats.org/officeDocument/2006/relationships/oleObject" Target="../embeddings/oleObject487.bin"/><Relationship Id="rId7" Type="http://schemas.openxmlformats.org/officeDocument/2006/relationships/oleObject" Target="../embeddings/oleObject489.bin"/><Relationship Id="rId2" Type="http://schemas.openxmlformats.org/officeDocument/2006/relationships/slideLayout" Target="../slideLayouts/slideLayout4.xml"/><Relationship Id="rId1" Type="http://schemas.openxmlformats.org/officeDocument/2006/relationships/vmlDrawing" Target="../drawings/vmlDrawing126.vml"/><Relationship Id="rId6" Type="http://schemas.openxmlformats.org/officeDocument/2006/relationships/image" Target="../media/image486.wmf"/><Relationship Id="rId5" Type="http://schemas.openxmlformats.org/officeDocument/2006/relationships/oleObject" Target="../embeddings/oleObject488.bin"/><Relationship Id="rId4" Type="http://schemas.openxmlformats.org/officeDocument/2006/relationships/image" Target="../media/image485.wmf"/></Relationships>
</file>

<file path=ppt/slides/_rels/slide184.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490.bin"/><Relationship Id="rId7" Type="http://schemas.openxmlformats.org/officeDocument/2006/relationships/oleObject" Target="../embeddings/oleObject492.bin"/><Relationship Id="rId2" Type="http://schemas.openxmlformats.org/officeDocument/2006/relationships/slideLayout" Target="../slideLayouts/slideLayout4.xml"/><Relationship Id="rId1" Type="http://schemas.openxmlformats.org/officeDocument/2006/relationships/vmlDrawing" Target="../drawings/vmlDrawing127.vml"/><Relationship Id="rId6" Type="http://schemas.openxmlformats.org/officeDocument/2006/relationships/image" Target="../media/image489.wmf"/><Relationship Id="rId5" Type="http://schemas.openxmlformats.org/officeDocument/2006/relationships/oleObject" Target="../embeddings/oleObject491.bin"/><Relationship Id="rId4" Type="http://schemas.openxmlformats.org/officeDocument/2006/relationships/image" Target="../media/image488.wmf"/></Relationships>
</file>

<file path=ppt/slides/_rels/slide185.xml.rels><?xml version="1.0" encoding="UTF-8" standalone="yes"?>
<Relationships xmlns="http://schemas.openxmlformats.org/package/2006/relationships"><Relationship Id="rId8" Type="http://schemas.openxmlformats.org/officeDocument/2006/relationships/image" Target="../media/image493.wmf"/><Relationship Id="rId3" Type="http://schemas.openxmlformats.org/officeDocument/2006/relationships/oleObject" Target="../embeddings/oleObject493.bin"/><Relationship Id="rId7" Type="http://schemas.openxmlformats.org/officeDocument/2006/relationships/oleObject" Target="../embeddings/oleObject495.bin"/><Relationship Id="rId2" Type="http://schemas.openxmlformats.org/officeDocument/2006/relationships/slideLayout" Target="../slideLayouts/slideLayout12.xml"/><Relationship Id="rId1" Type="http://schemas.openxmlformats.org/officeDocument/2006/relationships/vmlDrawing" Target="../drawings/vmlDrawing128.vml"/><Relationship Id="rId6" Type="http://schemas.openxmlformats.org/officeDocument/2006/relationships/image" Target="../media/image492.wmf"/><Relationship Id="rId5" Type="http://schemas.openxmlformats.org/officeDocument/2006/relationships/oleObject" Target="../embeddings/oleObject494.bin"/><Relationship Id="rId4" Type="http://schemas.openxmlformats.org/officeDocument/2006/relationships/image" Target="../media/image491.wmf"/></Relationships>
</file>

<file path=ppt/slides/_rels/slide186.xml.rels><?xml version="1.0" encoding="UTF-8" standalone="yes"?>
<Relationships xmlns="http://schemas.openxmlformats.org/package/2006/relationships"><Relationship Id="rId8" Type="http://schemas.openxmlformats.org/officeDocument/2006/relationships/image" Target="../media/image496.wmf"/><Relationship Id="rId3" Type="http://schemas.openxmlformats.org/officeDocument/2006/relationships/oleObject" Target="../embeddings/oleObject496.bin"/><Relationship Id="rId7" Type="http://schemas.openxmlformats.org/officeDocument/2006/relationships/oleObject" Target="../embeddings/oleObject498.bin"/><Relationship Id="rId12" Type="http://schemas.openxmlformats.org/officeDocument/2006/relationships/image" Target="../media/image498.wmf"/><Relationship Id="rId2" Type="http://schemas.openxmlformats.org/officeDocument/2006/relationships/slideLayout" Target="../slideLayouts/slideLayout21.xml"/><Relationship Id="rId1" Type="http://schemas.openxmlformats.org/officeDocument/2006/relationships/vmlDrawing" Target="../drawings/vmlDrawing129.vml"/><Relationship Id="rId6" Type="http://schemas.openxmlformats.org/officeDocument/2006/relationships/image" Target="../media/image495.wmf"/><Relationship Id="rId11" Type="http://schemas.openxmlformats.org/officeDocument/2006/relationships/oleObject" Target="../embeddings/oleObject500.bin"/><Relationship Id="rId5" Type="http://schemas.openxmlformats.org/officeDocument/2006/relationships/oleObject" Target="../embeddings/oleObject497.bin"/><Relationship Id="rId10" Type="http://schemas.openxmlformats.org/officeDocument/2006/relationships/image" Target="../media/image497.wmf"/><Relationship Id="rId4" Type="http://schemas.openxmlformats.org/officeDocument/2006/relationships/image" Target="../media/image494.wmf"/><Relationship Id="rId9" Type="http://schemas.openxmlformats.org/officeDocument/2006/relationships/oleObject" Target="../embeddings/oleObject499.bin"/></Relationships>
</file>

<file path=ppt/slides/_rels/slide187.xml.rels><?xml version="1.0" encoding="UTF-8" standalone="yes"?>
<Relationships xmlns="http://schemas.openxmlformats.org/package/2006/relationships"><Relationship Id="rId8" Type="http://schemas.openxmlformats.org/officeDocument/2006/relationships/image" Target="../media/image501.wmf"/><Relationship Id="rId13" Type="http://schemas.openxmlformats.org/officeDocument/2006/relationships/oleObject" Target="../embeddings/oleObject506.bin"/><Relationship Id="rId3" Type="http://schemas.openxmlformats.org/officeDocument/2006/relationships/oleObject" Target="../embeddings/oleObject501.bin"/><Relationship Id="rId7" Type="http://schemas.openxmlformats.org/officeDocument/2006/relationships/oleObject" Target="../embeddings/oleObject503.bin"/><Relationship Id="rId12" Type="http://schemas.openxmlformats.org/officeDocument/2006/relationships/image" Target="../media/image503.wmf"/><Relationship Id="rId2" Type="http://schemas.openxmlformats.org/officeDocument/2006/relationships/slideLayout" Target="../slideLayouts/slideLayout12.xml"/><Relationship Id="rId1" Type="http://schemas.openxmlformats.org/officeDocument/2006/relationships/vmlDrawing" Target="../drawings/vmlDrawing130.vml"/><Relationship Id="rId6" Type="http://schemas.openxmlformats.org/officeDocument/2006/relationships/image" Target="../media/image500.wmf"/><Relationship Id="rId11" Type="http://schemas.openxmlformats.org/officeDocument/2006/relationships/oleObject" Target="../embeddings/oleObject505.bin"/><Relationship Id="rId5" Type="http://schemas.openxmlformats.org/officeDocument/2006/relationships/oleObject" Target="../embeddings/oleObject502.bin"/><Relationship Id="rId10" Type="http://schemas.openxmlformats.org/officeDocument/2006/relationships/image" Target="../media/image502.wmf"/><Relationship Id="rId4" Type="http://schemas.openxmlformats.org/officeDocument/2006/relationships/image" Target="../media/image499.wmf"/><Relationship Id="rId9" Type="http://schemas.openxmlformats.org/officeDocument/2006/relationships/oleObject" Target="../embeddings/oleObject504.bin"/><Relationship Id="rId14" Type="http://schemas.openxmlformats.org/officeDocument/2006/relationships/image" Target="../media/image504.w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507.bin"/><Relationship Id="rId2" Type="http://schemas.openxmlformats.org/officeDocument/2006/relationships/slideLayout" Target="../slideLayouts/slideLayout13.xml"/><Relationship Id="rId1" Type="http://schemas.openxmlformats.org/officeDocument/2006/relationships/vmlDrawing" Target="../drawings/vmlDrawing131.vml"/><Relationship Id="rId6" Type="http://schemas.openxmlformats.org/officeDocument/2006/relationships/image" Target="../media/image506.wmf"/><Relationship Id="rId5" Type="http://schemas.openxmlformats.org/officeDocument/2006/relationships/oleObject" Target="../embeddings/oleObject508.bin"/><Relationship Id="rId4" Type="http://schemas.openxmlformats.org/officeDocument/2006/relationships/image" Target="../media/image505.wmf"/></Relationships>
</file>

<file path=ppt/slides/_rels/slide189.x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oleObject" Target="../embeddings/oleObject509.bin"/><Relationship Id="rId7" Type="http://schemas.openxmlformats.org/officeDocument/2006/relationships/oleObject" Target="../embeddings/oleObject511.bin"/><Relationship Id="rId2" Type="http://schemas.openxmlformats.org/officeDocument/2006/relationships/slideLayout" Target="../slideLayouts/slideLayout4.xml"/><Relationship Id="rId1" Type="http://schemas.openxmlformats.org/officeDocument/2006/relationships/vmlDrawing" Target="../drawings/vmlDrawing132.vml"/><Relationship Id="rId6" Type="http://schemas.openxmlformats.org/officeDocument/2006/relationships/image" Target="../media/image508.wmf"/><Relationship Id="rId5" Type="http://schemas.openxmlformats.org/officeDocument/2006/relationships/oleObject" Target="../embeddings/oleObject510.bin"/><Relationship Id="rId4" Type="http://schemas.openxmlformats.org/officeDocument/2006/relationships/image" Target="../media/image507.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4.vml"/><Relationship Id="rId4" Type="http://schemas.openxmlformats.org/officeDocument/2006/relationships/image" Target="../media/image72.wmf"/></Relationships>
</file>

<file path=ppt/slides/_rels/slide190.xml.rels><?xml version="1.0" encoding="UTF-8" standalone="yes"?>
<Relationships xmlns="http://schemas.openxmlformats.org/package/2006/relationships"><Relationship Id="rId8" Type="http://schemas.openxmlformats.org/officeDocument/2006/relationships/image" Target="../media/image512.wmf"/><Relationship Id="rId3" Type="http://schemas.openxmlformats.org/officeDocument/2006/relationships/oleObject" Target="../embeddings/oleObject512.bin"/><Relationship Id="rId7" Type="http://schemas.openxmlformats.org/officeDocument/2006/relationships/oleObject" Target="../embeddings/oleObject514.bin"/><Relationship Id="rId2" Type="http://schemas.openxmlformats.org/officeDocument/2006/relationships/slideLayout" Target="../slideLayouts/slideLayout21.xml"/><Relationship Id="rId1" Type="http://schemas.openxmlformats.org/officeDocument/2006/relationships/vmlDrawing" Target="../drawings/vmlDrawing133.vml"/><Relationship Id="rId6" Type="http://schemas.openxmlformats.org/officeDocument/2006/relationships/image" Target="../media/image511.wmf"/><Relationship Id="rId5" Type="http://schemas.openxmlformats.org/officeDocument/2006/relationships/oleObject" Target="../embeddings/oleObject513.bin"/><Relationship Id="rId4" Type="http://schemas.openxmlformats.org/officeDocument/2006/relationships/image" Target="../media/image510.wmf"/><Relationship Id="rId9" Type="http://schemas.openxmlformats.org/officeDocument/2006/relationships/image" Target="../media/image513.png"/></Relationships>
</file>

<file path=ppt/slides/_rels/slide191.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6.png"/><Relationship Id="rId7" Type="http://schemas.openxmlformats.org/officeDocument/2006/relationships/image" Target="../media/image515.wmf"/><Relationship Id="rId2" Type="http://schemas.openxmlformats.org/officeDocument/2006/relationships/slideLayout" Target="../slideLayouts/slideLayout21.xml"/><Relationship Id="rId1" Type="http://schemas.openxmlformats.org/officeDocument/2006/relationships/vmlDrawing" Target="../drawings/vmlDrawing134.vml"/><Relationship Id="rId6" Type="http://schemas.openxmlformats.org/officeDocument/2006/relationships/oleObject" Target="../embeddings/oleObject516.bin"/><Relationship Id="rId5" Type="http://schemas.openxmlformats.org/officeDocument/2006/relationships/image" Target="../media/image514.wmf"/><Relationship Id="rId4" Type="http://schemas.openxmlformats.org/officeDocument/2006/relationships/oleObject" Target="../embeddings/oleObject515.bin"/></Relationships>
</file>

<file path=ppt/slides/_rels/slide192.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slideLayout" Target="../slideLayouts/slideLayout21.xml"/><Relationship Id="rId1" Type="http://schemas.openxmlformats.org/officeDocument/2006/relationships/vmlDrawing" Target="../drawings/vmlDrawing135.vml"/><Relationship Id="rId5" Type="http://schemas.openxmlformats.org/officeDocument/2006/relationships/image" Target="../media/image518.wmf"/><Relationship Id="rId4" Type="http://schemas.openxmlformats.org/officeDocument/2006/relationships/oleObject" Target="../embeddings/oleObject517.bin"/></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520.bin"/><Relationship Id="rId3" Type="http://schemas.openxmlformats.org/officeDocument/2006/relationships/image" Target="../media/image523.png"/><Relationship Id="rId7" Type="http://schemas.openxmlformats.org/officeDocument/2006/relationships/image" Target="../media/image521.wmf"/><Relationship Id="rId2" Type="http://schemas.openxmlformats.org/officeDocument/2006/relationships/slideLayout" Target="../slideLayouts/slideLayout21.xml"/><Relationship Id="rId1" Type="http://schemas.openxmlformats.org/officeDocument/2006/relationships/vmlDrawing" Target="../drawings/vmlDrawing136.vml"/><Relationship Id="rId6" Type="http://schemas.openxmlformats.org/officeDocument/2006/relationships/oleObject" Target="../embeddings/oleObject519.bin"/><Relationship Id="rId5" Type="http://schemas.openxmlformats.org/officeDocument/2006/relationships/image" Target="../media/image520.wmf"/><Relationship Id="rId4" Type="http://schemas.openxmlformats.org/officeDocument/2006/relationships/oleObject" Target="../embeddings/oleObject518.bin"/><Relationship Id="rId9" Type="http://schemas.openxmlformats.org/officeDocument/2006/relationships/image" Target="../media/image522.wmf"/></Relationships>
</file>

<file path=ppt/slides/_rels/slide194.xml.rels><?xml version="1.0" encoding="UTF-8" standalone="yes"?>
<Relationships xmlns="http://schemas.openxmlformats.org/package/2006/relationships"><Relationship Id="rId8" Type="http://schemas.openxmlformats.org/officeDocument/2006/relationships/image" Target="../media/image526.wmf"/><Relationship Id="rId3" Type="http://schemas.openxmlformats.org/officeDocument/2006/relationships/oleObject" Target="../embeddings/oleObject521.bin"/><Relationship Id="rId7" Type="http://schemas.openxmlformats.org/officeDocument/2006/relationships/oleObject" Target="../embeddings/oleObject523.bin"/><Relationship Id="rId2" Type="http://schemas.openxmlformats.org/officeDocument/2006/relationships/slideLayout" Target="../slideLayouts/slideLayout21.xml"/><Relationship Id="rId1" Type="http://schemas.openxmlformats.org/officeDocument/2006/relationships/vmlDrawing" Target="../drawings/vmlDrawing137.vml"/><Relationship Id="rId6" Type="http://schemas.openxmlformats.org/officeDocument/2006/relationships/image" Target="../media/image525.wmf"/><Relationship Id="rId5" Type="http://schemas.openxmlformats.org/officeDocument/2006/relationships/oleObject" Target="../embeddings/oleObject522.bin"/><Relationship Id="rId4" Type="http://schemas.openxmlformats.org/officeDocument/2006/relationships/image" Target="../media/image524.wmf"/></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526.bin"/><Relationship Id="rId13" Type="http://schemas.openxmlformats.org/officeDocument/2006/relationships/image" Target="../media/image531.wmf"/><Relationship Id="rId18" Type="http://schemas.openxmlformats.org/officeDocument/2006/relationships/image" Target="../media/image533.wmf"/><Relationship Id="rId26" Type="http://schemas.openxmlformats.org/officeDocument/2006/relationships/image" Target="../media/image537.wmf"/><Relationship Id="rId3" Type="http://schemas.openxmlformats.org/officeDocument/2006/relationships/image" Target="../media/image538.png"/><Relationship Id="rId21" Type="http://schemas.openxmlformats.org/officeDocument/2006/relationships/oleObject" Target="../embeddings/oleObject532.bin"/><Relationship Id="rId7" Type="http://schemas.openxmlformats.org/officeDocument/2006/relationships/image" Target="../media/image528.wmf"/><Relationship Id="rId12" Type="http://schemas.openxmlformats.org/officeDocument/2006/relationships/oleObject" Target="../embeddings/oleObject528.bin"/><Relationship Id="rId17" Type="http://schemas.openxmlformats.org/officeDocument/2006/relationships/oleObject" Target="../embeddings/oleObject530.bin"/><Relationship Id="rId25" Type="http://schemas.openxmlformats.org/officeDocument/2006/relationships/oleObject" Target="../embeddings/oleObject534.bin"/><Relationship Id="rId2" Type="http://schemas.openxmlformats.org/officeDocument/2006/relationships/slideLayout" Target="../slideLayouts/slideLayout21.xml"/><Relationship Id="rId16" Type="http://schemas.openxmlformats.org/officeDocument/2006/relationships/image" Target="../media/image539.png"/><Relationship Id="rId20" Type="http://schemas.openxmlformats.org/officeDocument/2006/relationships/image" Target="../media/image534.wmf"/><Relationship Id="rId1" Type="http://schemas.openxmlformats.org/officeDocument/2006/relationships/vmlDrawing" Target="../drawings/vmlDrawing138.vml"/><Relationship Id="rId6" Type="http://schemas.openxmlformats.org/officeDocument/2006/relationships/oleObject" Target="../embeddings/oleObject525.bin"/><Relationship Id="rId11" Type="http://schemas.openxmlformats.org/officeDocument/2006/relationships/image" Target="../media/image530.wmf"/><Relationship Id="rId24" Type="http://schemas.openxmlformats.org/officeDocument/2006/relationships/image" Target="../media/image536.wmf"/><Relationship Id="rId5" Type="http://schemas.openxmlformats.org/officeDocument/2006/relationships/image" Target="../media/image527.wmf"/><Relationship Id="rId15" Type="http://schemas.openxmlformats.org/officeDocument/2006/relationships/image" Target="../media/image532.wmf"/><Relationship Id="rId23" Type="http://schemas.openxmlformats.org/officeDocument/2006/relationships/oleObject" Target="../embeddings/oleObject533.bin"/><Relationship Id="rId10" Type="http://schemas.openxmlformats.org/officeDocument/2006/relationships/oleObject" Target="../embeddings/oleObject527.bin"/><Relationship Id="rId19" Type="http://schemas.openxmlformats.org/officeDocument/2006/relationships/oleObject" Target="../embeddings/oleObject531.bin"/><Relationship Id="rId4" Type="http://schemas.openxmlformats.org/officeDocument/2006/relationships/oleObject" Target="../embeddings/oleObject524.bin"/><Relationship Id="rId9" Type="http://schemas.openxmlformats.org/officeDocument/2006/relationships/image" Target="../media/image529.wmf"/><Relationship Id="rId14" Type="http://schemas.openxmlformats.org/officeDocument/2006/relationships/oleObject" Target="../embeddings/oleObject529.bin"/><Relationship Id="rId22" Type="http://schemas.openxmlformats.org/officeDocument/2006/relationships/image" Target="../media/image535.w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537.bin"/><Relationship Id="rId13" Type="http://schemas.openxmlformats.org/officeDocument/2006/relationships/image" Target="../media/image542.wmf"/><Relationship Id="rId3" Type="http://schemas.openxmlformats.org/officeDocument/2006/relationships/image" Target="../media/image544.png"/><Relationship Id="rId7" Type="http://schemas.openxmlformats.org/officeDocument/2006/relationships/image" Target="../media/image535.wmf"/><Relationship Id="rId12" Type="http://schemas.openxmlformats.org/officeDocument/2006/relationships/oleObject" Target="../embeddings/oleObject539.bin"/><Relationship Id="rId2" Type="http://schemas.openxmlformats.org/officeDocument/2006/relationships/slideLayout" Target="../slideLayouts/slideLayout21.xml"/><Relationship Id="rId1" Type="http://schemas.openxmlformats.org/officeDocument/2006/relationships/vmlDrawing" Target="../drawings/vmlDrawing139.vml"/><Relationship Id="rId6" Type="http://schemas.openxmlformats.org/officeDocument/2006/relationships/oleObject" Target="../embeddings/oleObject536.bin"/><Relationship Id="rId11" Type="http://schemas.openxmlformats.org/officeDocument/2006/relationships/image" Target="../media/image541.wmf"/><Relationship Id="rId5" Type="http://schemas.openxmlformats.org/officeDocument/2006/relationships/image" Target="../media/image534.wmf"/><Relationship Id="rId15" Type="http://schemas.openxmlformats.org/officeDocument/2006/relationships/image" Target="../media/image543.wmf"/><Relationship Id="rId10" Type="http://schemas.openxmlformats.org/officeDocument/2006/relationships/oleObject" Target="../embeddings/oleObject538.bin"/><Relationship Id="rId4" Type="http://schemas.openxmlformats.org/officeDocument/2006/relationships/oleObject" Target="../embeddings/oleObject535.bin"/><Relationship Id="rId9" Type="http://schemas.openxmlformats.org/officeDocument/2006/relationships/image" Target="../media/image540.wmf"/><Relationship Id="rId14" Type="http://schemas.openxmlformats.org/officeDocument/2006/relationships/oleObject" Target="../embeddings/oleObject540.bin"/></Relationships>
</file>

<file path=ppt/slides/_rels/slide197.xml.rels><?xml version="1.0" encoding="UTF-8" standalone="yes"?>
<Relationships xmlns="http://schemas.openxmlformats.org/package/2006/relationships"><Relationship Id="rId8" Type="http://schemas.openxmlformats.org/officeDocument/2006/relationships/image" Target="../media/image547.wmf"/><Relationship Id="rId3" Type="http://schemas.openxmlformats.org/officeDocument/2006/relationships/oleObject" Target="../embeddings/oleObject541.bin"/><Relationship Id="rId7" Type="http://schemas.openxmlformats.org/officeDocument/2006/relationships/oleObject" Target="../embeddings/oleObject543.bin"/><Relationship Id="rId2" Type="http://schemas.openxmlformats.org/officeDocument/2006/relationships/slideLayout" Target="../slideLayouts/slideLayout21.xml"/><Relationship Id="rId1" Type="http://schemas.openxmlformats.org/officeDocument/2006/relationships/vmlDrawing" Target="../drawings/vmlDrawing140.vml"/><Relationship Id="rId6" Type="http://schemas.openxmlformats.org/officeDocument/2006/relationships/image" Target="../media/image546.wmf"/><Relationship Id="rId5" Type="http://schemas.openxmlformats.org/officeDocument/2006/relationships/oleObject" Target="../embeddings/oleObject542.bin"/><Relationship Id="rId10" Type="http://schemas.openxmlformats.org/officeDocument/2006/relationships/image" Target="../media/image548.wmf"/><Relationship Id="rId4" Type="http://schemas.openxmlformats.org/officeDocument/2006/relationships/image" Target="../media/image545.wmf"/><Relationship Id="rId9" Type="http://schemas.openxmlformats.org/officeDocument/2006/relationships/oleObject" Target="../embeddings/oleObject544.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547.bin"/><Relationship Id="rId13" Type="http://schemas.openxmlformats.org/officeDocument/2006/relationships/image" Target="../media/image553.wmf"/><Relationship Id="rId3" Type="http://schemas.openxmlformats.org/officeDocument/2006/relationships/image" Target="../media/image554.png"/><Relationship Id="rId7" Type="http://schemas.openxmlformats.org/officeDocument/2006/relationships/image" Target="../media/image550.wmf"/><Relationship Id="rId12" Type="http://schemas.openxmlformats.org/officeDocument/2006/relationships/oleObject" Target="../embeddings/oleObject549.bin"/><Relationship Id="rId2" Type="http://schemas.openxmlformats.org/officeDocument/2006/relationships/slideLayout" Target="../slideLayouts/slideLayout21.xml"/><Relationship Id="rId1" Type="http://schemas.openxmlformats.org/officeDocument/2006/relationships/vmlDrawing" Target="../drawings/vmlDrawing141.vml"/><Relationship Id="rId6" Type="http://schemas.openxmlformats.org/officeDocument/2006/relationships/oleObject" Target="../embeddings/oleObject546.bin"/><Relationship Id="rId11" Type="http://schemas.openxmlformats.org/officeDocument/2006/relationships/image" Target="../media/image552.wmf"/><Relationship Id="rId5" Type="http://schemas.openxmlformats.org/officeDocument/2006/relationships/image" Target="../media/image549.wmf"/><Relationship Id="rId10" Type="http://schemas.openxmlformats.org/officeDocument/2006/relationships/oleObject" Target="../embeddings/oleObject548.bin"/><Relationship Id="rId4" Type="http://schemas.openxmlformats.org/officeDocument/2006/relationships/oleObject" Target="../embeddings/oleObject545.bin"/><Relationship Id="rId9" Type="http://schemas.openxmlformats.org/officeDocument/2006/relationships/image" Target="../media/image551.wmf"/></Relationships>
</file>

<file path=ppt/slides/_rels/slide19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slideLayout" Target="../slideLayouts/slideLayout21.xml"/><Relationship Id="rId1" Type="http://schemas.openxmlformats.org/officeDocument/2006/relationships/vmlDrawing" Target="../drawings/vmlDrawing142.vml"/><Relationship Id="rId6" Type="http://schemas.openxmlformats.org/officeDocument/2006/relationships/image" Target="../media/image555.wmf"/><Relationship Id="rId5" Type="http://schemas.openxmlformats.org/officeDocument/2006/relationships/oleObject" Target="../embeddings/oleObject550.bin"/><Relationship Id="rId4" Type="http://schemas.openxmlformats.org/officeDocument/2006/relationships/image" Target="../media/image5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9.w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73.wmf"/><Relationship Id="rId4" Type="http://schemas.openxmlformats.org/officeDocument/2006/relationships/image" Target="../media/image68.wmf"/><Relationship Id="rId9" Type="http://schemas.openxmlformats.org/officeDocument/2006/relationships/oleObject" Target="../embeddings/oleObject86.bin"/></Relationships>
</file>

<file path=ppt/slides/_rels/slide200.xml.rels><?xml version="1.0" encoding="UTF-8" standalone="yes"?>
<Relationships xmlns="http://schemas.openxmlformats.org/package/2006/relationships"><Relationship Id="rId8" Type="http://schemas.openxmlformats.org/officeDocument/2006/relationships/image" Target="../media/image560.wmf"/><Relationship Id="rId3" Type="http://schemas.openxmlformats.org/officeDocument/2006/relationships/oleObject" Target="../embeddings/oleObject551.bin"/><Relationship Id="rId7" Type="http://schemas.openxmlformats.org/officeDocument/2006/relationships/oleObject" Target="../embeddings/oleObject553.bin"/><Relationship Id="rId12" Type="http://schemas.openxmlformats.org/officeDocument/2006/relationships/image" Target="../media/image562.wmf"/><Relationship Id="rId2" Type="http://schemas.openxmlformats.org/officeDocument/2006/relationships/slideLayout" Target="../slideLayouts/slideLayout21.xml"/><Relationship Id="rId1" Type="http://schemas.openxmlformats.org/officeDocument/2006/relationships/vmlDrawing" Target="../drawings/vmlDrawing143.vml"/><Relationship Id="rId6" Type="http://schemas.openxmlformats.org/officeDocument/2006/relationships/image" Target="../media/image559.wmf"/><Relationship Id="rId11" Type="http://schemas.openxmlformats.org/officeDocument/2006/relationships/oleObject" Target="../embeddings/oleObject555.bin"/><Relationship Id="rId5" Type="http://schemas.openxmlformats.org/officeDocument/2006/relationships/oleObject" Target="../embeddings/oleObject552.bin"/><Relationship Id="rId10" Type="http://schemas.openxmlformats.org/officeDocument/2006/relationships/image" Target="../media/image561.wmf"/><Relationship Id="rId4" Type="http://schemas.openxmlformats.org/officeDocument/2006/relationships/image" Target="../media/image558.wmf"/><Relationship Id="rId9" Type="http://schemas.openxmlformats.org/officeDocument/2006/relationships/oleObject" Target="../embeddings/oleObject554.bin"/></Relationships>
</file>

<file path=ppt/slides/_rels/slide201.xml.rels><?xml version="1.0" encoding="UTF-8" standalone="yes"?>
<Relationships xmlns="http://schemas.openxmlformats.org/package/2006/relationships"><Relationship Id="rId8" Type="http://schemas.openxmlformats.org/officeDocument/2006/relationships/image" Target="../media/image565.wmf"/><Relationship Id="rId3" Type="http://schemas.openxmlformats.org/officeDocument/2006/relationships/oleObject" Target="../embeddings/oleObject556.bin"/><Relationship Id="rId7" Type="http://schemas.openxmlformats.org/officeDocument/2006/relationships/oleObject" Target="../embeddings/oleObject558.bin"/><Relationship Id="rId2" Type="http://schemas.openxmlformats.org/officeDocument/2006/relationships/slideLayout" Target="../slideLayouts/slideLayout21.xml"/><Relationship Id="rId1" Type="http://schemas.openxmlformats.org/officeDocument/2006/relationships/vmlDrawing" Target="../drawings/vmlDrawing144.vml"/><Relationship Id="rId6" Type="http://schemas.openxmlformats.org/officeDocument/2006/relationships/image" Target="../media/image564.wmf"/><Relationship Id="rId5" Type="http://schemas.openxmlformats.org/officeDocument/2006/relationships/oleObject" Target="../embeddings/oleObject557.bin"/><Relationship Id="rId4" Type="http://schemas.openxmlformats.org/officeDocument/2006/relationships/image" Target="../media/image563.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79.wmf"/><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6.wmf"/><Relationship Id="rId11" Type="http://schemas.openxmlformats.org/officeDocument/2006/relationships/image" Target="../media/image78.wmf"/><Relationship Id="rId5" Type="http://schemas.openxmlformats.org/officeDocument/2006/relationships/oleObject" Target="../embeddings/oleObject89.bin"/><Relationship Id="rId15" Type="http://schemas.openxmlformats.org/officeDocument/2006/relationships/image" Target="../media/image80.wmf"/><Relationship Id="rId10" Type="http://schemas.openxmlformats.org/officeDocument/2006/relationships/oleObject" Target="../embeddings/oleObject92.bin"/><Relationship Id="rId4" Type="http://schemas.openxmlformats.org/officeDocument/2006/relationships/image" Target="../media/image75.wmf"/><Relationship Id="rId9" Type="http://schemas.openxmlformats.org/officeDocument/2006/relationships/image" Target="../media/image77.wmf"/><Relationship Id="rId14" Type="http://schemas.openxmlformats.org/officeDocument/2006/relationships/oleObject" Target="../embeddings/oleObject9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100.bin"/><Relationship Id="rId18" Type="http://schemas.openxmlformats.org/officeDocument/2006/relationships/image" Target="../media/image88.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85.wmf"/><Relationship Id="rId17" Type="http://schemas.openxmlformats.org/officeDocument/2006/relationships/oleObject" Target="../embeddings/oleObject102.bin"/><Relationship Id="rId2" Type="http://schemas.openxmlformats.org/officeDocument/2006/relationships/slideLayout" Target="../slideLayouts/slideLayout14.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7.vml"/><Relationship Id="rId6" Type="http://schemas.openxmlformats.org/officeDocument/2006/relationships/image" Target="../media/image82.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84.wmf"/><Relationship Id="rId19" Type="http://schemas.openxmlformats.org/officeDocument/2006/relationships/oleObject" Target="../embeddings/oleObject103.bin"/><Relationship Id="rId4" Type="http://schemas.openxmlformats.org/officeDocument/2006/relationships/image" Target="../media/image81.wmf"/><Relationship Id="rId9" Type="http://schemas.openxmlformats.org/officeDocument/2006/relationships/oleObject" Target="../embeddings/oleObject98.bin"/><Relationship Id="rId14" Type="http://schemas.openxmlformats.org/officeDocument/2006/relationships/image" Target="../media/image8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94.wmf"/><Relationship Id="rId18" Type="http://schemas.openxmlformats.org/officeDocument/2006/relationships/oleObject" Target="../embeddings/oleObject112.bin"/><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oleObject" Target="../embeddings/oleObject109.bin"/><Relationship Id="rId17" Type="http://schemas.openxmlformats.org/officeDocument/2006/relationships/image" Target="../media/image96.wmf"/><Relationship Id="rId2" Type="http://schemas.openxmlformats.org/officeDocument/2006/relationships/slideLayout" Target="../slideLayouts/slideLayout7.xml"/><Relationship Id="rId16" Type="http://schemas.openxmlformats.org/officeDocument/2006/relationships/oleObject" Target="../embeddings/oleObject111.bin"/><Relationship Id="rId1" Type="http://schemas.openxmlformats.org/officeDocument/2006/relationships/vmlDrawing" Target="../drawings/vmlDrawing18.vml"/><Relationship Id="rId6" Type="http://schemas.openxmlformats.org/officeDocument/2006/relationships/image" Target="../media/image91.wmf"/><Relationship Id="rId11" Type="http://schemas.openxmlformats.org/officeDocument/2006/relationships/image" Target="../media/image93.wmf"/><Relationship Id="rId5" Type="http://schemas.openxmlformats.org/officeDocument/2006/relationships/oleObject" Target="../embeddings/oleObject105.bin"/><Relationship Id="rId15" Type="http://schemas.openxmlformats.org/officeDocument/2006/relationships/image" Target="../media/image95.wmf"/><Relationship Id="rId10" Type="http://schemas.openxmlformats.org/officeDocument/2006/relationships/oleObject" Target="../embeddings/oleObject108.bin"/><Relationship Id="rId19" Type="http://schemas.openxmlformats.org/officeDocument/2006/relationships/image" Target="../media/image97.wmf"/><Relationship Id="rId4" Type="http://schemas.openxmlformats.org/officeDocument/2006/relationships/image" Target="../media/image90.wmf"/><Relationship Id="rId9" Type="http://schemas.openxmlformats.org/officeDocument/2006/relationships/image" Target="../media/image92.wmf"/><Relationship Id="rId14" Type="http://schemas.openxmlformats.org/officeDocument/2006/relationships/oleObject" Target="../embeddings/oleObject1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9.wmf"/><Relationship Id="rId5" Type="http://schemas.openxmlformats.org/officeDocument/2006/relationships/oleObject" Target="../embeddings/oleObject114.bin"/><Relationship Id="rId4" Type="http://schemas.openxmlformats.org/officeDocument/2006/relationships/image" Target="../media/image98.wmf"/></Relationships>
</file>

<file path=ppt/slides/_rels/slide26.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98.wmf"/><Relationship Id="rId5" Type="http://schemas.openxmlformats.org/officeDocument/2006/relationships/oleObject" Target="../embeddings/oleObject116.bin"/><Relationship Id="rId4" Type="http://schemas.openxmlformats.org/officeDocument/2006/relationships/image" Target="../media/image100.wmf"/></Relationships>
</file>

<file path=ppt/slides/_rels/slide27.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95.wmf"/><Relationship Id="rId2" Type="http://schemas.openxmlformats.org/officeDocument/2006/relationships/slideLayout" Target="../slideLayouts/slideLayout12.xml"/><Relationship Id="rId16" Type="http://schemas.openxmlformats.org/officeDocument/2006/relationships/image" Target="../media/image99.wmf"/><Relationship Id="rId1" Type="http://schemas.openxmlformats.org/officeDocument/2006/relationships/vmlDrawing" Target="../drawings/vmlDrawing21.vml"/><Relationship Id="rId6" Type="http://schemas.openxmlformats.org/officeDocument/2006/relationships/image" Target="../media/image103.wmf"/><Relationship Id="rId11" Type="http://schemas.openxmlformats.org/officeDocument/2006/relationships/oleObject" Target="../embeddings/oleObject122.bin"/><Relationship Id="rId5" Type="http://schemas.openxmlformats.org/officeDocument/2006/relationships/oleObject" Target="../embeddings/oleObject119.bin"/><Relationship Id="rId15" Type="http://schemas.openxmlformats.org/officeDocument/2006/relationships/oleObject" Target="../embeddings/oleObject124.bin"/><Relationship Id="rId10" Type="http://schemas.openxmlformats.org/officeDocument/2006/relationships/image" Target="../media/image94.wmf"/><Relationship Id="rId4" Type="http://schemas.openxmlformats.org/officeDocument/2006/relationships/image" Target="../media/image102.wmf"/><Relationship Id="rId9" Type="http://schemas.openxmlformats.org/officeDocument/2006/relationships/oleObject" Target="../embeddings/oleObject121.bin"/><Relationship Id="rId14" Type="http://schemas.openxmlformats.org/officeDocument/2006/relationships/image" Target="../media/image98.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108.wmf"/><Relationship Id="rId3" Type="http://schemas.openxmlformats.org/officeDocument/2006/relationships/image" Target="../media/image110.png"/><Relationship Id="rId7" Type="http://schemas.openxmlformats.org/officeDocument/2006/relationships/image" Target="../media/image105.wmf"/><Relationship Id="rId12"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126.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128.bin"/><Relationship Id="rId4" Type="http://schemas.openxmlformats.org/officeDocument/2006/relationships/oleObject" Target="../embeddings/oleObject125.bin"/><Relationship Id="rId9" Type="http://schemas.openxmlformats.org/officeDocument/2006/relationships/image" Target="../media/image106.wmf"/><Relationship Id="rId14" Type="http://schemas.openxmlformats.org/officeDocument/2006/relationships/oleObject" Target="../embeddings/oleObject130.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cai.tongji.edu.cn/UPNetClass/electronaget/ch4/page/Image914.gif"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oleObject" Target="../embeddings/oleObject136.bin"/><Relationship Id="rId3" Type="http://schemas.openxmlformats.org/officeDocument/2006/relationships/oleObject" Target="../embeddings/oleObject131.bin"/><Relationship Id="rId7" Type="http://schemas.openxmlformats.org/officeDocument/2006/relationships/oleObject" Target="../embeddings/oleObject133.bin"/><Relationship Id="rId12" Type="http://schemas.openxmlformats.org/officeDocument/2006/relationships/image" Target="../media/image116.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13.emf"/><Relationship Id="rId11" Type="http://schemas.openxmlformats.org/officeDocument/2006/relationships/oleObject" Target="../embeddings/oleObject135.bin"/><Relationship Id="rId5" Type="http://schemas.openxmlformats.org/officeDocument/2006/relationships/oleObject" Target="../embeddings/oleObject132.bin"/><Relationship Id="rId10" Type="http://schemas.openxmlformats.org/officeDocument/2006/relationships/image" Target="../media/image115.emf"/><Relationship Id="rId4" Type="http://schemas.openxmlformats.org/officeDocument/2006/relationships/image" Target="../media/image112.emf"/><Relationship Id="rId9" Type="http://schemas.openxmlformats.org/officeDocument/2006/relationships/oleObject" Target="../embeddings/oleObject134.bin"/><Relationship Id="rId14" Type="http://schemas.openxmlformats.org/officeDocument/2006/relationships/image" Target="../media/image117.e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122.wmf"/><Relationship Id="rId18" Type="http://schemas.openxmlformats.org/officeDocument/2006/relationships/oleObject" Target="../embeddings/oleObject144.bin"/><Relationship Id="rId3" Type="http://schemas.openxmlformats.org/officeDocument/2006/relationships/image" Target="../media/image126.png"/><Relationship Id="rId7" Type="http://schemas.openxmlformats.org/officeDocument/2006/relationships/image" Target="../media/image119.wmf"/><Relationship Id="rId12" Type="http://schemas.openxmlformats.org/officeDocument/2006/relationships/oleObject" Target="../embeddings/oleObject141.bin"/><Relationship Id="rId17" Type="http://schemas.openxmlformats.org/officeDocument/2006/relationships/image" Target="../media/image124.wmf"/><Relationship Id="rId2" Type="http://schemas.openxmlformats.org/officeDocument/2006/relationships/slideLayout" Target="../slideLayouts/slideLayout7.xml"/><Relationship Id="rId16" Type="http://schemas.openxmlformats.org/officeDocument/2006/relationships/oleObject" Target="../embeddings/oleObject143.bin"/><Relationship Id="rId1" Type="http://schemas.openxmlformats.org/officeDocument/2006/relationships/vmlDrawing" Target="../drawings/vmlDrawing24.vml"/><Relationship Id="rId6" Type="http://schemas.openxmlformats.org/officeDocument/2006/relationships/oleObject" Target="../embeddings/oleObject138.bin"/><Relationship Id="rId11" Type="http://schemas.openxmlformats.org/officeDocument/2006/relationships/image" Target="../media/image121.wmf"/><Relationship Id="rId5" Type="http://schemas.openxmlformats.org/officeDocument/2006/relationships/image" Target="../media/image118.wmf"/><Relationship Id="rId15" Type="http://schemas.openxmlformats.org/officeDocument/2006/relationships/image" Target="../media/image123.wmf"/><Relationship Id="rId10" Type="http://schemas.openxmlformats.org/officeDocument/2006/relationships/oleObject" Target="../embeddings/oleObject140.bin"/><Relationship Id="rId19" Type="http://schemas.openxmlformats.org/officeDocument/2006/relationships/image" Target="../media/image125.wmf"/><Relationship Id="rId4" Type="http://schemas.openxmlformats.org/officeDocument/2006/relationships/oleObject" Target="../embeddings/oleObject137.bin"/><Relationship Id="rId9" Type="http://schemas.openxmlformats.org/officeDocument/2006/relationships/image" Target="../media/image120.wmf"/><Relationship Id="rId14" Type="http://schemas.openxmlformats.org/officeDocument/2006/relationships/oleObject" Target="../embeddings/oleObject14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16.xml"/><Relationship Id="rId1" Type="http://schemas.openxmlformats.org/officeDocument/2006/relationships/vmlDrawing" Target="../drawings/vmlDrawing25.vml"/><Relationship Id="rId6" Type="http://schemas.openxmlformats.org/officeDocument/2006/relationships/image" Target="../media/image128.wmf"/><Relationship Id="rId5" Type="http://schemas.openxmlformats.org/officeDocument/2006/relationships/oleObject" Target="../embeddings/oleObject146.bin"/><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4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6.xml"/><Relationship Id="rId1" Type="http://schemas.openxmlformats.org/officeDocument/2006/relationships/vmlDrawing" Target="../drawings/vmlDrawing26.vml"/><Relationship Id="rId4" Type="http://schemas.openxmlformats.org/officeDocument/2006/relationships/image" Target="../media/image131.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vmlDrawing" Target="../drawings/vmlDrawing27.vml"/><Relationship Id="rId5" Type="http://schemas.openxmlformats.org/officeDocument/2006/relationships/image" Target="../media/image132.wmf"/><Relationship Id="rId4" Type="http://schemas.openxmlformats.org/officeDocument/2006/relationships/oleObject" Target="../embeddings/oleObject150.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6.xml"/><Relationship Id="rId1" Type="http://schemas.openxmlformats.org/officeDocument/2006/relationships/vmlDrawing" Target="../drawings/vmlDrawing28.vml"/><Relationship Id="rId6" Type="http://schemas.openxmlformats.org/officeDocument/2006/relationships/image" Target="../media/image133.wmf"/><Relationship Id="rId5" Type="http://schemas.openxmlformats.org/officeDocument/2006/relationships/oleObject" Target="../embeddings/oleObject151.bin"/><Relationship Id="rId4" Type="http://schemas.openxmlformats.org/officeDocument/2006/relationships/image" Target="http://cai.tongji.edu.cn/UPNetClass/electronaget/ch4/page/Image929.gif"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52.bin"/><Relationship Id="rId7" Type="http://schemas.openxmlformats.org/officeDocument/2006/relationships/oleObject" Target="../embeddings/oleObject153.bin"/><Relationship Id="rId2" Type="http://schemas.openxmlformats.org/officeDocument/2006/relationships/slideLayout" Target="../slideLayouts/slideLayout16.xml"/><Relationship Id="rId1" Type="http://schemas.openxmlformats.org/officeDocument/2006/relationships/vmlDrawing" Target="../drawings/vmlDrawing29.vml"/><Relationship Id="rId6" Type="http://schemas.openxmlformats.org/officeDocument/2006/relationships/image" Target="http://cai.tongji.edu.cn/UPNetClass/electronaget/ch4/page/Image929.gif" TargetMode="External"/><Relationship Id="rId5" Type="http://schemas.openxmlformats.org/officeDocument/2006/relationships/image" Target="../media/image134.png"/><Relationship Id="rId4" Type="http://schemas.openxmlformats.org/officeDocument/2006/relationships/image" Target="../media/image135.wmf"/></Relationships>
</file>

<file path=ppt/slides/_rels/slide46.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41.wmf"/><Relationship Id="rId2" Type="http://schemas.openxmlformats.org/officeDocument/2006/relationships/slideLayout" Target="../slideLayouts/slideLayout16.xml"/><Relationship Id="rId1" Type="http://schemas.openxmlformats.org/officeDocument/2006/relationships/vmlDrawing" Target="../drawings/vmlDrawing30.vml"/><Relationship Id="rId6" Type="http://schemas.openxmlformats.org/officeDocument/2006/relationships/image" Target="../media/image138.w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57.bin"/><Relationship Id="rId14" Type="http://schemas.openxmlformats.org/officeDocument/2006/relationships/image" Target="../media/image142.wmf"/></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6.xml"/><Relationship Id="rId1" Type="http://schemas.openxmlformats.org/officeDocument/2006/relationships/vmlDrawing" Target="../drawings/vmlDrawing31.vml"/><Relationship Id="rId5" Type="http://schemas.openxmlformats.org/officeDocument/2006/relationships/image" Target="../media/image143.wmf"/><Relationship Id="rId4" Type="http://schemas.openxmlformats.org/officeDocument/2006/relationships/oleObject" Target="../embeddings/oleObject16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image" Target="../media/image144.png"/><Relationship Id="rId7" Type="http://schemas.openxmlformats.org/officeDocument/2006/relationships/image" Target="../media/image146.wmf"/><Relationship Id="rId2" Type="http://schemas.openxmlformats.org/officeDocument/2006/relationships/slideLayout" Target="../slideLayouts/slideLayout16.xml"/><Relationship Id="rId1" Type="http://schemas.openxmlformats.org/officeDocument/2006/relationships/vmlDrawing" Target="../drawings/vmlDrawing32.vml"/><Relationship Id="rId6" Type="http://schemas.openxmlformats.org/officeDocument/2006/relationships/oleObject" Target="../embeddings/oleObject162.bin"/><Relationship Id="rId11" Type="http://schemas.openxmlformats.org/officeDocument/2006/relationships/image" Target="../media/image148.wmf"/><Relationship Id="rId5" Type="http://schemas.openxmlformats.org/officeDocument/2006/relationships/image" Target="../media/image145.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147.wmf"/></Relationships>
</file>

<file path=ppt/slides/_rels/slide49.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65.bin"/><Relationship Id="rId7" Type="http://schemas.openxmlformats.org/officeDocument/2006/relationships/oleObject" Target="../embeddings/oleObject167.bin"/><Relationship Id="rId12" Type="http://schemas.openxmlformats.org/officeDocument/2006/relationships/image" Target="../media/image153.wmf"/><Relationship Id="rId2" Type="http://schemas.openxmlformats.org/officeDocument/2006/relationships/slideLayout" Target="../slideLayouts/slideLayout21.xml"/><Relationship Id="rId1" Type="http://schemas.openxmlformats.org/officeDocument/2006/relationships/vmlDrawing" Target="../drawings/vmlDrawing33.vml"/><Relationship Id="rId6" Type="http://schemas.openxmlformats.org/officeDocument/2006/relationships/image" Target="../media/image150.wmf"/><Relationship Id="rId11" Type="http://schemas.openxmlformats.org/officeDocument/2006/relationships/oleObject" Target="../embeddings/oleObject169.bin"/><Relationship Id="rId5" Type="http://schemas.openxmlformats.org/officeDocument/2006/relationships/oleObject" Target="../embeddings/oleObject166.bin"/><Relationship Id="rId10" Type="http://schemas.openxmlformats.org/officeDocument/2006/relationships/image" Target="../media/image152.wmf"/><Relationship Id="rId4" Type="http://schemas.openxmlformats.org/officeDocument/2006/relationships/image" Target="../media/image149.wmf"/><Relationship Id="rId9" Type="http://schemas.openxmlformats.org/officeDocument/2006/relationships/oleObject" Target="../embeddings/oleObject16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158.wmf"/><Relationship Id="rId2" Type="http://schemas.openxmlformats.org/officeDocument/2006/relationships/slideLayout" Target="../slideLayouts/slideLayout21.xml"/><Relationship Id="rId1" Type="http://schemas.openxmlformats.org/officeDocument/2006/relationships/vmlDrawing" Target="../drawings/vmlDrawing34.vml"/><Relationship Id="rId6" Type="http://schemas.openxmlformats.org/officeDocument/2006/relationships/image" Target="../media/image155.wmf"/><Relationship Id="rId11" Type="http://schemas.openxmlformats.org/officeDocument/2006/relationships/oleObject" Target="../embeddings/oleObject174.bin"/><Relationship Id="rId5" Type="http://schemas.openxmlformats.org/officeDocument/2006/relationships/oleObject" Target="../embeddings/oleObject171.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173.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5.bin"/><Relationship Id="rId7" Type="http://schemas.openxmlformats.org/officeDocument/2006/relationships/image" Target="../media/image160.wmf"/><Relationship Id="rId2" Type="http://schemas.openxmlformats.org/officeDocument/2006/relationships/slideLayout" Target="../slideLayouts/slideLayout16.xml"/><Relationship Id="rId1" Type="http://schemas.openxmlformats.org/officeDocument/2006/relationships/vmlDrawing" Target="../drawings/vmlDrawing35.vml"/><Relationship Id="rId6" Type="http://schemas.openxmlformats.org/officeDocument/2006/relationships/oleObject" Target="../embeddings/oleObject176.bin"/><Relationship Id="rId5" Type="http://schemas.openxmlformats.org/officeDocument/2006/relationships/image" Target="../media/image161.png"/><Relationship Id="rId4" Type="http://schemas.openxmlformats.org/officeDocument/2006/relationships/image" Target="../media/image159.wmf"/></Relationships>
</file>

<file path=ppt/slides/_rels/slide52.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66.wmf"/><Relationship Id="rId2" Type="http://schemas.openxmlformats.org/officeDocument/2006/relationships/slideLayout" Target="../slideLayouts/slideLayout16.xml"/><Relationship Id="rId1" Type="http://schemas.openxmlformats.org/officeDocument/2006/relationships/vmlDrawing" Target="../drawings/vmlDrawing36.vml"/><Relationship Id="rId6" Type="http://schemas.openxmlformats.org/officeDocument/2006/relationships/image" Target="../media/image163.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80.bin"/><Relationship Id="rId14" Type="http://schemas.openxmlformats.org/officeDocument/2006/relationships/image" Target="../media/image167.wmf"/></Relationships>
</file>

<file path=ppt/slides/_rels/slide53.xml.rels><?xml version="1.0" encoding="UTF-8" standalone="yes"?>
<Relationships xmlns="http://schemas.openxmlformats.org/package/2006/relationships"><Relationship Id="rId3" Type="http://schemas.openxmlformats.org/officeDocument/2006/relationships/image" Target="http://cai.tongji.edu.cn/UPNetClass/electronaget/ch4/page/Image2125.gif" TargetMode="External"/><Relationship Id="rId2" Type="http://schemas.openxmlformats.org/officeDocument/2006/relationships/image" Target="../media/image1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87.bin"/><Relationship Id="rId3" Type="http://schemas.openxmlformats.org/officeDocument/2006/relationships/oleObject" Target="../embeddings/oleObject183.bin"/><Relationship Id="rId7" Type="http://schemas.openxmlformats.org/officeDocument/2006/relationships/oleObject" Target="../embeddings/oleObject184.bin"/><Relationship Id="rId12" Type="http://schemas.openxmlformats.org/officeDocument/2006/relationships/image" Target="../media/image172.wmf"/><Relationship Id="rId2" Type="http://schemas.openxmlformats.org/officeDocument/2006/relationships/slideLayout" Target="../slideLayouts/slideLayout21.xml"/><Relationship Id="rId1" Type="http://schemas.openxmlformats.org/officeDocument/2006/relationships/vmlDrawing" Target="../drawings/vmlDrawing37.vml"/><Relationship Id="rId6" Type="http://schemas.openxmlformats.org/officeDocument/2006/relationships/image" Target="http://cai.tongji.edu.cn/UPNetClass/electronaget/ch4/page/Image2125.gif" TargetMode="External"/><Relationship Id="rId11" Type="http://schemas.openxmlformats.org/officeDocument/2006/relationships/oleObject" Target="../embeddings/oleObject186.bin"/><Relationship Id="rId5" Type="http://schemas.openxmlformats.org/officeDocument/2006/relationships/image" Target="../media/image168.png"/><Relationship Id="rId10" Type="http://schemas.openxmlformats.org/officeDocument/2006/relationships/image" Target="../media/image171.wmf"/><Relationship Id="rId4" Type="http://schemas.openxmlformats.org/officeDocument/2006/relationships/image" Target="../media/image169.wmf"/><Relationship Id="rId9" Type="http://schemas.openxmlformats.org/officeDocument/2006/relationships/oleObject" Target="../embeddings/oleObject185.bin"/><Relationship Id="rId14" Type="http://schemas.openxmlformats.org/officeDocument/2006/relationships/image" Target="../media/image173.wmf"/></Relationships>
</file>

<file path=ppt/slides/_rels/slide55.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21.xml"/><Relationship Id="rId1" Type="http://schemas.openxmlformats.org/officeDocument/2006/relationships/vmlDrawing" Target="../drawings/vmlDrawing38.vml"/><Relationship Id="rId6" Type="http://schemas.openxmlformats.org/officeDocument/2006/relationships/image" Target="../media/image175.wmf"/><Relationship Id="rId5" Type="http://schemas.openxmlformats.org/officeDocument/2006/relationships/oleObject" Target="../embeddings/oleObject189.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191.bin"/></Relationships>
</file>

<file path=ppt/slides/_rels/slide56.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image" Target="../media/image182.png"/><Relationship Id="rId7" Type="http://schemas.openxmlformats.org/officeDocument/2006/relationships/oleObject" Target="../embeddings/oleObject193.bin"/><Relationship Id="rId12" Type="http://schemas.openxmlformats.org/officeDocument/2006/relationships/image" Target="../media/image181.wmf"/><Relationship Id="rId2" Type="http://schemas.openxmlformats.org/officeDocument/2006/relationships/slideLayout" Target="../slideLayouts/slideLayout16.xml"/><Relationship Id="rId1" Type="http://schemas.openxmlformats.org/officeDocument/2006/relationships/vmlDrawing" Target="../drawings/vmlDrawing39.vml"/><Relationship Id="rId6" Type="http://schemas.openxmlformats.org/officeDocument/2006/relationships/image" Target="../media/image178.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180.wmf"/><Relationship Id="rId4" Type="http://schemas.openxmlformats.org/officeDocument/2006/relationships/image" Target="http://cai.tongji.edu.cn/UPNetClass/electronaget/ch4/page/Image987.gif" TargetMode="External"/><Relationship Id="rId9" Type="http://schemas.openxmlformats.org/officeDocument/2006/relationships/oleObject" Target="../embeddings/oleObject194.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16.xml"/><Relationship Id="rId1" Type="http://schemas.openxmlformats.org/officeDocument/2006/relationships/vmlDrawing" Target="../drawings/vmlDrawing40.vml"/><Relationship Id="rId4" Type="http://schemas.openxmlformats.org/officeDocument/2006/relationships/image" Target="../media/image18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16.xml"/><Relationship Id="rId1" Type="http://schemas.openxmlformats.org/officeDocument/2006/relationships/vmlDrawing" Target="../drawings/vmlDrawing41.vml"/><Relationship Id="rId6" Type="http://schemas.openxmlformats.org/officeDocument/2006/relationships/image" Target="../media/image185.wmf"/><Relationship Id="rId5" Type="http://schemas.openxmlformats.org/officeDocument/2006/relationships/oleObject" Target="../embeddings/oleObject198.bin"/><Relationship Id="rId4" Type="http://schemas.openxmlformats.org/officeDocument/2006/relationships/image" Target="../media/image184.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15.xml"/><Relationship Id="rId1" Type="http://schemas.openxmlformats.org/officeDocument/2006/relationships/vmlDrawing" Target="../drawings/vmlDrawing42.vml"/><Relationship Id="rId4" Type="http://schemas.openxmlformats.org/officeDocument/2006/relationships/image" Target="../media/image18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15.xml"/><Relationship Id="rId1" Type="http://schemas.openxmlformats.org/officeDocument/2006/relationships/vmlDrawing" Target="../drawings/vmlDrawing43.vml"/><Relationship Id="rId6" Type="http://schemas.openxmlformats.org/officeDocument/2006/relationships/image" Target="../media/image188.wmf"/><Relationship Id="rId5" Type="http://schemas.openxmlformats.org/officeDocument/2006/relationships/oleObject" Target="../embeddings/oleObject201.bin"/><Relationship Id="rId4" Type="http://schemas.openxmlformats.org/officeDocument/2006/relationships/image" Target="../media/image18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15.xml"/><Relationship Id="rId1" Type="http://schemas.openxmlformats.org/officeDocument/2006/relationships/vmlDrawing" Target="../drawings/vmlDrawing44.vml"/><Relationship Id="rId4" Type="http://schemas.openxmlformats.org/officeDocument/2006/relationships/image" Target="../media/image189.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image" Target="../media/image193.png"/><Relationship Id="rId7" Type="http://schemas.openxmlformats.org/officeDocument/2006/relationships/image" Target="../media/image191.wmf"/><Relationship Id="rId2" Type="http://schemas.openxmlformats.org/officeDocument/2006/relationships/slideLayout" Target="../slideLayouts/slideLayout16.xml"/><Relationship Id="rId1" Type="http://schemas.openxmlformats.org/officeDocument/2006/relationships/vmlDrawing" Target="../drawings/vmlDrawing45.vml"/><Relationship Id="rId6" Type="http://schemas.openxmlformats.org/officeDocument/2006/relationships/oleObject" Target="../embeddings/oleObject204.bin"/><Relationship Id="rId5" Type="http://schemas.openxmlformats.org/officeDocument/2006/relationships/image" Target="../media/image190.wmf"/><Relationship Id="rId4" Type="http://schemas.openxmlformats.org/officeDocument/2006/relationships/oleObject" Target="../embeddings/oleObject203.bin"/><Relationship Id="rId9" Type="http://schemas.openxmlformats.org/officeDocument/2006/relationships/image" Target="../media/image19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1.xml"/><Relationship Id="rId1" Type="http://schemas.openxmlformats.org/officeDocument/2006/relationships/vmlDrawing" Target="../drawings/vmlDrawing46.vml"/><Relationship Id="rId6" Type="http://schemas.openxmlformats.org/officeDocument/2006/relationships/image" Target="../media/image195.wmf"/><Relationship Id="rId5" Type="http://schemas.openxmlformats.org/officeDocument/2006/relationships/oleObject" Target="../embeddings/oleObject207.bin"/><Relationship Id="rId4" Type="http://schemas.openxmlformats.org/officeDocument/2006/relationships/image" Target="../media/image194.wmf"/></Relationships>
</file>

<file path=ppt/slides/_rels/slide65.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image" Target="../media/image200.wmf"/><Relationship Id="rId18" Type="http://schemas.openxmlformats.org/officeDocument/2006/relationships/oleObject" Target="../embeddings/oleObject216.bin"/><Relationship Id="rId3" Type="http://schemas.openxmlformats.org/officeDocument/2006/relationships/oleObject" Target="../embeddings/oleObject208.bin"/><Relationship Id="rId21" Type="http://schemas.openxmlformats.org/officeDocument/2006/relationships/image" Target="../media/image204.wmf"/><Relationship Id="rId7" Type="http://schemas.openxmlformats.org/officeDocument/2006/relationships/oleObject" Target="../embeddings/oleObject210.bin"/><Relationship Id="rId12" Type="http://schemas.openxmlformats.org/officeDocument/2006/relationships/oleObject" Target="../embeddings/oleObject213.bin"/><Relationship Id="rId17" Type="http://schemas.openxmlformats.org/officeDocument/2006/relationships/image" Target="../media/image202.wmf"/><Relationship Id="rId2" Type="http://schemas.openxmlformats.org/officeDocument/2006/relationships/slideLayout" Target="../slideLayouts/slideLayout21.xml"/><Relationship Id="rId16" Type="http://schemas.openxmlformats.org/officeDocument/2006/relationships/oleObject" Target="../embeddings/oleObject215.bin"/><Relationship Id="rId20" Type="http://schemas.openxmlformats.org/officeDocument/2006/relationships/oleObject" Target="../embeddings/oleObject217.bin"/><Relationship Id="rId1" Type="http://schemas.openxmlformats.org/officeDocument/2006/relationships/vmlDrawing" Target="../drawings/vmlDrawing47.vml"/><Relationship Id="rId6" Type="http://schemas.openxmlformats.org/officeDocument/2006/relationships/image" Target="../media/image197.wmf"/><Relationship Id="rId11" Type="http://schemas.openxmlformats.org/officeDocument/2006/relationships/oleObject" Target="../embeddings/oleObject212.bin"/><Relationship Id="rId5" Type="http://schemas.openxmlformats.org/officeDocument/2006/relationships/oleObject" Target="../embeddings/oleObject209.bin"/><Relationship Id="rId15" Type="http://schemas.openxmlformats.org/officeDocument/2006/relationships/image" Target="../media/image201.wmf"/><Relationship Id="rId23" Type="http://schemas.openxmlformats.org/officeDocument/2006/relationships/image" Target="../media/image205.wmf"/><Relationship Id="rId10" Type="http://schemas.openxmlformats.org/officeDocument/2006/relationships/image" Target="../media/image199.wmf"/><Relationship Id="rId19" Type="http://schemas.openxmlformats.org/officeDocument/2006/relationships/image" Target="../media/image203.wmf"/><Relationship Id="rId4" Type="http://schemas.openxmlformats.org/officeDocument/2006/relationships/image" Target="../media/image196.wmf"/><Relationship Id="rId9" Type="http://schemas.openxmlformats.org/officeDocument/2006/relationships/oleObject" Target="../embeddings/oleObject211.bin"/><Relationship Id="rId14" Type="http://schemas.openxmlformats.org/officeDocument/2006/relationships/oleObject" Target="../embeddings/oleObject214.bin"/><Relationship Id="rId22" Type="http://schemas.openxmlformats.org/officeDocument/2006/relationships/oleObject" Target="../embeddings/oleObject218.bin"/></Relationships>
</file>

<file path=ppt/slides/_rels/slide6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http://cai.tongji.edu.cn/UPNetClass/electronaget/ch4/page/Image915.gif" TargetMode="External"/><Relationship Id="rId2" Type="http://schemas.openxmlformats.org/officeDocument/2006/relationships/image" Target="../media/image208.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33.xml"/><Relationship Id="rId1" Type="http://schemas.openxmlformats.org/officeDocument/2006/relationships/vmlDrawing" Target="../drawings/vmlDrawing48.v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7.bin"/><Relationship Id="rId18" Type="http://schemas.openxmlformats.org/officeDocument/2006/relationships/image" Target="../media/image9.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6.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8.wmf"/><Relationship Id="rId20" Type="http://schemas.openxmlformats.org/officeDocument/2006/relationships/image" Target="../media/image10.wmf"/><Relationship Id="rId1" Type="http://schemas.openxmlformats.org/officeDocument/2006/relationships/vmlDrawing" Target="../drawings/vmlDrawing2.vml"/><Relationship Id="rId6" Type="http://schemas.openxmlformats.org/officeDocument/2006/relationships/image" Target="../media/image3.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wmf"/><Relationship Id="rId19" Type="http://schemas.openxmlformats.org/officeDocument/2006/relationships/oleObject" Target="../embeddings/oleObject10.bin"/><Relationship Id="rId4" Type="http://schemas.openxmlformats.org/officeDocument/2006/relationships/image" Target="../media/image2.wmf"/><Relationship Id="rId9" Type="http://schemas.openxmlformats.org/officeDocument/2006/relationships/oleObject" Target="../embeddings/oleObject5.bin"/><Relationship Id="rId14" Type="http://schemas.openxmlformats.org/officeDocument/2006/relationships/image" Target="../media/image7.wmf"/><Relationship Id="rId22"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20.bin"/><Relationship Id="rId7" Type="http://schemas.openxmlformats.org/officeDocument/2006/relationships/image" Target="../media/image213.png"/><Relationship Id="rId2" Type="http://schemas.openxmlformats.org/officeDocument/2006/relationships/slideLayout" Target="../slideLayouts/slideLayout28.xml"/><Relationship Id="rId1" Type="http://schemas.openxmlformats.org/officeDocument/2006/relationships/vmlDrawing" Target="../drawings/vmlDrawing49.vml"/><Relationship Id="rId6" Type="http://schemas.openxmlformats.org/officeDocument/2006/relationships/image" Target="../media/image212.wmf"/><Relationship Id="rId5" Type="http://schemas.openxmlformats.org/officeDocument/2006/relationships/oleObject" Target="../embeddings/oleObject221.bin"/><Relationship Id="rId4" Type="http://schemas.openxmlformats.org/officeDocument/2006/relationships/image" Target="../media/image71.wmf"/></Relationships>
</file>

<file path=ppt/slides/_rels/slide71.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6.png"/><Relationship Id="rId7" Type="http://schemas.openxmlformats.org/officeDocument/2006/relationships/oleObject" Target="../embeddings/oleObject223.bin"/><Relationship Id="rId2" Type="http://schemas.openxmlformats.org/officeDocument/2006/relationships/slideLayout" Target="../slideLayouts/slideLayout33.xml"/><Relationship Id="rId1" Type="http://schemas.openxmlformats.org/officeDocument/2006/relationships/vmlDrawing" Target="../drawings/vmlDrawing50.vml"/><Relationship Id="rId6" Type="http://schemas.openxmlformats.org/officeDocument/2006/relationships/image" Target="../media/image214.wmf"/><Relationship Id="rId5" Type="http://schemas.openxmlformats.org/officeDocument/2006/relationships/oleObject" Target="../embeddings/oleObject222.bin"/><Relationship Id="rId10" Type="http://schemas.openxmlformats.org/officeDocument/2006/relationships/image" Target="../media/image152.wmf"/><Relationship Id="rId4" Type="http://schemas.openxmlformats.org/officeDocument/2006/relationships/image" Target="http://cai.tongji.edu.cn/UPNetClass/electronaget/ch4/page/Image945.gif" TargetMode="External"/><Relationship Id="rId9" Type="http://schemas.openxmlformats.org/officeDocument/2006/relationships/oleObject" Target="../embeddings/oleObject22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33.xml"/><Relationship Id="rId1" Type="http://schemas.openxmlformats.org/officeDocument/2006/relationships/vmlDrawing" Target="../drawings/vmlDrawing51.vml"/><Relationship Id="rId6" Type="http://schemas.openxmlformats.org/officeDocument/2006/relationships/image" Target="../media/image218.wmf"/><Relationship Id="rId5" Type="http://schemas.openxmlformats.org/officeDocument/2006/relationships/oleObject" Target="../embeddings/oleObject226.bin"/><Relationship Id="rId4" Type="http://schemas.openxmlformats.org/officeDocument/2006/relationships/image" Target="../media/image217.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8.xml"/><Relationship Id="rId1" Type="http://schemas.openxmlformats.org/officeDocument/2006/relationships/vmlDrawing" Target="../drawings/vmlDrawing52.vml"/><Relationship Id="rId4" Type="http://schemas.openxmlformats.org/officeDocument/2006/relationships/image" Target="../media/image219.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8" Type="http://schemas.openxmlformats.org/officeDocument/2006/relationships/image" Target="../media/image222.wmf"/><Relationship Id="rId13" Type="http://schemas.openxmlformats.org/officeDocument/2006/relationships/image" Target="../media/image216.png"/><Relationship Id="rId3" Type="http://schemas.openxmlformats.org/officeDocument/2006/relationships/oleObject" Target="../embeddings/oleObject228.bin"/><Relationship Id="rId7" Type="http://schemas.openxmlformats.org/officeDocument/2006/relationships/oleObject" Target="../embeddings/oleObject230.bin"/><Relationship Id="rId12" Type="http://schemas.openxmlformats.org/officeDocument/2006/relationships/image" Target="../media/image224.wmf"/><Relationship Id="rId2" Type="http://schemas.openxmlformats.org/officeDocument/2006/relationships/slideLayout" Target="../slideLayouts/slideLayout33.xml"/><Relationship Id="rId1" Type="http://schemas.openxmlformats.org/officeDocument/2006/relationships/vmlDrawing" Target="../drawings/vmlDrawing53.vml"/><Relationship Id="rId6" Type="http://schemas.openxmlformats.org/officeDocument/2006/relationships/image" Target="../media/image221.wmf"/><Relationship Id="rId11" Type="http://schemas.openxmlformats.org/officeDocument/2006/relationships/oleObject" Target="../embeddings/oleObject232.bin"/><Relationship Id="rId5" Type="http://schemas.openxmlformats.org/officeDocument/2006/relationships/oleObject" Target="../embeddings/oleObject229.bin"/><Relationship Id="rId10" Type="http://schemas.openxmlformats.org/officeDocument/2006/relationships/image" Target="../media/image223.wmf"/><Relationship Id="rId4" Type="http://schemas.openxmlformats.org/officeDocument/2006/relationships/image" Target="../media/image220.wmf"/><Relationship Id="rId9" Type="http://schemas.openxmlformats.org/officeDocument/2006/relationships/oleObject" Target="../embeddings/oleObject231.bin"/><Relationship Id="rId14" Type="http://schemas.openxmlformats.org/officeDocument/2006/relationships/image" Target="http://cai.tongji.edu.cn/UPNetClass/electronaget/ch4/page/Image945.gif" TargetMode="Externa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33.xml"/><Relationship Id="rId1" Type="http://schemas.openxmlformats.org/officeDocument/2006/relationships/vmlDrawing" Target="../drawings/vmlDrawing54.vml"/><Relationship Id="rId4" Type="http://schemas.openxmlformats.org/officeDocument/2006/relationships/image" Target="../media/image225.png"/></Relationships>
</file>

<file path=ppt/slides/_rels/slide7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oleObject" Target="../embeddings/oleObject234.bin"/><Relationship Id="rId7" Type="http://schemas.openxmlformats.org/officeDocument/2006/relationships/oleObject" Target="../embeddings/oleObject236.bin"/><Relationship Id="rId2" Type="http://schemas.openxmlformats.org/officeDocument/2006/relationships/slideLayout" Target="../slideLayouts/slideLayout33.xml"/><Relationship Id="rId1" Type="http://schemas.openxmlformats.org/officeDocument/2006/relationships/vmlDrawing" Target="../drawings/vmlDrawing55.vml"/><Relationship Id="rId6" Type="http://schemas.openxmlformats.org/officeDocument/2006/relationships/image" Target="../media/image227.wmf"/><Relationship Id="rId5" Type="http://schemas.openxmlformats.org/officeDocument/2006/relationships/oleObject" Target="../embeddings/oleObject235.bin"/><Relationship Id="rId4" Type="http://schemas.openxmlformats.org/officeDocument/2006/relationships/image" Target="../media/image226.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33.xml"/><Relationship Id="rId1" Type="http://schemas.openxmlformats.org/officeDocument/2006/relationships/vmlDrawing" Target="../drawings/vmlDrawing56.vml"/><Relationship Id="rId5" Type="http://schemas.openxmlformats.org/officeDocument/2006/relationships/image" Target="../media/image230.png"/><Relationship Id="rId4" Type="http://schemas.openxmlformats.org/officeDocument/2006/relationships/image" Target="../media/image229.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7.wmf"/><Relationship Id="rId18" Type="http://schemas.openxmlformats.org/officeDocument/2006/relationships/oleObject" Target="../embeddings/oleObject19.bin"/><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image" Target="../media/image14.wmf"/><Relationship Id="rId12" Type="http://schemas.openxmlformats.org/officeDocument/2006/relationships/oleObject" Target="../embeddings/oleObject16.bin"/><Relationship Id="rId17" Type="http://schemas.openxmlformats.org/officeDocument/2006/relationships/image" Target="../media/image19.wmf"/><Relationship Id="rId2" Type="http://schemas.openxmlformats.org/officeDocument/2006/relationships/slideLayout" Target="../slideLayouts/slideLayout7.xml"/><Relationship Id="rId16" Type="http://schemas.openxmlformats.org/officeDocument/2006/relationships/oleObject" Target="../embeddings/oleObject18.bin"/><Relationship Id="rId20" Type="http://schemas.openxmlformats.org/officeDocument/2006/relationships/image" Target="../media/image20.wmf"/><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16.wmf"/><Relationship Id="rId24" Type="http://schemas.openxmlformats.org/officeDocument/2006/relationships/image" Target="../media/image22.wmf"/><Relationship Id="rId5" Type="http://schemas.openxmlformats.org/officeDocument/2006/relationships/image" Target="../media/image12.jpeg"/><Relationship Id="rId15" Type="http://schemas.openxmlformats.org/officeDocument/2006/relationships/image" Target="../media/image18.wmf"/><Relationship Id="rId23" Type="http://schemas.openxmlformats.org/officeDocument/2006/relationships/oleObject" Target="../embeddings/oleObject22.bin"/><Relationship Id="rId10" Type="http://schemas.openxmlformats.org/officeDocument/2006/relationships/oleObject" Target="../embeddings/oleObject15.bin"/><Relationship Id="rId19" Type="http://schemas.openxmlformats.org/officeDocument/2006/relationships/oleObject" Target="../embeddings/oleObject20.bin"/><Relationship Id="rId4" Type="http://schemas.openxmlformats.org/officeDocument/2006/relationships/image" Target="../media/image13.wmf"/><Relationship Id="rId9" Type="http://schemas.openxmlformats.org/officeDocument/2006/relationships/image" Target="../media/image15.wmf"/><Relationship Id="rId14" Type="http://schemas.openxmlformats.org/officeDocument/2006/relationships/oleObject" Target="../embeddings/oleObject17.bin"/><Relationship Id="rId22" Type="http://schemas.openxmlformats.org/officeDocument/2006/relationships/image" Target="../media/image21.wmf"/></Relationships>
</file>

<file path=ppt/slides/_rels/slide80.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44.xml"/><Relationship Id="rId1" Type="http://schemas.openxmlformats.org/officeDocument/2006/relationships/vmlDrawing" Target="../drawings/vmlDrawing57.vml"/><Relationship Id="rId6" Type="http://schemas.openxmlformats.org/officeDocument/2006/relationships/image" Target="../media/image232.wmf"/><Relationship Id="rId5" Type="http://schemas.openxmlformats.org/officeDocument/2006/relationships/oleObject" Target="../embeddings/oleObject239.bin"/><Relationship Id="rId10" Type="http://schemas.openxmlformats.org/officeDocument/2006/relationships/image" Target="../media/image234.wmf"/><Relationship Id="rId4" Type="http://schemas.openxmlformats.org/officeDocument/2006/relationships/image" Target="../media/image231.wmf"/><Relationship Id="rId9" Type="http://schemas.openxmlformats.org/officeDocument/2006/relationships/oleObject" Target="../embeddings/oleObject24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51.xml"/><Relationship Id="rId1" Type="http://schemas.openxmlformats.org/officeDocument/2006/relationships/vmlDrawing" Target="../drawings/vmlDrawing58.vml"/><Relationship Id="rId6" Type="http://schemas.openxmlformats.org/officeDocument/2006/relationships/image" Target="../media/image236.wmf"/><Relationship Id="rId5" Type="http://schemas.openxmlformats.org/officeDocument/2006/relationships/oleObject" Target="../embeddings/oleObject243.bin"/><Relationship Id="rId4" Type="http://schemas.openxmlformats.org/officeDocument/2006/relationships/image" Target="../media/image235.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39.xml"/><Relationship Id="rId1" Type="http://schemas.openxmlformats.org/officeDocument/2006/relationships/vmlDrawing" Target="../drawings/vmlDrawing59.vml"/><Relationship Id="rId4" Type="http://schemas.openxmlformats.org/officeDocument/2006/relationships/image" Target="../media/image237.wmf"/></Relationships>
</file>

<file path=ppt/slides/_rels/slide84.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41.png"/><Relationship Id="rId7" Type="http://schemas.openxmlformats.org/officeDocument/2006/relationships/oleObject" Target="../embeddings/oleObject246.bin"/><Relationship Id="rId2" Type="http://schemas.openxmlformats.org/officeDocument/2006/relationships/slideLayout" Target="../slideLayouts/slideLayout51.xml"/><Relationship Id="rId1" Type="http://schemas.openxmlformats.org/officeDocument/2006/relationships/vmlDrawing" Target="../drawings/vmlDrawing60.vml"/><Relationship Id="rId6" Type="http://schemas.openxmlformats.org/officeDocument/2006/relationships/image" Target="../media/image238.wmf"/><Relationship Id="rId5" Type="http://schemas.openxmlformats.org/officeDocument/2006/relationships/oleObject" Target="../embeddings/oleObject245.bin"/><Relationship Id="rId10" Type="http://schemas.openxmlformats.org/officeDocument/2006/relationships/image" Target="../media/image240.wmf"/><Relationship Id="rId4" Type="http://schemas.openxmlformats.org/officeDocument/2006/relationships/image" Target="http://cai.tongji.edu.cn/UPNetClass/electronaget/ch4/page/Image950.gif" TargetMode="External"/><Relationship Id="rId9" Type="http://schemas.openxmlformats.org/officeDocument/2006/relationships/oleObject" Target="../embeddings/oleObject247.bin"/></Relationships>
</file>

<file path=ppt/slides/_rels/slide85.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image" Target="../media/image241.png"/><Relationship Id="rId7" Type="http://schemas.openxmlformats.org/officeDocument/2006/relationships/oleObject" Target="../embeddings/oleObject249.bin"/><Relationship Id="rId2" Type="http://schemas.openxmlformats.org/officeDocument/2006/relationships/slideLayout" Target="../slideLayouts/slideLayout50.xml"/><Relationship Id="rId1" Type="http://schemas.openxmlformats.org/officeDocument/2006/relationships/vmlDrawing" Target="../drawings/vmlDrawing61.vml"/><Relationship Id="rId6" Type="http://schemas.openxmlformats.org/officeDocument/2006/relationships/image" Target="../media/image242.wmf"/><Relationship Id="rId5" Type="http://schemas.openxmlformats.org/officeDocument/2006/relationships/oleObject" Target="../embeddings/oleObject248.bin"/><Relationship Id="rId4" Type="http://schemas.openxmlformats.org/officeDocument/2006/relationships/image" Target="http://cai.tongji.edu.cn/UPNetClass/electronaget/ch4/page/Image950.gif"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51.xml"/><Relationship Id="rId1" Type="http://schemas.openxmlformats.org/officeDocument/2006/relationships/vmlDrawing" Target="../drawings/vmlDrawing62.vml"/><Relationship Id="rId4" Type="http://schemas.openxmlformats.org/officeDocument/2006/relationships/image" Target="../media/image245.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56.xml"/><Relationship Id="rId1" Type="http://schemas.openxmlformats.org/officeDocument/2006/relationships/vmlDrawing" Target="../drawings/vmlDrawing63.vml"/><Relationship Id="rId4" Type="http://schemas.openxmlformats.org/officeDocument/2006/relationships/image" Target="../media/image235.wmf"/></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6.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246.wmf"/></Relationships>
</file>

<file path=ppt/slides/_rels/slide91.x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oleObject" Target="../embeddings/oleObject253.bin"/><Relationship Id="rId7" Type="http://schemas.openxmlformats.org/officeDocument/2006/relationships/oleObject" Target="../embeddings/oleObject255.bin"/><Relationship Id="rId12" Type="http://schemas.openxmlformats.org/officeDocument/2006/relationships/image" Target="../media/image251.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48.wmf"/><Relationship Id="rId11" Type="http://schemas.openxmlformats.org/officeDocument/2006/relationships/oleObject" Target="../embeddings/oleObject257.bin"/><Relationship Id="rId5" Type="http://schemas.openxmlformats.org/officeDocument/2006/relationships/oleObject" Target="../embeddings/oleObject254.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56.bin"/></Relationships>
</file>

<file path=ppt/slides/_rels/slide9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51.xml"/><Relationship Id="rId1" Type="http://schemas.openxmlformats.org/officeDocument/2006/relationships/vmlDrawing" Target="../drawings/vmlDrawing66.vml"/><Relationship Id="rId6" Type="http://schemas.openxmlformats.org/officeDocument/2006/relationships/image" Target="../media/image254.wmf"/><Relationship Id="rId5" Type="http://schemas.openxmlformats.org/officeDocument/2006/relationships/oleObject" Target="../embeddings/oleObject259.bin"/><Relationship Id="rId10" Type="http://schemas.openxmlformats.org/officeDocument/2006/relationships/image" Target="../media/image256.wmf"/><Relationship Id="rId4" Type="http://schemas.openxmlformats.org/officeDocument/2006/relationships/image" Target="../media/image253.wmf"/><Relationship Id="rId9" Type="http://schemas.openxmlformats.org/officeDocument/2006/relationships/oleObject" Target="../embeddings/oleObject261.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62.bin"/><Relationship Id="rId2" Type="http://schemas.openxmlformats.org/officeDocument/2006/relationships/slideLayout" Target="../slideLayouts/slideLayout56.xml"/><Relationship Id="rId1" Type="http://schemas.openxmlformats.org/officeDocument/2006/relationships/vmlDrawing" Target="../drawings/vmlDrawing67.vml"/><Relationship Id="rId6" Type="http://schemas.openxmlformats.org/officeDocument/2006/relationships/image" Target="../media/image258.wmf"/><Relationship Id="rId5" Type="http://schemas.openxmlformats.org/officeDocument/2006/relationships/oleObject" Target="../embeddings/oleObject263.bin"/><Relationship Id="rId4" Type="http://schemas.openxmlformats.org/officeDocument/2006/relationships/image" Target="../media/image257.png"/></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62.png"/><Relationship Id="rId7" Type="http://schemas.openxmlformats.org/officeDocument/2006/relationships/image" Target="../media/image260.wmf"/><Relationship Id="rId2" Type="http://schemas.openxmlformats.org/officeDocument/2006/relationships/slideLayout" Target="../slideLayouts/slideLayout56.xml"/><Relationship Id="rId1" Type="http://schemas.openxmlformats.org/officeDocument/2006/relationships/vmlDrawing" Target="../drawings/vmlDrawing68.vml"/><Relationship Id="rId6" Type="http://schemas.openxmlformats.org/officeDocument/2006/relationships/oleObject" Target="../embeddings/oleObject265.bin"/><Relationship Id="rId5" Type="http://schemas.openxmlformats.org/officeDocument/2006/relationships/image" Target="../media/image259.wmf"/><Relationship Id="rId4" Type="http://schemas.openxmlformats.org/officeDocument/2006/relationships/oleObject" Target="../embeddings/oleObject264.bin"/><Relationship Id="rId9" Type="http://schemas.openxmlformats.org/officeDocument/2006/relationships/image" Target="../media/image261.wmf"/></Relationships>
</file>

<file path=ppt/slides/_rels/slide97.xml.rels><?xml version="1.0" encoding="UTF-8" standalone="yes"?>
<Relationships xmlns="http://schemas.openxmlformats.org/package/2006/relationships"><Relationship Id="rId8" Type="http://schemas.openxmlformats.org/officeDocument/2006/relationships/image" Target="../media/image265.wmf"/><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267.wmf"/><Relationship Id="rId2" Type="http://schemas.openxmlformats.org/officeDocument/2006/relationships/slideLayout" Target="../slideLayouts/slideLayout50.xml"/><Relationship Id="rId1" Type="http://schemas.openxmlformats.org/officeDocument/2006/relationships/vmlDrawing" Target="../drawings/vmlDrawing69.vml"/><Relationship Id="rId6" Type="http://schemas.openxmlformats.org/officeDocument/2006/relationships/image" Target="../media/image264.w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266.wmf"/><Relationship Id="rId4" Type="http://schemas.openxmlformats.org/officeDocument/2006/relationships/image" Target="../media/image263.wmf"/><Relationship Id="rId9" Type="http://schemas.openxmlformats.org/officeDocument/2006/relationships/oleObject" Target="../embeddings/oleObject270.bin"/></Relationships>
</file>

<file path=ppt/slides/_rels/slide98.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70.jpeg"/><Relationship Id="rId7" Type="http://schemas.openxmlformats.org/officeDocument/2006/relationships/image" Target="../media/image269.wmf"/><Relationship Id="rId2" Type="http://schemas.openxmlformats.org/officeDocument/2006/relationships/slideLayout" Target="../slideLayouts/slideLayout51.xml"/><Relationship Id="rId1" Type="http://schemas.openxmlformats.org/officeDocument/2006/relationships/vmlDrawing" Target="../drawings/vmlDrawing70.vml"/><Relationship Id="rId6" Type="http://schemas.openxmlformats.org/officeDocument/2006/relationships/oleObject" Target="../embeddings/oleObject273.bin"/><Relationship Id="rId5" Type="http://schemas.openxmlformats.org/officeDocument/2006/relationships/image" Target="../media/image268.wmf"/><Relationship Id="rId4" Type="http://schemas.openxmlformats.org/officeDocument/2006/relationships/oleObject" Target="../embeddings/oleObject272.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50.xml"/><Relationship Id="rId1" Type="http://schemas.openxmlformats.org/officeDocument/2006/relationships/vmlDrawing" Target="../drawings/vmlDrawing71.vml"/><Relationship Id="rId6" Type="http://schemas.openxmlformats.org/officeDocument/2006/relationships/image" Target="../media/image273.wmf"/><Relationship Id="rId5" Type="http://schemas.openxmlformats.org/officeDocument/2006/relationships/oleObject" Target="../embeddings/oleObject275.bin"/><Relationship Id="rId4" Type="http://schemas.openxmlformats.org/officeDocument/2006/relationships/image" Target="../media/image27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518521" y="620688"/>
            <a:ext cx="7840662" cy="56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dirty="0"/>
              <a:t> </a:t>
            </a:r>
            <a:r>
              <a:rPr lang="zh-CN" altLang="en-US" sz="4000" b="1" dirty="0">
                <a:latin typeface="Times New Roman" pitchFamily="18" charset="0"/>
                <a:cs typeface="Times New Roman" pitchFamily="18" charset="0"/>
              </a:rPr>
              <a:t>大学物理学（</a:t>
            </a:r>
            <a:r>
              <a:rPr lang="en-US" altLang="zh-CN" sz="4000" b="1" dirty="0">
                <a:latin typeface="Times New Roman" pitchFamily="18" charset="0"/>
                <a:cs typeface="Times New Roman" pitchFamily="18" charset="0"/>
              </a:rPr>
              <a:t>II</a:t>
            </a:r>
            <a:r>
              <a:rPr lang="zh-CN" altLang="en-US" sz="4000" b="1" dirty="0">
                <a:latin typeface="Times New Roman" pitchFamily="18" charset="0"/>
                <a:cs typeface="Times New Roman" pitchFamily="18" charset="0"/>
              </a:rPr>
              <a:t>）</a:t>
            </a:r>
          </a:p>
          <a:p>
            <a:pPr algn="ctr"/>
            <a:r>
              <a:rPr lang="en-US" altLang="zh-CN" sz="4000" b="1" dirty="0">
                <a:latin typeface="Times New Roman" pitchFamily="18" charset="0"/>
                <a:cs typeface="Times New Roman" pitchFamily="18" charset="0"/>
              </a:rPr>
              <a:t>course of college physics</a:t>
            </a:r>
            <a:r>
              <a:rPr lang="en-US" altLang="zh-CN" sz="4000" dirty="0">
                <a:latin typeface="Times New Roman" pitchFamily="18" charset="0"/>
                <a:cs typeface="Times New Roman" pitchFamily="18" charset="0"/>
              </a:rPr>
              <a:t> (II)</a:t>
            </a:r>
          </a:p>
          <a:p>
            <a:pPr algn="ctr"/>
            <a:endParaRPr lang="en-US" altLang="zh-CN" sz="3200" dirty="0">
              <a:latin typeface="Times New Roman" pitchFamily="18" charset="0"/>
              <a:cs typeface="Times New Roman" pitchFamily="18" charset="0"/>
            </a:endParaRPr>
          </a:p>
          <a:p>
            <a:pPr algn="ctr"/>
            <a:r>
              <a:rPr lang="zh-CN" altLang="en-US" sz="3200" dirty="0">
                <a:solidFill>
                  <a:schemeClr val="tx2"/>
                </a:solidFill>
                <a:latin typeface="Times New Roman" pitchFamily="18" charset="0"/>
                <a:cs typeface="Times New Roman" pitchFamily="18" charset="0"/>
              </a:rPr>
              <a:t>邵晓红</a:t>
            </a:r>
            <a:endParaRPr lang="en-US" altLang="zh-CN" sz="3200" dirty="0">
              <a:solidFill>
                <a:schemeClr val="tx2"/>
              </a:solidFill>
              <a:latin typeface="Times New Roman" pitchFamily="18" charset="0"/>
              <a:cs typeface="Times New Roman" pitchFamily="18" charset="0"/>
            </a:endParaRPr>
          </a:p>
          <a:p>
            <a:pPr algn="ctr"/>
            <a:endParaRPr lang="en-US" altLang="zh-CN" sz="2000" dirty="0">
              <a:solidFill>
                <a:schemeClr val="tx2"/>
              </a:solidFill>
              <a:latin typeface="Times New Roman" pitchFamily="18" charset="0"/>
              <a:cs typeface="Times New Roman" pitchFamily="18" charset="0"/>
            </a:endParaRPr>
          </a:p>
          <a:p>
            <a:pPr algn="ctr"/>
            <a:r>
              <a:rPr lang="en-US" altLang="zh-CN" sz="3200" u="sng" dirty="0" smtClean="0">
                <a:solidFill>
                  <a:schemeClr val="tx2"/>
                </a:solidFill>
                <a:latin typeface="Times New Roman" pitchFamily="18" charset="0"/>
                <a:cs typeface="Times New Roman" pitchFamily="18" charset="0"/>
                <a:hlinkClick r:id="rId2"/>
              </a:rPr>
              <a:t>shaoxh@mail.buct.edu.cn</a:t>
            </a:r>
            <a:endParaRPr lang="en-US" altLang="zh-CN" sz="3200" dirty="0" smtClean="0">
              <a:solidFill>
                <a:schemeClr val="tx2"/>
              </a:solidFill>
              <a:latin typeface="Times New Roman" pitchFamily="18" charset="0"/>
              <a:cs typeface="Times New Roman" pitchFamily="18" charset="0"/>
            </a:endParaRPr>
          </a:p>
          <a:p>
            <a:pPr algn="ctr"/>
            <a:endParaRPr lang="en-US" altLang="zh-CN" sz="2000" dirty="0">
              <a:solidFill>
                <a:schemeClr val="tx2"/>
              </a:solidFill>
              <a:latin typeface="Times New Roman" pitchFamily="18" charset="0"/>
              <a:cs typeface="Times New Roman" pitchFamily="18" charset="0"/>
            </a:endParaRPr>
          </a:p>
          <a:p>
            <a:pPr algn="ctr">
              <a:lnSpc>
                <a:spcPct val="130000"/>
              </a:lnSpc>
            </a:pPr>
            <a:r>
              <a:rPr lang="zh-CN" altLang="en-US" sz="3200" dirty="0" smtClean="0">
                <a:solidFill>
                  <a:schemeClr val="tx2"/>
                </a:solidFill>
                <a:latin typeface="Times New Roman" pitchFamily="18" charset="0"/>
                <a:cs typeface="Times New Roman" pitchFamily="18" charset="0"/>
              </a:rPr>
              <a:t>用户名：</a:t>
            </a:r>
            <a:r>
              <a:rPr lang="en-US" altLang="zh-CN" sz="3200" dirty="0" smtClean="0">
                <a:solidFill>
                  <a:schemeClr val="tx2"/>
                </a:solidFill>
                <a:latin typeface="Times New Roman" pitchFamily="18" charset="0"/>
                <a:cs typeface="Times New Roman" pitchFamily="18" charset="0"/>
              </a:rPr>
              <a:t>hello_buct@126.com  </a:t>
            </a:r>
          </a:p>
          <a:p>
            <a:pPr algn="ctr">
              <a:lnSpc>
                <a:spcPct val="130000"/>
              </a:lnSpc>
            </a:pPr>
            <a:r>
              <a:rPr lang="zh-CN" altLang="en-US" sz="3200" dirty="0" smtClean="0">
                <a:solidFill>
                  <a:schemeClr val="tx2"/>
                </a:solidFill>
                <a:latin typeface="Times New Roman" pitchFamily="18" charset="0"/>
                <a:cs typeface="Times New Roman" pitchFamily="18" charset="0"/>
              </a:rPr>
              <a:t>密码：</a:t>
            </a:r>
            <a:r>
              <a:rPr lang="en-US" altLang="zh-CN" sz="3200" dirty="0" smtClean="0">
                <a:solidFill>
                  <a:schemeClr val="tx2"/>
                </a:solidFill>
                <a:latin typeface="Times New Roman" pitchFamily="18" charset="0"/>
                <a:cs typeface="Times New Roman" pitchFamily="18" charset="0"/>
              </a:rPr>
              <a:t>daxuewuli2017</a:t>
            </a:r>
            <a:endParaRPr lang="zh-CN" altLang="en-US" sz="3200" dirty="0">
              <a:solidFill>
                <a:schemeClr val="tx2"/>
              </a:solidFill>
              <a:latin typeface="Times New Roman" pitchFamily="18" charset="0"/>
              <a:cs typeface="Times New Roman" pitchFamily="18" charset="0"/>
            </a:endParaRPr>
          </a:p>
          <a:p>
            <a:pPr algn="ctr"/>
            <a:endParaRPr lang="zh-CN" altLang="en-US" sz="3200" dirty="0">
              <a:solidFill>
                <a:schemeClr val="tx2"/>
              </a:solidFill>
              <a:latin typeface="Times New Roman" pitchFamily="18" charset="0"/>
              <a:cs typeface="Times New Roman" pitchFamily="18" charset="0"/>
            </a:endParaRPr>
          </a:p>
          <a:p>
            <a:pPr algn="ctr"/>
            <a:r>
              <a:rPr lang="en-US" altLang="zh-CN" sz="3200" dirty="0" smtClean="0">
                <a:solidFill>
                  <a:schemeClr val="tx2"/>
                </a:solidFill>
                <a:latin typeface="Times New Roman" pitchFamily="18" charset="0"/>
                <a:cs typeface="Times New Roman" pitchFamily="18" charset="0"/>
              </a:rPr>
              <a:t>2019-09</a:t>
            </a:r>
            <a:endParaRPr lang="en-US" altLang="zh-CN" sz="32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471602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ChangeArrowheads="1"/>
          </p:cNvSpPr>
          <p:nvPr/>
        </p:nvSpPr>
        <p:spPr bwMode="auto">
          <a:xfrm>
            <a:off x="2057400" y="1447800"/>
            <a:ext cx="4343400" cy="1066800"/>
          </a:xfrm>
          <a:prstGeom prst="rect">
            <a:avLst/>
          </a:prstGeom>
          <a:noFill/>
          <a:ln w="28575" cap="sq">
            <a:solidFill>
              <a:srgbClr val="F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65" name="Text Box 5"/>
          <p:cNvSpPr txBox="1">
            <a:spLocks noChangeArrowheads="1"/>
          </p:cNvSpPr>
          <p:nvPr/>
        </p:nvSpPr>
        <p:spPr bwMode="auto">
          <a:xfrm>
            <a:off x="2051050" y="1700213"/>
            <a:ext cx="2016125" cy="579437"/>
          </a:xfrm>
          <a:prstGeom prst="rect">
            <a:avLst/>
          </a:prstGeom>
          <a:noFill/>
          <a:ln w="12700" cap="sq">
            <a:noFill/>
            <a:miter lim="800000"/>
            <a:headEnd type="none" w="sm" len="sm"/>
            <a:tailEnd type="none" w="sm" len="sm"/>
          </a:ln>
          <a:effectLst/>
        </p:spPr>
        <p:txBody>
          <a:bodyPr anchor="ctr">
            <a:spAutoFit/>
          </a:bodyPr>
          <a:lstStyle/>
          <a:p>
            <a:pPr algn="ctr" fontAlgn="auto">
              <a:spcBef>
                <a:spcPct val="50000"/>
              </a:spcBef>
              <a:spcAft>
                <a:spcPts val="0"/>
              </a:spcAft>
              <a:defRPr/>
            </a:pPr>
            <a:r>
              <a:rPr kumimoji="1" lang="zh-CN" altLang="en-US" sz="3200">
                <a:solidFill>
                  <a:srgbClr val="000000"/>
                </a:solidFill>
                <a:latin typeface="+mn-lt"/>
                <a:ea typeface="+mn-ea"/>
              </a:rPr>
              <a:t>节点：</a:t>
            </a:r>
            <a:endParaRPr kumimoji="1" lang="zh-CN" altLang="en-US" sz="3200">
              <a:solidFill>
                <a:srgbClr val="000000"/>
              </a:solidFill>
              <a:effectLst>
                <a:outerShdw blurRad="38100" dist="38100" dir="2700000" algn="tl">
                  <a:srgbClr val="C0C0C0"/>
                </a:outerShdw>
              </a:effectLst>
              <a:latin typeface="+mn-lt"/>
              <a:ea typeface="+mn-ea"/>
            </a:endParaRPr>
          </a:p>
        </p:txBody>
      </p:sp>
      <p:graphicFrame>
        <p:nvGraphicFramePr>
          <p:cNvPr id="5122" name="Object 2"/>
          <p:cNvGraphicFramePr>
            <a:graphicFrameLocks noChangeAspect="1"/>
          </p:cNvGraphicFramePr>
          <p:nvPr/>
        </p:nvGraphicFramePr>
        <p:xfrm>
          <a:off x="4067175" y="1628775"/>
          <a:ext cx="1639888" cy="962025"/>
        </p:xfrm>
        <a:graphic>
          <a:graphicData uri="http://schemas.openxmlformats.org/presentationml/2006/ole">
            <mc:AlternateContent xmlns:mc="http://schemas.openxmlformats.org/markup-compatibility/2006">
              <mc:Choice xmlns:v="urn:schemas-microsoft-com:vml" Requires="v">
                <p:oleObj spid="_x0000_s405540" name="公式" r:id="rId3" imgW="545863" imgH="342751" progId="Equation.3">
                  <p:embed/>
                </p:oleObj>
              </mc:Choice>
              <mc:Fallback>
                <p:oleObj name="公式" r:id="rId3" imgW="545863" imgH="342751"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628775"/>
                        <a:ext cx="16398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00000"/>
                            </a:solidFill>
                            <a:miter lim="800000"/>
                            <a:headEnd/>
                            <a:tailEnd/>
                          </a14:hiddenLine>
                        </a:ext>
                      </a:extLst>
                    </p:spPr>
                  </p:pic>
                </p:oleObj>
              </mc:Fallback>
            </mc:AlternateContent>
          </a:graphicData>
        </a:graphic>
      </p:graphicFrame>
      <p:sp>
        <p:nvSpPr>
          <p:cNvPr id="5125" name="Text Box 7"/>
          <p:cNvSpPr txBox="1">
            <a:spLocks noChangeArrowheads="1"/>
          </p:cNvSpPr>
          <p:nvPr/>
        </p:nvSpPr>
        <p:spPr bwMode="auto">
          <a:xfrm>
            <a:off x="611188" y="4243388"/>
            <a:ext cx="81375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spcBef>
                <a:spcPct val="50000"/>
              </a:spcBef>
            </a:pPr>
            <a:r>
              <a:rPr kumimoji="1" lang="zh-CN" altLang="en-US" sz="3200" b="1">
                <a:solidFill>
                  <a:srgbClr val="FF0000"/>
                </a:solidFill>
              </a:rPr>
              <a:t>基尔霍夫（</a:t>
            </a:r>
            <a:r>
              <a:rPr kumimoji="1" lang="en-US" altLang="zh-CN" sz="3200" b="1">
                <a:solidFill>
                  <a:srgbClr val="FF0000"/>
                </a:solidFill>
              </a:rPr>
              <a:t>Kirchhoff</a:t>
            </a:r>
            <a:r>
              <a:rPr kumimoji="1" lang="zh-CN" altLang="en-US" sz="3200" b="1">
                <a:solidFill>
                  <a:srgbClr val="FF0000"/>
                </a:solidFill>
              </a:rPr>
              <a:t>）</a:t>
            </a:r>
            <a:r>
              <a:rPr kumimoji="1" lang="zh-CN" altLang="en-US" sz="3200" b="1">
                <a:solidFill>
                  <a:srgbClr val="000000"/>
                </a:solidFill>
              </a:rPr>
              <a:t>第一方程</a:t>
            </a:r>
          </a:p>
          <a:p>
            <a:pPr algn="ctr">
              <a:spcBef>
                <a:spcPct val="50000"/>
              </a:spcBef>
            </a:pPr>
            <a:r>
              <a:rPr kumimoji="1" lang="zh-CN" altLang="en-US" sz="3200" b="1">
                <a:solidFill>
                  <a:srgbClr val="000000"/>
                </a:solidFill>
              </a:rPr>
              <a:t>（</a:t>
            </a:r>
            <a:r>
              <a:rPr kumimoji="1" lang="zh-CN" altLang="en-US" sz="3200" b="1">
                <a:solidFill>
                  <a:srgbClr val="0000FF"/>
                </a:solidFill>
              </a:rPr>
              <a:t>节点电流</a:t>
            </a:r>
            <a:r>
              <a:rPr kumimoji="1" lang="zh-CN" altLang="en-US" sz="3200" b="1">
                <a:solidFill>
                  <a:srgbClr val="000000"/>
                </a:solidFill>
              </a:rPr>
              <a:t>方程）</a:t>
            </a:r>
            <a:endParaRPr kumimoji="1" lang="zh-CN" altLang="en-US" b="1">
              <a:solidFill>
                <a:srgbClr val="000000"/>
              </a:solidFill>
              <a:ea typeface="方正姚体" pitchFamily="2" charset="-122"/>
            </a:endParaRPr>
          </a:p>
        </p:txBody>
      </p:sp>
      <p:sp>
        <p:nvSpPr>
          <p:cNvPr id="5126" name="Text Box 8"/>
          <p:cNvSpPr txBox="1">
            <a:spLocks noChangeArrowheads="1"/>
          </p:cNvSpPr>
          <p:nvPr/>
        </p:nvSpPr>
        <p:spPr bwMode="auto">
          <a:xfrm>
            <a:off x="395288" y="2997200"/>
            <a:ext cx="8243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spcBef>
                <a:spcPct val="50000"/>
              </a:spcBef>
            </a:pPr>
            <a:r>
              <a:rPr kumimoji="1" lang="zh-CN" altLang="en-US" sz="3200" b="1">
                <a:solidFill>
                  <a:srgbClr val="000000"/>
                </a:solidFill>
              </a:rPr>
              <a:t>（</a:t>
            </a:r>
            <a:r>
              <a:rPr kumimoji="1" lang="zh-CN" altLang="en-US" sz="3200" b="1">
                <a:solidFill>
                  <a:srgbClr val="0000FF"/>
                </a:solidFill>
              </a:rPr>
              <a:t>流出</a:t>
            </a:r>
            <a:r>
              <a:rPr kumimoji="1" lang="zh-CN" altLang="en-US" sz="3200" b="1">
                <a:solidFill>
                  <a:srgbClr val="000000"/>
                </a:solidFill>
              </a:rPr>
              <a:t>节点电流为</a:t>
            </a:r>
            <a:r>
              <a:rPr kumimoji="1" lang="zh-CN" altLang="en-US" sz="3200" b="1">
                <a:solidFill>
                  <a:srgbClr val="FF0000"/>
                </a:solidFill>
              </a:rPr>
              <a:t>正</a:t>
            </a:r>
            <a:r>
              <a:rPr kumimoji="1" lang="zh-CN" altLang="en-US" sz="3200" b="1">
                <a:solidFill>
                  <a:srgbClr val="000000"/>
                </a:solidFill>
              </a:rPr>
              <a:t>，</a:t>
            </a:r>
            <a:r>
              <a:rPr kumimoji="1" lang="zh-CN" altLang="en-US" sz="3200" b="1">
                <a:solidFill>
                  <a:srgbClr val="0000FF"/>
                </a:solidFill>
              </a:rPr>
              <a:t>流入</a:t>
            </a:r>
            <a:r>
              <a:rPr kumimoji="1" lang="zh-CN" altLang="en-US" sz="3200" b="1">
                <a:solidFill>
                  <a:srgbClr val="000000"/>
                </a:solidFill>
              </a:rPr>
              <a:t>节点电流为</a:t>
            </a:r>
            <a:r>
              <a:rPr kumimoji="1" lang="zh-CN" altLang="en-US" sz="3200" b="1">
                <a:solidFill>
                  <a:srgbClr val="FF00FF"/>
                </a:solidFill>
              </a:rPr>
              <a:t>负</a:t>
            </a:r>
            <a:r>
              <a:rPr kumimoji="1" lang="zh-CN" altLang="en-US" sz="3200" b="1">
                <a:solidFill>
                  <a:srgbClr val="000000"/>
                </a:solidFill>
              </a:rPr>
              <a:t>）</a:t>
            </a:r>
          </a:p>
        </p:txBody>
      </p:sp>
    </p:spTree>
    <p:extLst>
      <p:ext uri="{BB962C8B-B14F-4D97-AF65-F5344CB8AC3E}">
        <p14:creationId xmlns:p14="http://schemas.microsoft.com/office/powerpoint/2010/main" val="37383922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4" name="Rectangle 9"/>
          <p:cNvSpPr>
            <a:spLocks noChangeArrowheads="1"/>
          </p:cNvSpPr>
          <p:nvPr/>
        </p:nvSpPr>
        <p:spPr bwMode="auto">
          <a:xfrm>
            <a:off x="2915816" y="1628800"/>
            <a:ext cx="2952328" cy="116336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6677" name="Rectangle 3"/>
          <p:cNvSpPr>
            <a:spLocks noGrp="1" noChangeArrowheads="1"/>
          </p:cNvSpPr>
          <p:nvPr>
            <p:ph type="subTitle" idx="1"/>
          </p:nvPr>
        </p:nvSpPr>
        <p:spPr>
          <a:xfrm>
            <a:off x="179512" y="188640"/>
            <a:ext cx="8789069" cy="864096"/>
          </a:xfrm>
        </p:spPr>
        <p:txBody>
          <a:bodyPr/>
          <a:lstStyle/>
          <a:p>
            <a:pPr algn="l" eaLnBrk="1" hangingPunct="1">
              <a:lnSpc>
                <a:spcPct val="130000"/>
              </a:lnSpc>
            </a:pPr>
            <a:r>
              <a:rPr lang="zh-CN" altLang="en-US" sz="2800" b="1" dirty="0" smtClean="0">
                <a:solidFill>
                  <a:srgbClr val="000000"/>
                </a:solidFill>
              </a:rPr>
              <a:t>环的内部各点的</a:t>
            </a:r>
            <a:r>
              <a:rPr lang="zh-CN" altLang="en-US" sz="2800" b="1" dirty="0" smtClean="0">
                <a:solidFill>
                  <a:schemeClr val="hlink"/>
                </a:solidFill>
              </a:rPr>
              <a:t>磁场</a:t>
            </a:r>
            <a:r>
              <a:rPr lang="zh-CN" altLang="en-US" sz="2800" b="1" dirty="0" smtClean="0">
                <a:solidFill>
                  <a:srgbClr val="000000"/>
                </a:solidFill>
              </a:rPr>
              <a:t>大小并不相等。当螺绕环同心圆的周长用</a:t>
            </a:r>
            <a:r>
              <a:rPr lang="en-US" altLang="zh-CN" sz="2800" b="1" dirty="0" smtClean="0">
                <a:solidFill>
                  <a:srgbClr val="000000"/>
                </a:solidFill>
                <a:latin typeface="Times New Roman" pitchFamily="18" charset="0"/>
              </a:rPr>
              <a:t>L</a:t>
            </a:r>
            <a:r>
              <a:rPr lang="zh-CN" altLang="en-US" sz="2800" b="1" dirty="0" smtClean="0">
                <a:solidFill>
                  <a:srgbClr val="000000"/>
                </a:solidFill>
                <a:latin typeface="Times New Roman" pitchFamily="18" charset="0"/>
              </a:rPr>
              <a:t>表示</a:t>
            </a:r>
            <a:r>
              <a:rPr lang="zh-CN" altLang="en-US" sz="2800" b="1" dirty="0" smtClean="0">
                <a:solidFill>
                  <a:srgbClr val="000000"/>
                </a:solidFill>
              </a:rPr>
              <a:t>时，同心圆上各点的</a:t>
            </a:r>
            <a:r>
              <a:rPr lang="zh-CN" altLang="en-US" sz="2800" b="1" dirty="0" smtClean="0">
                <a:solidFill>
                  <a:schemeClr val="hlink"/>
                </a:solidFill>
              </a:rPr>
              <a:t>磁感应强度</a:t>
            </a:r>
            <a:r>
              <a:rPr lang="zh-CN" altLang="en-US" sz="2800" b="1" dirty="0" smtClean="0">
                <a:solidFill>
                  <a:srgbClr val="000000"/>
                </a:solidFill>
              </a:rPr>
              <a:t>的大小为</a:t>
            </a:r>
            <a:endParaRPr lang="zh-CN" altLang="en-US" sz="2800" dirty="0" smtClean="0"/>
          </a:p>
        </p:txBody>
      </p:sp>
      <p:sp>
        <p:nvSpPr>
          <p:cNvPr id="156678" name="Rectangle 5"/>
          <p:cNvSpPr>
            <a:spLocks noChangeArrowheads="1"/>
          </p:cNvSpPr>
          <p:nvPr/>
        </p:nvSpPr>
        <p:spPr bwMode="auto">
          <a:xfrm>
            <a:off x="4233863"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6680" name="Rectangle 7"/>
          <p:cNvSpPr>
            <a:spLocks noChangeArrowheads="1"/>
          </p:cNvSpPr>
          <p:nvPr/>
        </p:nvSpPr>
        <p:spPr bwMode="auto">
          <a:xfrm>
            <a:off x="4233863"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56681" name="Object 6"/>
          <p:cNvGraphicFramePr>
            <a:graphicFrameLocks noChangeAspect="1"/>
          </p:cNvGraphicFramePr>
          <p:nvPr>
            <p:extLst>
              <p:ext uri="{D42A27DB-BD31-4B8C-83A1-F6EECF244321}">
                <p14:modId xmlns:p14="http://schemas.microsoft.com/office/powerpoint/2010/main" val="187617586"/>
              </p:ext>
            </p:extLst>
          </p:nvPr>
        </p:nvGraphicFramePr>
        <p:xfrm>
          <a:off x="3326467" y="1661269"/>
          <a:ext cx="1814791" cy="1098426"/>
        </p:xfrm>
        <a:graphic>
          <a:graphicData uri="http://schemas.openxmlformats.org/presentationml/2006/ole">
            <mc:AlternateContent xmlns:mc="http://schemas.openxmlformats.org/markup-compatibility/2006">
              <mc:Choice xmlns:v="urn:schemas-microsoft-com:vml" Requires="v">
                <p:oleObj spid="_x0000_s156836" name="公式" r:id="rId3" imgW="672808" imgH="406224" progId="Equation.3">
                  <p:embed/>
                </p:oleObj>
              </mc:Choice>
              <mc:Fallback>
                <p:oleObj name="公式" r:id="rId3" imgW="672808" imgH="406224" progId="Equation.3">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467" y="1661269"/>
                        <a:ext cx="1814791" cy="1098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251520" y="3068960"/>
            <a:ext cx="8712968" cy="1076705"/>
          </a:xfrm>
          <a:prstGeom prst="rect">
            <a:avLst/>
          </a:prstGeom>
        </p:spPr>
        <p:txBody>
          <a:bodyPr wrap="square">
            <a:spAutoFit/>
          </a:bodyPr>
          <a:lstStyle/>
          <a:p>
            <a:pPr algn="just">
              <a:lnSpc>
                <a:spcPct val="130000"/>
              </a:lnSpc>
            </a:pPr>
            <a:r>
              <a:rPr lang="zh-CN" altLang="en-US" sz="2600" b="1" dirty="0">
                <a:latin typeface="宋体" pitchFamily="2" charset="-122"/>
                <a:cs typeface="Times New Roman" pitchFamily="18" charset="0"/>
              </a:rPr>
              <a:t>当螺绕环的</a:t>
            </a:r>
            <a:r>
              <a:rPr lang="zh-CN" altLang="en-US" sz="2600" b="1" dirty="0">
                <a:solidFill>
                  <a:srgbClr val="0000FF"/>
                </a:solidFill>
                <a:latin typeface="宋体" pitchFamily="2" charset="-122"/>
                <a:cs typeface="Times New Roman" pitchFamily="18" charset="0"/>
              </a:rPr>
              <a:t>直径（</a:t>
            </a:r>
            <a:r>
              <a:rPr lang="en-US" altLang="zh-CN" sz="2600" b="1" dirty="0">
                <a:solidFill>
                  <a:srgbClr val="0000FF"/>
                </a:solidFill>
                <a:cs typeface="Times New Roman" pitchFamily="18" charset="0"/>
              </a:rPr>
              <a:t>2</a:t>
            </a:r>
            <a:r>
              <a:rPr lang="en-US" altLang="zh-CN" sz="2600" b="1" dirty="0">
                <a:solidFill>
                  <a:srgbClr val="0000FF"/>
                </a:solidFill>
                <a:cs typeface="Times New Roman" pitchFamily="18" charset="0"/>
                <a:sym typeface="Symbol" pitchFamily="18" charset="2"/>
              </a:rPr>
              <a:t>R</a:t>
            </a:r>
            <a:r>
              <a:rPr lang="zh-CN" altLang="en-US" sz="2600" b="1" dirty="0">
                <a:solidFill>
                  <a:srgbClr val="0000FF"/>
                </a:solidFill>
                <a:latin typeface="宋体" pitchFamily="2" charset="-122"/>
                <a:cs typeface="Times New Roman" pitchFamily="18" charset="0"/>
                <a:sym typeface="Symbol" pitchFamily="18" charset="2"/>
              </a:rPr>
              <a:t>）</a:t>
            </a:r>
            <a:r>
              <a:rPr lang="zh-CN" altLang="en-US" sz="2600" b="1" dirty="0">
                <a:latin typeface="宋体" pitchFamily="2" charset="-122"/>
                <a:cs typeface="Times New Roman" pitchFamily="18" charset="0"/>
              </a:rPr>
              <a:t>比</a:t>
            </a:r>
            <a:r>
              <a:rPr lang="zh-CN" altLang="en-US" sz="2600" b="1" dirty="0">
                <a:solidFill>
                  <a:srgbClr val="0000FF"/>
                </a:solidFill>
                <a:latin typeface="宋体" pitchFamily="2" charset="-122"/>
                <a:cs typeface="Times New Roman" pitchFamily="18" charset="0"/>
              </a:rPr>
              <a:t>线圈直径（</a:t>
            </a:r>
            <a:r>
              <a:rPr lang="en-US" altLang="zh-CN" sz="2600" b="1" dirty="0">
                <a:solidFill>
                  <a:srgbClr val="0000FF"/>
                </a:solidFill>
                <a:latin typeface="宋体" pitchFamily="2" charset="-122"/>
                <a:cs typeface="Times New Roman" pitchFamily="18" charset="0"/>
              </a:rPr>
              <a:t>d</a:t>
            </a:r>
            <a:r>
              <a:rPr lang="zh-CN" altLang="en-US" sz="2600" b="1" dirty="0">
                <a:solidFill>
                  <a:srgbClr val="0000FF"/>
                </a:solidFill>
                <a:latin typeface="宋体" pitchFamily="2" charset="-122"/>
                <a:cs typeface="Times New Roman" pitchFamily="18" charset="0"/>
              </a:rPr>
              <a:t>）</a:t>
            </a:r>
            <a:r>
              <a:rPr lang="zh-CN" altLang="en-US" sz="2600" b="1" dirty="0">
                <a:latin typeface="宋体" pitchFamily="2" charset="-122"/>
                <a:cs typeface="Times New Roman" pitchFamily="18" charset="0"/>
              </a:rPr>
              <a:t>大很</a:t>
            </a:r>
            <a:r>
              <a:rPr lang="zh-CN" altLang="en-US" sz="2600" b="1" dirty="0">
                <a:solidFill>
                  <a:srgbClr val="000000"/>
                </a:solidFill>
                <a:latin typeface="宋体" pitchFamily="2" charset="-122"/>
                <a:cs typeface="Times New Roman" pitchFamily="18" charset="0"/>
              </a:rPr>
              <a:t>多，管内的磁场可视为相等，可近似为</a:t>
            </a:r>
            <a:endParaRPr lang="zh-CN" altLang="en-US" sz="2600" dirty="0"/>
          </a:p>
        </p:txBody>
      </p:sp>
      <p:graphicFrame>
        <p:nvGraphicFramePr>
          <p:cNvPr id="4" name="对象 3"/>
          <p:cNvGraphicFramePr>
            <a:graphicFrameLocks noChangeAspect="1"/>
          </p:cNvGraphicFramePr>
          <p:nvPr>
            <p:extLst>
              <p:ext uri="{D42A27DB-BD31-4B8C-83A1-F6EECF244321}">
                <p14:modId xmlns:p14="http://schemas.microsoft.com/office/powerpoint/2010/main" val="2063597938"/>
              </p:ext>
            </p:extLst>
          </p:nvPr>
        </p:nvGraphicFramePr>
        <p:xfrm>
          <a:off x="5148064" y="4725144"/>
          <a:ext cx="1296144" cy="399718"/>
        </p:xfrm>
        <a:graphic>
          <a:graphicData uri="http://schemas.openxmlformats.org/presentationml/2006/ole">
            <mc:AlternateContent xmlns:mc="http://schemas.openxmlformats.org/markup-compatibility/2006">
              <mc:Choice xmlns:v="urn:schemas-microsoft-com:vml" Requires="v">
                <p:oleObj spid="_x0000_s156837" name="公式" r:id="rId5" imgW="583693" imgH="177646" progId="Equation.3">
                  <p:embed/>
                </p:oleObj>
              </mc:Choice>
              <mc:Fallback>
                <p:oleObj name="公式" r:id="rId5" imgW="583693" imgH="177646"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4725144"/>
                        <a:ext cx="1296144" cy="3997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40979543"/>
              </p:ext>
            </p:extLst>
          </p:nvPr>
        </p:nvGraphicFramePr>
        <p:xfrm>
          <a:off x="1861985" y="4437112"/>
          <a:ext cx="2746019" cy="936104"/>
        </p:xfrm>
        <a:graphic>
          <a:graphicData uri="http://schemas.openxmlformats.org/presentationml/2006/ole">
            <mc:AlternateContent xmlns:mc="http://schemas.openxmlformats.org/markup-compatibility/2006">
              <mc:Choice xmlns:v="urn:schemas-microsoft-com:vml" Requires="v">
                <p:oleObj spid="_x0000_s156838" name="Equation" r:id="rId7" imgW="1155700" imgH="393700" progId="Equation.DSMT4">
                  <p:embed/>
                </p:oleObj>
              </mc:Choice>
              <mc:Fallback>
                <p:oleObj name="Equation" r:id="rId7" imgW="1155700" imgH="393700" progId="Equation.DSMT4">
                  <p:embed/>
                  <p:pic>
                    <p:nvPicPr>
                      <p:cNvPr id="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985" y="4437112"/>
                        <a:ext cx="2746019"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8722" name="组合 19"/>
          <p:cNvGrpSpPr>
            <a:grpSpLocks/>
          </p:cNvGrpSpPr>
          <p:nvPr/>
        </p:nvGrpSpPr>
        <p:grpSpPr bwMode="auto">
          <a:xfrm>
            <a:off x="5364088" y="1133996"/>
            <a:ext cx="3075806" cy="1646932"/>
            <a:chOff x="2000250" y="2571750"/>
            <a:chExt cx="4500563" cy="2216150"/>
          </a:xfrm>
        </p:grpSpPr>
        <p:grpSp>
          <p:nvGrpSpPr>
            <p:cNvPr id="158724" name="组合 21"/>
            <p:cNvGrpSpPr>
              <a:grpSpLocks/>
            </p:cNvGrpSpPr>
            <p:nvPr/>
          </p:nvGrpSpPr>
          <p:grpSpPr bwMode="auto">
            <a:xfrm>
              <a:off x="2000250" y="2571750"/>
              <a:ext cx="4500563" cy="2216150"/>
              <a:chOff x="1928794" y="1785926"/>
              <a:chExt cx="4500594" cy="2216166"/>
            </a:xfrm>
          </p:grpSpPr>
          <p:grpSp>
            <p:nvGrpSpPr>
              <p:cNvPr id="158730" name="组合 10"/>
              <p:cNvGrpSpPr>
                <a:grpSpLocks/>
              </p:cNvGrpSpPr>
              <p:nvPr/>
            </p:nvGrpSpPr>
            <p:grpSpPr bwMode="auto">
              <a:xfrm>
                <a:off x="2000232" y="2643182"/>
                <a:ext cx="4357718" cy="500066"/>
                <a:chOff x="2071670" y="2428868"/>
                <a:chExt cx="4357718" cy="500066"/>
              </a:xfrm>
            </p:grpSpPr>
            <p:sp>
              <p:nvSpPr>
                <p:cNvPr id="158735" name="矩形 3"/>
                <p:cNvSpPr>
                  <a:spLocks noChangeArrowheads="1"/>
                </p:cNvSpPr>
                <p:nvPr/>
              </p:nvSpPr>
              <p:spPr bwMode="auto">
                <a:xfrm>
                  <a:off x="2071670" y="2428868"/>
                  <a:ext cx="4357718" cy="500066"/>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6" name="乘号 5"/>
                <p:cNvSpPr/>
                <p:nvPr/>
              </p:nvSpPr>
              <p:spPr bwMode="auto">
                <a:xfrm>
                  <a:off x="3571867" y="2500307"/>
                  <a:ext cx="357190"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8" name="乘号 7"/>
                <p:cNvSpPr/>
                <p:nvPr/>
              </p:nvSpPr>
              <p:spPr bwMode="auto">
                <a:xfrm>
                  <a:off x="5643570" y="2500307"/>
                  <a:ext cx="357189"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9" name="乘号 8"/>
                <p:cNvSpPr/>
                <p:nvPr/>
              </p:nvSpPr>
              <p:spPr bwMode="auto">
                <a:xfrm>
                  <a:off x="2571735" y="2500307"/>
                  <a:ext cx="357190"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10" name="乘号 9"/>
                <p:cNvSpPr/>
                <p:nvPr/>
              </p:nvSpPr>
              <p:spPr bwMode="auto">
                <a:xfrm>
                  <a:off x="4643438" y="2500307"/>
                  <a:ext cx="357189"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grpSp>
          <p:cxnSp>
            <p:nvCxnSpPr>
              <p:cNvPr id="158731" name="直接箭头连接符 12"/>
              <p:cNvCxnSpPr>
                <a:cxnSpLocks noChangeShapeType="1"/>
              </p:cNvCxnSpPr>
              <p:nvPr/>
            </p:nvCxnSpPr>
            <p:spPr bwMode="auto">
              <a:xfrm>
                <a:off x="2000232" y="1785926"/>
                <a:ext cx="4357718"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2" name="直接箭头连接符 13"/>
              <p:cNvCxnSpPr>
                <a:cxnSpLocks noChangeShapeType="1"/>
              </p:cNvCxnSpPr>
              <p:nvPr/>
            </p:nvCxnSpPr>
            <p:spPr bwMode="auto">
              <a:xfrm>
                <a:off x="2000232" y="2214554"/>
                <a:ext cx="4357718"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3" name="直接箭头连接符 14"/>
              <p:cNvCxnSpPr>
                <a:cxnSpLocks noChangeShapeType="1"/>
              </p:cNvCxnSpPr>
              <p:nvPr/>
            </p:nvCxnSpPr>
            <p:spPr bwMode="auto">
              <a:xfrm rot="10800000" flipV="1">
                <a:off x="1928794" y="3571876"/>
                <a:ext cx="4500594"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4" name="直接箭头连接符 20"/>
              <p:cNvCxnSpPr>
                <a:cxnSpLocks noChangeShapeType="1"/>
              </p:cNvCxnSpPr>
              <p:nvPr/>
            </p:nvCxnSpPr>
            <p:spPr bwMode="auto">
              <a:xfrm rot="10800000" flipV="1">
                <a:off x="1928794" y="4000504"/>
                <a:ext cx="4500594"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grpSp>
        <p:sp>
          <p:nvSpPr>
            <p:cNvPr id="158725" name="矩形 22"/>
            <p:cNvSpPr>
              <a:spLocks noChangeArrowheads="1"/>
            </p:cNvSpPr>
            <p:nvPr/>
          </p:nvSpPr>
          <p:spPr bwMode="auto">
            <a:xfrm>
              <a:off x="3357563" y="2857500"/>
              <a:ext cx="1928812" cy="128587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8726" name="TextBox 23"/>
            <p:cNvSpPr txBox="1">
              <a:spLocks noChangeArrowheads="1"/>
            </p:cNvSpPr>
            <p:nvPr/>
          </p:nvSpPr>
          <p:spPr bwMode="auto">
            <a:xfrm>
              <a:off x="3000375" y="2571750"/>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a</a:t>
              </a:r>
              <a:endParaRPr lang="zh-CN" altLang="en-US" sz="2400">
                <a:solidFill>
                  <a:srgbClr val="000000"/>
                </a:solidFill>
              </a:endParaRPr>
            </a:p>
          </p:txBody>
        </p:sp>
        <p:sp>
          <p:nvSpPr>
            <p:cNvPr id="158727" name="TextBox 24"/>
            <p:cNvSpPr txBox="1">
              <a:spLocks noChangeArrowheads="1"/>
            </p:cNvSpPr>
            <p:nvPr/>
          </p:nvSpPr>
          <p:spPr bwMode="auto">
            <a:xfrm>
              <a:off x="5357813" y="2571750"/>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b</a:t>
              </a:r>
              <a:endParaRPr lang="zh-CN" altLang="en-US" sz="2400">
                <a:solidFill>
                  <a:srgbClr val="000000"/>
                </a:solidFill>
              </a:endParaRPr>
            </a:p>
          </p:txBody>
        </p:sp>
        <p:sp>
          <p:nvSpPr>
            <p:cNvPr id="158728" name="TextBox 25"/>
            <p:cNvSpPr txBox="1">
              <a:spLocks noChangeArrowheads="1"/>
            </p:cNvSpPr>
            <p:nvPr/>
          </p:nvSpPr>
          <p:spPr bwMode="auto">
            <a:xfrm>
              <a:off x="5357813" y="3929063"/>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c</a:t>
              </a:r>
              <a:endParaRPr lang="zh-CN" altLang="en-US" sz="2400">
                <a:solidFill>
                  <a:srgbClr val="000000"/>
                </a:solidFill>
              </a:endParaRPr>
            </a:p>
          </p:txBody>
        </p:sp>
        <p:sp>
          <p:nvSpPr>
            <p:cNvPr id="158729" name="TextBox 26"/>
            <p:cNvSpPr txBox="1">
              <a:spLocks noChangeArrowheads="1"/>
            </p:cNvSpPr>
            <p:nvPr/>
          </p:nvSpPr>
          <p:spPr bwMode="auto">
            <a:xfrm>
              <a:off x="3000375" y="3929063"/>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d</a:t>
              </a:r>
              <a:endParaRPr lang="zh-CN" altLang="en-US" sz="2400">
                <a:solidFill>
                  <a:srgbClr val="000000"/>
                </a:solidFill>
              </a:endParaRPr>
            </a:p>
          </p:txBody>
        </p:sp>
      </p:grpSp>
      <p:sp>
        <p:nvSpPr>
          <p:cNvPr id="158723" name="TextBox 18"/>
          <p:cNvSpPr txBox="1">
            <a:spLocks noChangeArrowheads="1"/>
          </p:cNvSpPr>
          <p:nvPr/>
        </p:nvSpPr>
        <p:spPr bwMode="auto">
          <a:xfrm>
            <a:off x="229588" y="273050"/>
            <a:ext cx="8715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latin typeface="Times New Roman" pitchFamily="18" charset="0"/>
                <a:cs typeface="Times New Roman" pitchFamily="18" charset="0"/>
              </a:rPr>
              <a:t>例</a:t>
            </a:r>
            <a:r>
              <a:rPr lang="en-US" altLang="zh-CN" b="1" dirty="0">
                <a:latin typeface="Times New Roman" pitchFamily="18" charset="0"/>
                <a:cs typeface="Times New Roman" pitchFamily="18" charset="0"/>
              </a:rPr>
              <a:t>5 </a:t>
            </a:r>
            <a:r>
              <a:rPr lang="zh-CN" altLang="en-US" b="1" dirty="0">
                <a:latin typeface="Times New Roman" pitchFamily="18" charset="0"/>
                <a:cs typeface="Times New Roman" pitchFamily="18" charset="0"/>
              </a:rPr>
              <a:t>无限大电流板外的磁场，已知电流密度为</a:t>
            </a:r>
            <a:r>
              <a:rPr lang="en-US" altLang="zh-CN" dirty="0">
                <a:latin typeface="Times New Roman" pitchFamily="18" charset="0"/>
                <a:cs typeface="Times New Roman" pitchFamily="18" charset="0"/>
              </a:rPr>
              <a:t>j</a:t>
            </a:r>
            <a:endParaRPr lang="zh-CN" altLang="en-US" dirty="0">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60631784"/>
              </p:ext>
            </p:extLst>
          </p:nvPr>
        </p:nvGraphicFramePr>
        <p:xfrm>
          <a:off x="389744" y="2698981"/>
          <a:ext cx="6104706" cy="2839583"/>
        </p:xfrm>
        <a:graphic>
          <a:graphicData uri="http://schemas.openxmlformats.org/presentationml/2006/ole">
            <mc:AlternateContent xmlns:mc="http://schemas.openxmlformats.org/markup-compatibility/2006">
              <mc:Choice xmlns:v="urn:schemas-microsoft-com:vml" Requires="v">
                <p:oleObj spid="_x0000_s235610" name="Equation" r:id="rId3" imgW="2781300" imgH="1295400" progId="Equation.DSMT4">
                  <p:embed/>
                </p:oleObj>
              </mc:Choice>
              <mc:Fallback>
                <p:oleObj name="Equation" r:id="rId3" imgW="2781300" imgH="12954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44" y="2698981"/>
                        <a:ext cx="6104706" cy="2839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341349572"/>
              </p:ext>
            </p:extLst>
          </p:nvPr>
        </p:nvGraphicFramePr>
        <p:xfrm>
          <a:off x="3693727" y="5301208"/>
          <a:ext cx="2305050" cy="1033462"/>
        </p:xfrm>
        <a:graphic>
          <a:graphicData uri="http://schemas.openxmlformats.org/presentationml/2006/ole">
            <mc:AlternateContent xmlns:mc="http://schemas.openxmlformats.org/markup-compatibility/2006">
              <mc:Choice xmlns:v="urn:schemas-microsoft-com:vml" Requires="v">
                <p:oleObj spid="_x0000_s235611" name="Equation" r:id="rId5" imgW="876240" imgH="393480" progId="Equation.DSMT4">
                  <p:embed/>
                </p:oleObj>
              </mc:Choice>
              <mc:Fallback>
                <p:oleObj name="Equation" r:id="rId5" imgW="876240" imgH="39348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3727" y="5301208"/>
                        <a:ext cx="2305050"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07504" y="116632"/>
            <a:ext cx="7416824" cy="1143000"/>
          </a:xfrm>
        </p:spPr>
        <p:txBody>
          <a:bodyPr/>
          <a:lstStyle/>
          <a:p>
            <a:pPr eaLnBrk="1" hangingPunct="1"/>
            <a:r>
              <a:rPr lang="zh-CN" altLang="en-US" sz="2800" b="1" dirty="0" smtClean="0">
                <a:solidFill>
                  <a:schemeClr val="bg2"/>
                </a:solidFill>
                <a:latin typeface="Times New Roman" pitchFamily="18" charset="0"/>
              </a:rPr>
              <a:t>科学家介绍：</a:t>
            </a:r>
            <a:r>
              <a:rPr lang="zh-CN" altLang="en-US" sz="2800" b="1" dirty="0" smtClean="0">
                <a:solidFill>
                  <a:srgbClr val="0000FF"/>
                </a:solidFill>
                <a:latin typeface="Times New Roman" pitchFamily="18" charset="0"/>
              </a:rPr>
              <a:t>安培(</a:t>
            </a:r>
            <a:r>
              <a:rPr lang="en-US" altLang="zh-CN" sz="2800" b="1" dirty="0" smtClean="0">
                <a:solidFill>
                  <a:srgbClr val="0000FF"/>
                </a:solidFill>
                <a:latin typeface="Times New Roman" pitchFamily="18" charset="0"/>
              </a:rPr>
              <a:t>Andre-Marie Ampere, 1775-1836)</a:t>
            </a:r>
            <a:r>
              <a:rPr lang="en-US" altLang="zh-CN" sz="2800" dirty="0" smtClean="0">
                <a:solidFill>
                  <a:srgbClr val="0000FF"/>
                </a:solidFill>
              </a:rPr>
              <a:t> </a:t>
            </a:r>
            <a:endParaRPr lang="zh-CN" altLang="en-US" sz="2800" dirty="0" smtClean="0">
              <a:solidFill>
                <a:srgbClr val="0000FF"/>
              </a:solidFill>
            </a:endParaRPr>
          </a:p>
        </p:txBody>
      </p:sp>
      <p:pic>
        <p:nvPicPr>
          <p:cNvPr id="160772" name="Picture 4" descr="Ampere.GIF (17660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12" y="62626"/>
            <a:ext cx="1080120" cy="135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7504" y="1412776"/>
            <a:ext cx="8712968" cy="5706177"/>
          </a:xfrm>
          <a:prstGeom prst="rect">
            <a:avLst/>
          </a:prstGeom>
        </p:spPr>
        <p:txBody>
          <a:bodyPr wrap="square">
            <a:spAutoFit/>
          </a:bodyPr>
          <a:lstStyle/>
          <a:p>
            <a:pPr algn="just" eaLnBrk="1" hangingPunct="1">
              <a:lnSpc>
                <a:spcPct val="110000"/>
              </a:lnSpc>
              <a:buFont typeface="Wingdings" pitchFamily="2" charset="2"/>
              <a:buNone/>
            </a:pPr>
            <a:r>
              <a:rPr lang="zh-CN" altLang="en-US" b="1" dirty="0">
                <a:solidFill>
                  <a:schemeClr val="hlink"/>
                </a:solidFill>
              </a:rPr>
              <a:t>法国</a:t>
            </a:r>
            <a:r>
              <a:rPr lang="zh-CN" altLang="en-US" b="1" dirty="0">
                <a:solidFill>
                  <a:srgbClr val="000000"/>
                </a:solidFill>
              </a:rPr>
              <a:t>物理学家，电动力学的创始人。少年时期主要跟随父亲学习技艺，没有受过正规系统的教育。</a:t>
            </a:r>
            <a:r>
              <a:rPr lang="zh-CN" altLang="en-US" b="1" dirty="0">
                <a:solidFill>
                  <a:schemeClr val="hlink"/>
                </a:solidFill>
              </a:rPr>
              <a:t>安培</a:t>
            </a:r>
            <a:r>
              <a:rPr lang="zh-CN" altLang="en-US" b="1" dirty="0">
                <a:solidFill>
                  <a:srgbClr val="000000"/>
                </a:solidFill>
              </a:rPr>
              <a:t>自幼聪慧过人，对事务有敏锐的观察力。他兴趣广泛，爱好多方面的科学知识。1799年</a:t>
            </a:r>
            <a:r>
              <a:rPr lang="zh-CN" altLang="en-US" b="1" dirty="0">
                <a:solidFill>
                  <a:schemeClr val="hlink"/>
                </a:solidFill>
              </a:rPr>
              <a:t>安培</a:t>
            </a:r>
            <a:r>
              <a:rPr lang="zh-CN" altLang="en-US" b="1" dirty="0">
                <a:solidFill>
                  <a:srgbClr val="000000"/>
                </a:solidFill>
              </a:rPr>
              <a:t>开始系统研究数学，1805年定居巴黎，担任法兰西学院的物理教授，1814年参加了法国科学会，1818年担任巴黎大学总督学，1827年被选为英国皇家学会会员。他还是柏林科学院和斯德哥尔摩科学院院士</a:t>
            </a:r>
            <a:r>
              <a:rPr lang="zh-CN" altLang="en-US" b="1" dirty="0" smtClean="0">
                <a:solidFill>
                  <a:srgbClr val="000000"/>
                </a:solidFill>
              </a:rPr>
              <a:t>。</a:t>
            </a:r>
            <a:endParaRPr lang="en-US" altLang="zh-CN" b="1" dirty="0" smtClean="0">
              <a:solidFill>
                <a:srgbClr val="000000"/>
              </a:solidFill>
            </a:endParaRPr>
          </a:p>
          <a:p>
            <a:pPr algn="just">
              <a:lnSpc>
                <a:spcPct val="110000"/>
              </a:lnSpc>
            </a:pPr>
            <a:r>
              <a:rPr lang="zh-CN" altLang="en-US" b="1" dirty="0">
                <a:solidFill>
                  <a:schemeClr val="hlink"/>
                </a:solidFill>
              </a:rPr>
              <a:t>安培</a:t>
            </a:r>
            <a:r>
              <a:rPr lang="zh-CN" altLang="en-US" b="1" dirty="0">
                <a:solidFill>
                  <a:srgbClr val="000000"/>
                </a:solidFill>
              </a:rPr>
              <a:t>是近代物理学史上功绩显赫的科学家。特别在电磁学方面的贡献尤为卓著。1822年在科学学会上，他正式公布了他发现的</a:t>
            </a:r>
            <a:r>
              <a:rPr lang="zh-CN" altLang="en-US" b="1" dirty="0">
                <a:solidFill>
                  <a:srgbClr val="FF0000"/>
                </a:solidFill>
              </a:rPr>
              <a:t>安培环路定理</a:t>
            </a:r>
            <a:r>
              <a:rPr lang="zh-CN" altLang="en-US" b="1" dirty="0">
                <a:solidFill>
                  <a:srgbClr val="000000"/>
                </a:solidFill>
              </a:rPr>
              <a:t>。在电动力学中，这是一个重要的基本定律之一。</a:t>
            </a:r>
            <a:r>
              <a:rPr lang="zh-CN" altLang="en-US" b="1" dirty="0">
                <a:solidFill>
                  <a:srgbClr val="FF0000"/>
                </a:solidFill>
              </a:rPr>
              <a:t>安培</a:t>
            </a:r>
            <a:r>
              <a:rPr lang="zh-CN" altLang="en-US" b="1" dirty="0">
                <a:solidFill>
                  <a:srgbClr val="000000"/>
                </a:solidFill>
              </a:rPr>
              <a:t>的研究工作结束了磁是一种特殊物质的观点，使电磁学开始走上了全面发展的道路。为了纪念他的贡献，以他的名字命名了电流的单位。</a:t>
            </a:r>
            <a:endParaRPr lang="zh-CN" altLang="en-US" dirty="0"/>
          </a:p>
          <a:p>
            <a:pPr algn="just" eaLnBrk="1" hangingPunct="1">
              <a:lnSpc>
                <a:spcPct val="90000"/>
              </a:lnSpc>
              <a:buFont typeface="Wingdings" pitchFamily="2" charset="2"/>
              <a:buNone/>
            </a:pP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Rectangle 17"/>
          <p:cNvSpPr>
            <a:spLocks noChangeArrowheads="1"/>
          </p:cNvSpPr>
          <p:nvPr/>
        </p:nvSpPr>
        <p:spPr bwMode="auto">
          <a:xfrm>
            <a:off x="4929190" y="2285992"/>
            <a:ext cx="2016125" cy="7921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2819" name="Rectangle 2"/>
          <p:cNvSpPr>
            <a:spLocks noGrp="1" noChangeArrowheads="1"/>
          </p:cNvSpPr>
          <p:nvPr>
            <p:ph type="title"/>
          </p:nvPr>
        </p:nvSpPr>
        <p:spPr>
          <a:xfrm>
            <a:off x="214282" y="428604"/>
            <a:ext cx="8458200" cy="685800"/>
          </a:xfrm>
        </p:spPr>
        <p:txBody>
          <a:bodyPr/>
          <a:lstStyle/>
          <a:p>
            <a:pPr algn="ctr" eaLnBrk="1" hangingPunct="1"/>
            <a:r>
              <a:rPr lang="zh-CN" altLang="en-US" sz="3200" b="1" dirty="0" smtClean="0">
                <a:solidFill>
                  <a:schemeClr val="bg2"/>
                </a:solidFill>
                <a:latin typeface="黑体" pitchFamily="49" charset="-122"/>
                <a:ea typeface="黑体" pitchFamily="49" charset="-122"/>
                <a:cs typeface="Times New Roman" pitchFamily="18" charset="0"/>
              </a:rPr>
              <a:t>第七节 带电粒子在电场和磁场中的运动</a:t>
            </a:r>
            <a:r>
              <a:rPr lang="zh-CN" altLang="en-US" sz="3200" dirty="0" smtClean="0">
                <a:solidFill>
                  <a:schemeClr val="bg2"/>
                </a:solidFill>
                <a:latin typeface="黑体" pitchFamily="49" charset="-122"/>
                <a:ea typeface="黑体" pitchFamily="49" charset="-122"/>
                <a:cs typeface="Times New Roman" pitchFamily="18" charset="0"/>
              </a:rPr>
              <a:t> </a:t>
            </a:r>
          </a:p>
        </p:txBody>
      </p:sp>
      <p:sp>
        <p:nvSpPr>
          <p:cNvPr id="162820" name="Rectangle 4"/>
          <p:cNvSpPr>
            <a:spLocks noChangeArrowheads="1"/>
          </p:cNvSpPr>
          <p:nvPr/>
        </p:nvSpPr>
        <p:spPr bwMode="auto">
          <a:xfrm>
            <a:off x="214282" y="1357298"/>
            <a:ext cx="8064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 typeface="Wingdings" pitchFamily="2" charset="2"/>
              <a:buNone/>
            </a:pPr>
            <a:r>
              <a:rPr lang="zh-CN" altLang="en-US" b="1" dirty="0">
                <a:solidFill>
                  <a:srgbClr val="1C1C1C"/>
                </a:solidFill>
                <a:latin typeface="+mj-ea"/>
                <a:ea typeface="+mj-ea"/>
                <a:cs typeface="楷体_GB2312"/>
              </a:rPr>
              <a:t>一</a:t>
            </a:r>
            <a:r>
              <a:rPr lang="en-US" altLang="zh-CN" b="1" dirty="0">
                <a:solidFill>
                  <a:srgbClr val="1C1C1C"/>
                </a:solidFill>
                <a:latin typeface="+mj-ea"/>
                <a:ea typeface="+mj-ea"/>
                <a:cs typeface="楷体_GB2312"/>
              </a:rPr>
              <a:t>. </a:t>
            </a:r>
            <a:r>
              <a:rPr lang="zh-CN" altLang="en-US" b="1" dirty="0">
                <a:solidFill>
                  <a:srgbClr val="1C1C1C"/>
                </a:solidFill>
                <a:latin typeface="+mj-ea"/>
                <a:ea typeface="+mj-ea"/>
                <a:cs typeface="楷体_GB2312"/>
              </a:rPr>
              <a:t>带电粒子在电场和磁场中所受的力</a:t>
            </a:r>
            <a:endParaRPr lang="zh-CN" altLang="en-US" dirty="0">
              <a:solidFill>
                <a:srgbClr val="1C1C1C"/>
              </a:solidFill>
              <a:latin typeface="+mj-ea"/>
              <a:ea typeface="+mj-ea"/>
              <a:cs typeface="楷体_GB2312"/>
            </a:endParaRPr>
          </a:p>
        </p:txBody>
      </p:sp>
      <p:sp>
        <p:nvSpPr>
          <p:cNvPr id="162821" name="Rectangle 6"/>
          <p:cNvSpPr>
            <a:spLocks noChangeArrowheads="1"/>
          </p:cNvSpPr>
          <p:nvPr/>
        </p:nvSpPr>
        <p:spPr bwMode="auto">
          <a:xfrm>
            <a:off x="0" y="2428868"/>
            <a:ext cx="52864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800" b="1" dirty="0">
                <a:solidFill>
                  <a:srgbClr val="1C1C1C"/>
                </a:solidFill>
                <a:latin typeface="Times New Roman" pitchFamily="18" charset="0"/>
              </a:rPr>
              <a:t>带电粒子在静电场</a:t>
            </a:r>
            <a:r>
              <a:rPr lang="zh-CN" altLang="en-US" sz="2800" b="1" dirty="0" smtClean="0">
                <a:solidFill>
                  <a:srgbClr val="1C1C1C"/>
                </a:solidFill>
                <a:latin typeface="Times New Roman" pitchFamily="18" charset="0"/>
              </a:rPr>
              <a:t>中</a:t>
            </a:r>
            <a:r>
              <a:rPr lang="zh-CN" altLang="en-US" sz="2800" b="1" dirty="0" smtClean="0">
                <a:solidFill>
                  <a:srgbClr val="FF0000"/>
                </a:solidFill>
                <a:latin typeface="Times New Roman" pitchFamily="18" charset="0"/>
              </a:rPr>
              <a:t>电场力</a:t>
            </a:r>
          </a:p>
          <a:p>
            <a:pPr eaLnBrk="1" hangingPunct="1">
              <a:spcBef>
                <a:spcPct val="0"/>
              </a:spcBef>
              <a:buClrTx/>
              <a:buSzTx/>
              <a:buFontTx/>
              <a:buNone/>
            </a:pPr>
            <a:endParaRPr lang="zh-CN" altLang="en-US" sz="2800" dirty="0">
              <a:solidFill>
                <a:srgbClr val="1C1C1C"/>
              </a:solidFill>
              <a:latin typeface="Times New Roman" pitchFamily="18" charset="0"/>
            </a:endParaRPr>
          </a:p>
        </p:txBody>
      </p:sp>
      <p:graphicFrame>
        <p:nvGraphicFramePr>
          <p:cNvPr id="162822" name="Object 5"/>
          <p:cNvGraphicFramePr>
            <a:graphicFrameLocks noChangeAspect="1"/>
          </p:cNvGraphicFramePr>
          <p:nvPr/>
        </p:nvGraphicFramePr>
        <p:xfrm>
          <a:off x="5000628" y="2214554"/>
          <a:ext cx="1781175" cy="846138"/>
        </p:xfrm>
        <a:graphic>
          <a:graphicData uri="http://schemas.openxmlformats.org/presentationml/2006/ole">
            <mc:AlternateContent xmlns:mc="http://schemas.openxmlformats.org/markup-compatibility/2006">
              <mc:Choice xmlns:v="urn:schemas-microsoft-com:vml" Requires="v">
                <p:oleObj spid="_x0000_s162939" name="公式" r:id="rId3" imgW="469900" imgH="228600" progId="Equation.3">
                  <p:embed/>
                </p:oleObj>
              </mc:Choice>
              <mc:Fallback>
                <p:oleObj name="公式" r:id="rId3" imgW="469900" imgH="228600"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8" y="2214554"/>
                        <a:ext cx="1781175"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3" name="Rectangle 8"/>
          <p:cNvSpPr>
            <a:spLocks noChangeArrowheads="1"/>
          </p:cNvSpPr>
          <p:nvPr/>
        </p:nvSpPr>
        <p:spPr bwMode="auto">
          <a:xfrm>
            <a:off x="42243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2826" name="Rectangle 13"/>
          <p:cNvSpPr>
            <a:spLocks noChangeArrowheads="1"/>
          </p:cNvSpPr>
          <p:nvPr/>
        </p:nvSpPr>
        <p:spPr bwMode="auto">
          <a:xfrm>
            <a:off x="500034" y="3571876"/>
            <a:ext cx="2872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smtClean="0">
                <a:solidFill>
                  <a:srgbClr val="FF0000"/>
                </a:solidFill>
                <a:latin typeface="Times New Roman" pitchFamily="18" charset="0"/>
              </a:rPr>
              <a:t> </a:t>
            </a:r>
            <a:endParaRPr lang="zh-CN" altLang="en-US" b="1" dirty="0">
              <a:solidFill>
                <a:srgbClr val="FF0000"/>
              </a:solidFill>
              <a:latin typeface="Times New Roman" pitchFamily="18" charset="0"/>
            </a:endParaRPr>
          </a:p>
        </p:txBody>
      </p:sp>
      <p:grpSp>
        <p:nvGrpSpPr>
          <p:cNvPr id="19" name="组合 18"/>
          <p:cNvGrpSpPr/>
          <p:nvPr/>
        </p:nvGrpSpPr>
        <p:grpSpPr>
          <a:xfrm>
            <a:off x="500034" y="3357562"/>
            <a:ext cx="5402441" cy="523220"/>
            <a:chOff x="500034" y="3500438"/>
            <a:chExt cx="5402441" cy="523220"/>
          </a:xfrm>
        </p:grpSpPr>
        <p:sp>
          <p:nvSpPr>
            <p:cNvPr id="162824" name="Rectangle 10"/>
            <p:cNvSpPr>
              <a:spLocks noChangeArrowheads="1"/>
            </p:cNvSpPr>
            <p:nvPr/>
          </p:nvSpPr>
          <p:spPr bwMode="auto">
            <a:xfrm>
              <a:off x="500034" y="3500438"/>
              <a:ext cx="54024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800" b="1" i="1" dirty="0">
                  <a:solidFill>
                    <a:srgbClr val="000000"/>
                  </a:solidFill>
                  <a:latin typeface="Times New Roman" pitchFamily="18" charset="0"/>
                </a:rPr>
                <a:t>E</a:t>
              </a:r>
              <a:r>
                <a:rPr lang="zh-CN" altLang="en-US" sz="2800" b="1" dirty="0">
                  <a:solidFill>
                    <a:srgbClr val="000000"/>
                  </a:solidFill>
                  <a:latin typeface="Times New Roman" pitchFamily="18" charset="0"/>
                </a:rPr>
                <a:t>是带电粒子</a:t>
              </a:r>
              <a:r>
                <a:rPr lang="en-US" altLang="zh-CN" sz="2800" b="1" dirty="0">
                  <a:solidFill>
                    <a:srgbClr val="000000"/>
                  </a:solidFill>
                  <a:latin typeface="Times New Roman" pitchFamily="18" charset="0"/>
                </a:rPr>
                <a:t>q </a:t>
              </a:r>
              <a:r>
                <a:rPr lang="zh-CN" altLang="en-US" sz="2800" b="1" dirty="0">
                  <a:solidFill>
                    <a:srgbClr val="000000"/>
                  </a:solidFill>
                  <a:latin typeface="Times New Roman" pitchFamily="18" charset="0"/>
                </a:rPr>
                <a:t>所在处的</a:t>
              </a:r>
              <a:r>
                <a:rPr lang="zh-CN" altLang="en-US" sz="2800" b="1" dirty="0">
                  <a:solidFill>
                    <a:srgbClr val="1C1C1C"/>
                  </a:solidFill>
                  <a:latin typeface="Times New Roman" pitchFamily="18" charset="0"/>
                </a:rPr>
                <a:t>电场强度</a:t>
              </a:r>
            </a:p>
          </p:txBody>
        </p:sp>
        <p:sp>
          <p:nvSpPr>
            <p:cNvPr id="162827" name="Line 14"/>
            <p:cNvSpPr>
              <a:spLocks noChangeShapeType="1"/>
            </p:cNvSpPr>
            <p:nvPr/>
          </p:nvSpPr>
          <p:spPr bwMode="auto">
            <a:xfrm>
              <a:off x="571472" y="357187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组合 19"/>
          <p:cNvGrpSpPr/>
          <p:nvPr/>
        </p:nvGrpSpPr>
        <p:grpSpPr>
          <a:xfrm>
            <a:off x="357158" y="4071942"/>
            <a:ext cx="8305800" cy="579438"/>
            <a:chOff x="428596" y="4286256"/>
            <a:chExt cx="8305800" cy="579438"/>
          </a:xfrm>
        </p:grpSpPr>
        <p:sp>
          <p:nvSpPr>
            <p:cNvPr id="14" name="Rectangle 3"/>
            <p:cNvSpPr>
              <a:spLocks noChangeArrowheads="1"/>
            </p:cNvSpPr>
            <p:nvPr/>
          </p:nvSpPr>
          <p:spPr bwMode="auto">
            <a:xfrm>
              <a:off x="428596" y="4286256"/>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1C1C1C"/>
                  </a:solidFill>
                  <a:latin typeface="Times New Roman" pitchFamily="18" charset="0"/>
                </a:rPr>
                <a:t>带电粒子在磁场中运动时受到洛仑兹力</a:t>
              </a:r>
              <a:r>
                <a:rPr lang="en-US" altLang="zh-CN" b="1" i="1" dirty="0">
                  <a:solidFill>
                    <a:srgbClr val="1C1C1C"/>
                  </a:solidFill>
                  <a:latin typeface="Times New Roman" pitchFamily="18" charset="0"/>
                </a:rPr>
                <a:t>F</a:t>
              </a:r>
              <a:endParaRPr lang="en-US" altLang="zh-CN" b="1" dirty="0">
                <a:solidFill>
                  <a:srgbClr val="1C1C1C"/>
                </a:solidFill>
                <a:latin typeface="Times New Roman" pitchFamily="18" charset="0"/>
              </a:endParaRPr>
            </a:p>
          </p:txBody>
        </p:sp>
        <p:sp>
          <p:nvSpPr>
            <p:cNvPr id="15" name="Line 9"/>
            <p:cNvSpPr>
              <a:spLocks noChangeShapeType="1"/>
            </p:cNvSpPr>
            <p:nvPr/>
          </p:nvSpPr>
          <p:spPr bwMode="auto">
            <a:xfrm>
              <a:off x="6643702" y="435769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6" name="Rectangle 14"/>
          <p:cNvSpPr>
            <a:spLocks noChangeArrowheads="1"/>
          </p:cNvSpPr>
          <p:nvPr/>
        </p:nvSpPr>
        <p:spPr bwMode="auto">
          <a:xfrm>
            <a:off x="1142976" y="5137167"/>
            <a:ext cx="2520950" cy="7921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7" name="Object 2"/>
          <p:cNvGraphicFramePr>
            <a:graphicFrameLocks noChangeAspect="1"/>
          </p:cNvGraphicFramePr>
          <p:nvPr/>
        </p:nvGraphicFramePr>
        <p:xfrm>
          <a:off x="1339826" y="5210192"/>
          <a:ext cx="2057400" cy="690563"/>
        </p:xfrm>
        <a:graphic>
          <a:graphicData uri="http://schemas.openxmlformats.org/presentationml/2006/ole">
            <mc:AlternateContent xmlns:mc="http://schemas.openxmlformats.org/markup-compatibility/2006">
              <mc:Choice xmlns:v="urn:schemas-microsoft-com:vml" Requires="v">
                <p:oleObj spid="_x0000_s162940" name="公式" r:id="rId5" imgW="672808" imgH="228501" progId="Equation.3">
                  <p:embed/>
                </p:oleObj>
              </mc:Choice>
              <mc:Fallback>
                <p:oleObj name="公式" r:id="rId5" imgW="672808" imgH="228501" progId="Equation.3">
                  <p:embed/>
                  <p:pic>
                    <p:nvPicPr>
                      <p:cNvPr id="0" name="Picture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26" y="5210192"/>
                        <a:ext cx="205740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76" y="4614885"/>
            <a:ext cx="28384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5" name="Rectangle 4"/>
          <p:cNvSpPr>
            <a:spLocks noChangeArrowheads="1"/>
          </p:cNvSpPr>
          <p:nvPr/>
        </p:nvSpPr>
        <p:spPr bwMode="auto">
          <a:xfrm>
            <a:off x="381000" y="441304"/>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2800" b="1" dirty="0">
                <a:solidFill>
                  <a:srgbClr val="FF0000"/>
                </a:solidFill>
              </a:rPr>
              <a:t> </a:t>
            </a:r>
            <a:r>
              <a:rPr lang="en-US" altLang="zh-CN" sz="2800" b="1" dirty="0">
                <a:solidFill>
                  <a:srgbClr val="1C1C1C"/>
                </a:solidFill>
                <a:latin typeface="Times New Roman" pitchFamily="18" charset="0"/>
              </a:rPr>
              <a:t>F </a:t>
            </a:r>
            <a:r>
              <a:rPr lang="en-US" altLang="zh-CN" sz="2800" b="1" dirty="0">
                <a:solidFill>
                  <a:srgbClr val="1C1C1C"/>
                </a:solidFill>
                <a:latin typeface="Times New Roman" pitchFamily="18" charset="0"/>
                <a:sym typeface="Symbol" pitchFamily="18" charset="2"/>
              </a:rPr>
              <a:t></a:t>
            </a:r>
            <a:r>
              <a:rPr lang="en-US" altLang="zh-CN" sz="2800" b="1" dirty="0">
                <a:solidFill>
                  <a:srgbClr val="1C1C1C"/>
                </a:solidFill>
                <a:latin typeface="Times New Roman" pitchFamily="18" charset="0"/>
              </a:rPr>
              <a:t>V</a:t>
            </a:r>
            <a:r>
              <a:rPr lang="zh-CN" altLang="en-US" sz="2800" b="1" dirty="0">
                <a:solidFill>
                  <a:srgbClr val="1C1C1C"/>
                </a:solidFill>
                <a:latin typeface="Times New Roman" pitchFamily="18" charset="0"/>
              </a:rPr>
              <a:t>， </a:t>
            </a:r>
            <a:r>
              <a:rPr lang="en-US" altLang="zh-CN" sz="2800" b="1" dirty="0">
                <a:solidFill>
                  <a:srgbClr val="1C1C1C"/>
                </a:solidFill>
                <a:latin typeface="Times New Roman" pitchFamily="18" charset="0"/>
              </a:rPr>
              <a:t>F </a:t>
            </a:r>
            <a:r>
              <a:rPr lang="en-US" altLang="zh-CN" sz="2800" b="1" dirty="0">
                <a:solidFill>
                  <a:srgbClr val="1C1C1C"/>
                </a:solidFill>
                <a:latin typeface="Times New Roman" pitchFamily="18" charset="0"/>
                <a:sym typeface="Symbol" pitchFamily="18" charset="2"/>
              </a:rPr>
              <a:t></a:t>
            </a:r>
            <a:r>
              <a:rPr lang="en-US" altLang="zh-CN" sz="2800" b="1" dirty="0">
                <a:solidFill>
                  <a:srgbClr val="1C1C1C"/>
                </a:solidFill>
                <a:latin typeface="Times New Roman" pitchFamily="18" charset="0"/>
              </a:rPr>
              <a:t> B</a:t>
            </a:r>
            <a:r>
              <a:rPr lang="zh-CN" altLang="en-US" sz="2800" b="1" dirty="0">
                <a:solidFill>
                  <a:srgbClr val="1C1C1C"/>
                </a:solidFill>
                <a:latin typeface="Times New Roman" pitchFamily="18" charset="0"/>
              </a:rPr>
              <a:t>，且满足右手螺旋关系；</a:t>
            </a:r>
          </a:p>
        </p:txBody>
      </p:sp>
      <p:sp>
        <p:nvSpPr>
          <p:cNvPr id="163846" name="Rectangle 5"/>
          <p:cNvSpPr>
            <a:spLocks noChangeArrowheads="1"/>
          </p:cNvSpPr>
          <p:nvPr/>
        </p:nvSpPr>
        <p:spPr bwMode="auto">
          <a:xfrm>
            <a:off x="381000" y="1355705"/>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2800" b="1" dirty="0">
                <a:solidFill>
                  <a:srgbClr val="FF0000"/>
                </a:solidFill>
              </a:rPr>
              <a:t> </a:t>
            </a:r>
            <a:r>
              <a:rPr lang="zh-CN" altLang="en-US" sz="2800" b="1" dirty="0">
                <a:solidFill>
                  <a:srgbClr val="1C1C1C"/>
                </a:solidFill>
              </a:rPr>
              <a:t>洛仑兹力对带电粒子不作功，</a:t>
            </a:r>
            <a:r>
              <a:rPr lang="zh-CN" altLang="en-US" sz="2800" b="1" dirty="0">
                <a:solidFill>
                  <a:srgbClr val="000000"/>
                </a:solidFill>
              </a:rPr>
              <a:t>不考虑</a:t>
            </a:r>
            <a:r>
              <a:rPr lang="zh-CN" altLang="en-US" sz="2800" b="1" dirty="0" smtClean="0">
                <a:solidFill>
                  <a:srgbClr val="000000"/>
                </a:solidFill>
              </a:rPr>
              <a:t>其它作用时，粒子作</a:t>
            </a:r>
            <a:r>
              <a:rPr lang="zh-CN" altLang="en-US" sz="2800" b="1" dirty="0" smtClean="0">
                <a:solidFill>
                  <a:srgbClr val="1C1C1C"/>
                </a:solidFill>
              </a:rPr>
              <a:t>匀速率运动</a:t>
            </a:r>
            <a:r>
              <a:rPr lang="zh-CN" altLang="en-US" sz="2800" b="1" dirty="0" smtClean="0">
                <a:solidFill>
                  <a:srgbClr val="000000"/>
                </a:solidFill>
              </a:rPr>
              <a:t>。</a:t>
            </a:r>
            <a:endParaRPr lang="zh-CN" altLang="en-US" sz="2800" b="1" dirty="0">
              <a:solidFill>
                <a:srgbClr val="000000"/>
              </a:solidFill>
            </a:endParaRPr>
          </a:p>
        </p:txBody>
      </p:sp>
      <p:sp>
        <p:nvSpPr>
          <p:cNvPr id="163850" name="Line 10"/>
          <p:cNvSpPr>
            <a:spLocks noChangeShapeType="1"/>
          </p:cNvSpPr>
          <p:nvPr/>
        </p:nvSpPr>
        <p:spPr bwMode="auto">
          <a:xfrm>
            <a:off x="642910"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1" name="Line 11"/>
          <p:cNvSpPr>
            <a:spLocks noChangeShapeType="1"/>
          </p:cNvSpPr>
          <p:nvPr/>
        </p:nvSpPr>
        <p:spPr bwMode="auto">
          <a:xfrm>
            <a:off x="1290610"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2" name="Line 12"/>
          <p:cNvSpPr>
            <a:spLocks noChangeShapeType="1"/>
          </p:cNvSpPr>
          <p:nvPr/>
        </p:nvSpPr>
        <p:spPr bwMode="auto">
          <a:xfrm>
            <a:off x="1928794"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3" name="Line 13"/>
          <p:cNvSpPr>
            <a:spLocks noChangeShapeType="1"/>
          </p:cNvSpPr>
          <p:nvPr/>
        </p:nvSpPr>
        <p:spPr bwMode="auto">
          <a:xfrm>
            <a:off x="2571736" y="428604"/>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4" name="Rectangle 2"/>
          <p:cNvSpPr txBox="1">
            <a:spLocks noChangeArrowheads="1"/>
          </p:cNvSpPr>
          <p:nvPr/>
        </p:nvSpPr>
        <p:spPr>
          <a:xfrm>
            <a:off x="214282" y="2214554"/>
            <a:ext cx="8715436" cy="1109682"/>
          </a:xfrm>
          <a:prstGeom prst="rect">
            <a:avLst/>
          </a:prstGeom>
        </p:spPr>
        <p:txBody>
          <a:body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3200" b="1" i="0" u="none" strike="noStrike" kern="0" cap="none" spc="0" normalizeH="0" baseline="0" noProof="0" dirty="0" smtClean="0">
                <a:ln>
                  <a:noFill/>
                </a:ln>
                <a:solidFill>
                  <a:srgbClr val="000000"/>
                </a:solidFill>
                <a:effectLst/>
                <a:uLnTx/>
                <a:uFillTx/>
                <a:latin typeface="+mj-lt"/>
                <a:ea typeface="+mj-ea"/>
                <a:cs typeface="+mj-cs"/>
              </a:rPr>
              <a:t/>
            </a:r>
            <a:br>
              <a:rPr kumimoji="1" lang="zh-CN" altLang="en-US" sz="3200" b="1" i="0" u="none" strike="noStrike" kern="0" cap="none" spc="0" normalizeH="0" baseline="0" noProof="0" dirty="0" smtClean="0">
                <a:ln>
                  <a:noFill/>
                </a:ln>
                <a:solidFill>
                  <a:srgbClr val="000000"/>
                </a:solidFill>
                <a:effectLst/>
                <a:uLnTx/>
                <a:uFillTx/>
                <a:latin typeface="+mj-lt"/>
                <a:ea typeface="+mj-ea"/>
                <a:cs typeface="+mj-cs"/>
              </a:rPr>
            </a:b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在</a:t>
            </a:r>
            <a:r>
              <a:rPr kumimoji="1" lang="zh-CN" altLang="en-US" sz="2800" b="1" i="0" u="none" strike="noStrike" kern="0" cap="none" spc="0" normalizeH="0" baseline="0" noProof="0" dirty="0" smtClean="0">
                <a:ln>
                  <a:noFill/>
                </a:ln>
                <a:solidFill>
                  <a:srgbClr val="0000FF"/>
                </a:solidFill>
                <a:effectLst/>
                <a:uLnTx/>
                <a:uFillTx/>
                <a:latin typeface="+mj-lt"/>
                <a:ea typeface="+mj-ea"/>
                <a:cs typeface="+mj-cs"/>
              </a:rPr>
              <a:t>普遍</a:t>
            </a: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情况下，带电粒子在</a:t>
            </a:r>
            <a:r>
              <a:rPr kumimoji="1" lang="zh-CN" altLang="en-US" sz="2800" b="1" i="0" u="none" strike="noStrike" kern="0" cap="none" spc="0" normalizeH="0" baseline="0" noProof="0" dirty="0" smtClean="0">
                <a:ln>
                  <a:noFill/>
                </a:ln>
                <a:solidFill>
                  <a:schemeClr val="hlink"/>
                </a:solidFill>
                <a:effectLst/>
                <a:uLnTx/>
                <a:uFillTx/>
                <a:latin typeface="+mj-lt"/>
                <a:ea typeface="+mj-ea"/>
                <a:cs typeface="+mj-cs"/>
              </a:rPr>
              <a:t>电场</a:t>
            </a: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和</a:t>
            </a:r>
            <a:r>
              <a:rPr kumimoji="1" lang="zh-CN" altLang="en-US" sz="2800" b="1" i="0" u="none" strike="noStrike" kern="0" cap="none" spc="0" normalizeH="0" baseline="0" noProof="0" dirty="0" smtClean="0">
                <a:ln>
                  <a:noFill/>
                </a:ln>
                <a:solidFill>
                  <a:schemeClr val="hlink"/>
                </a:solidFill>
                <a:effectLst/>
                <a:uLnTx/>
                <a:uFillTx/>
                <a:latin typeface="+mj-lt"/>
                <a:ea typeface="+mj-ea"/>
                <a:cs typeface="+mj-cs"/>
              </a:rPr>
              <a:t>磁场</a:t>
            </a:r>
            <a:r>
              <a:rPr kumimoji="1" lang="zh-CN" altLang="en-US" sz="2800" b="1" i="0" u="none" strike="noStrike" kern="0" cap="none" spc="0" normalizeH="0" baseline="0" noProof="0" dirty="0" smtClean="0">
                <a:ln>
                  <a:noFill/>
                </a:ln>
                <a:solidFill>
                  <a:srgbClr val="000000"/>
                </a:solidFill>
                <a:effectLst/>
                <a:uLnTx/>
                <a:uFillTx/>
                <a:latin typeface="+mj-lt"/>
                <a:ea typeface="+mj-ea"/>
                <a:cs typeface="+mj-cs"/>
              </a:rPr>
              <a:t>中运动时，它所受到的</a:t>
            </a:r>
            <a:r>
              <a:rPr kumimoji="1" lang="zh-CN" altLang="en-US" sz="2800" b="1" i="0" u="none" strike="noStrike" kern="0" cap="none" spc="0" normalizeH="0" baseline="0" noProof="0" dirty="0" smtClean="0">
                <a:ln>
                  <a:noFill/>
                </a:ln>
                <a:solidFill>
                  <a:srgbClr val="FF0000"/>
                </a:solidFill>
                <a:effectLst/>
                <a:uLnTx/>
                <a:uFillTx/>
                <a:latin typeface="+mj-lt"/>
                <a:ea typeface="+mj-ea"/>
                <a:cs typeface="+mj-cs"/>
              </a:rPr>
              <a:t>合力</a:t>
            </a:r>
            <a:r>
              <a:rPr kumimoji="1" lang="zh-CN" altLang="en-US" sz="2800" b="1" i="0" u="none" strike="noStrike" kern="0" cap="none" spc="0" normalizeH="0" baseline="0" noProof="0" dirty="0" smtClean="0">
                <a:ln>
                  <a:noFill/>
                </a:ln>
                <a:solidFill>
                  <a:srgbClr val="000000"/>
                </a:solidFill>
                <a:effectLst/>
                <a:uLnTx/>
                <a:uFillTx/>
                <a:latin typeface="+mj-lt"/>
                <a:ea typeface="+mj-ea"/>
                <a:cs typeface="+mj-cs"/>
              </a:rPr>
              <a:t>为</a:t>
            </a:r>
            <a:endParaRPr kumimoji="1" lang="zh-CN" altLang="en-US" sz="2800" b="0" i="0" u="none" strike="noStrike" kern="0" cap="none" spc="0" normalizeH="0" baseline="0" noProof="0" dirty="0" smtClean="0">
              <a:ln>
                <a:noFill/>
              </a:ln>
              <a:solidFill>
                <a:srgbClr val="000000"/>
              </a:solidFill>
              <a:effectLst/>
              <a:uLnTx/>
              <a:uFillTx/>
              <a:latin typeface="+mj-lt"/>
              <a:ea typeface="+mj-ea"/>
              <a:cs typeface="+mj-cs"/>
            </a:endParaRPr>
          </a:p>
        </p:txBody>
      </p:sp>
      <p:sp>
        <p:nvSpPr>
          <p:cNvPr id="15" name="Rectangle 5"/>
          <p:cNvSpPr>
            <a:spLocks noChangeArrowheads="1"/>
          </p:cNvSpPr>
          <p:nvPr/>
        </p:nvSpPr>
        <p:spPr bwMode="auto">
          <a:xfrm>
            <a:off x="4062413" y="525781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6" name="Object 4"/>
          <p:cNvGraphicFramePr>
            <a:graphicFrameLocks noChangeAspect="1"/>
          </p:cNvGraphicFramePr>
          <p:nvPr/>
        </p:nvGraphicFramePr>
        <p:xfrm>
          <a:off x="1785918" y="4429132"/>
          <a:ext cx="4643470" cy="693056"/>
        </p:xfrm>
        <a:graphic>
          <a:graphicData uri="http://schemas.openxmlformats.org/presentationml/2006/ole">
            <mc:AlternateContent xmlns:mc="http://schemas.openxmlformats.org/markup-compatibility/2006">
              <mc:Choice xmlns:v="urn:schemas-microsoft-com:vml" Requires="v">
                <p:oleObj spid="_x0000_s163949" name="公式" r:id="rId3" imgW="1587500" imgH="241300" progId="Equation.3">
                  <p:embed/>
                </p:oleObj>
              </mc:Choice>
              <mc:Fallback>
                <p:oleObj name="公式" r:id="rId3" imgW="1587500" imgH="241300" progId="Equation.3">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18" y="4429132"/>
                        <a:ext cx="4643470" cy="693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8"/>
          <p:cNvGraphicFramePr>
            <a:graphicFrameLocks noChangeAspect="1"/>
          </p:cNvGraphicFramePr>
          <p:nvPr/>
        </p:nvGraphicFramePr>
        <p:xfrm>
          <a:off x="1785918" y="5429264"/>
          <a:ext cx="1500198" cy="604246"/>
        </p:xfrm>
        <a:graphic>
          <a:graphicData uri="http://schemas.openxmlformats.org/presentationml/2006/ole">
            <mc:AlternateContent xmlns:mc="http://schemas.openxmlformats.org/markup-compatibility/2006">
              <mc:Choice xmlns:v="urn:schemas-microsoft-com:vml" Requires="v">
                <p:oleObj spid="_x0000_s163950" name="Equation" r:id="rId5" imgW="494870" imgH="203024" progId="Equation.DSMT4">
                  <p:embed/>
                </p:oleObj>
              </mc:Choice>
              <mc:Fallback>
                <p:oleObj name="Equation" r:id="rId5" imgW="494870" imgH="203024" progId="Equation.DSMT4">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18" y="5429264"/>
                        <a:ext cx="1500198" cy="604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71450" y="188640"/>
            <a:ext cx="7793038" cy="609600"/>
          </a:xfrm>
        </p:spPr>
        <p:txBody>
          <a:bodyPr/>
          <a:lstStyle/>
          <a:p>
            <a:pPr eaLnBrk="1" hangingPunct="1"/>
            <a:r>
              <a:rPr lang="zh-CN" altLang="en-US" sz="3200" b="1" dirty="0" smtClean="0">
                <a:solidFill>
                  <a:schemeClr val="bg2"/>
                </a:solidFill>
                <a:latin typeface="宋体" pitchFamily="2" charset="-122"/>
                <a:ea typeface="宋体" pitchFamily="2" charset="-122"/>
                <a:cs typeface="楷体_GB2312"/>
              </a:rPr>
              <a:t>二</a:t>
            </a:r>
            <a:r>
              <a:rPr lang="en-US" altLang="zh-CN" sz="3200" b="1" dirty="0" smtClean="0">
                <a:solidFill>
                  <a:schemeClr val="bg2"/>
                </a:solidFill>
                <a:latin typeface="宋体" pitchFamily="2" charset="-122"/>
                <a:ea typeface="宋体" pitchFamily="2" charset="-122"/>
                <a:cs typeface="楷体_GB2312"/>
              </a:rPr>
              <a:t>. </a:t>
            </a:r>
            <a:r>
              <a:rPr lang="zh-CN" altLang="en-US" sz="3200" b="1" dirty="0" smtClean="0">
                <a:solidFill>
                  <a:schemeClr val="bg2"/>
                </a:solidFill>
                <a:latin typeface="宋体" pitchFamily="2" charset="-122"/>
                <a:ea typeface="宋体" pitchFamily="2" charset="-122"/>
                <a:cs typeface="楷体_GB2312"/>
              </a:rPr>
              <a:t>带电粒子在匀强磁场中的运动</a:t>
            </a:r>
            <a:endParaRPr lang="zh-CN" altLang="en-US" sz="3200" dirty="0" smtClean="0">
              <a:solidFill>
                <a:schemeClr val="bg2"/>
              </a:solidFill>
              <a:latin typeface="宋体" pitchFamily="2" charset="-122"/>
              <a:ea typeface="宋体" pitchFamily="2" charset="-122"/>
              <a:cs typeface="楷体_GB2312"/>
            </a:endParaRPr>
          </a:p>
        </p:txBody>
      </p:sp>
      <p:pic>
        <p:nvPicPr>
          <p:cNvPr id="165892" name="Picture 11" descr="http://cai.tongji.edu.cn/UPNetClass/electronaget/ch4/page/Image958.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1365" y="2276872"/>
            <a:ext cx="3931566" cy="20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6" name="Line 16"/>
          <p:cNvSpPr>
            <a:spLocks noChangeShapeType="1"/>
          </p:cNvSpPr>
          <p:nvPr/>
        </p:nvSpPr>
        <p:spPr bwMode="auto">
          <a:xfrm>
            <a:off x="4932040" y="105273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5897" name="Line 17"/>
          <p:cNvSpPr>
            <a:spLocks noChangeShapeType="1"/>
          </p:cNvSpPr>
          <p:nvPr/>
        </p:nvSpPr>
        <p:spPr bwMode="auto">
          <a:xfrm>
            <a:off x="5364088" y="105273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 name="矩形 2"/>
          <p:cNvSpPr/>
          <p:nvPr/>
        </p:nvSpPr>
        <p:spPr>
          <a:xfrm>
            <a:off x="166218" y="980728"/>
            <a:ext cx="8784976" cy="936347"/>
          </a:xfrm>
          <a:prstGeom prst="rect">
            <a:avLst/>
          </a:prstGeom>
        </p:spPr>
        <p:txBody>
          <a:bodyPr wrap="square">
            <a:spAutoFit/>
          </a:bodyPr>
          <a:lstStyle/>
          <a:p>
            <a:pPr eaLnBrk="1" hangingPunct="1">
              <a:lnSpc>
                <a:spcPct val="120000"/>
              </a:lnSpc>
              <a:buFont typeface="Wingdings" pitchFamily="2" charset="2"/>
              <a:buNone/>
            </a:pPr>
            <a:r>
              <a:rPr lang="en-US" altLang="zh-CN" b="1" dirty="0"/>
              <a:t>1.  </a:t>
            </a:r>
            <a:r>
              <a:rPr lang="zh-CN" altLang="en-US" b="1" dirty="0"/>
              <a:t>在</a:t>
            </a:r>
            <a:r>
              <a:rPr lang="zh-CN" altLang="en-US" b="1" dirty="0">
                <a:solidFill>
                  <a:schemeClr val="bg2"/>
                </a:solidFill>
              </a:rPr>
              <a:t>匀强磁场中，如果带电粒子的</a:t>
            </a:r>
            <a:r>
              <a:rPr lang="en-US" altLang="zh-CN" b="1" dirty="0">
                <a:solidFill>
                  <a:schemeClr val="bg2"/>
                </a:solidFill>
                <a:cs typeface="Times New Roman" pitchFamily="18" charset="0"/>
              </a:rPr>
              <a:t>v</a:t>
            </a:r>
            <a:r>
              <a:rPr lang="en-US" altLang="zh-CN" b="1" i="1" dirty="0">
                <a:solidFill>
                  <a:schemeClr val="bg2"/>
                </a:solidFill>
                <a:cs typeface="Times New Roman" pitchFamily="18" charset="0"/>
              </a:rPr>
              <a:t> </a:t>
            </a:r>
            <a:r>
              <a:rPr lang="en-US" altLang="zh-CN" b="1" dirty="0">
                <a:solidFill>
                  <a:schemeClr val="bg2"/>
                </a:solidFill>
                <a:sym typeface="Symbol" pitchFamily="18" charset="2"/>
              </a:rPr>
              <a:t></a:t>
            </a:r>
            <a:r>
              <a:rPr lang="en-US" altLang="zh-CN" b="1" dirty="0">
                <a:solidFill>
                  <a:schemeClr val="bg2"/>
                </a:solidFill>
              </a:rPr>
              <a:t>B</a:t>
            </a:r>
            <a:r>
              <a:rPr lang="zh-CN" altLang="en-US" b="1" dirty="0"/>
              <a:t>，</a:t>
            </a:r>
            <a:r>
              <a:rPr lang="zh-CN" altLang="en-US" b="1" dirty="0">
                <a:solidFill>
                  <a:srgbClr val="1C1C1C"/>
                </a:solidFill>
              </a:rPr>
              <a:t>洛伦兹力</a:t>
            </a:r>
            <a:r>
              <a:rPr lang="zh-CN" altLang="en-US" b="1" dirty="0">
                <a:solidFill>
                  <a:srgbClr val="000000"/>
                </a:solidFill>
              </a:rPr>
              <a:t>起着向心力的作用，带电粒子将作</a:t>
            </a:r>
            <a:r>
              <a:rPr lang="zh-CN" altLang="en-US" b="1" dirty="0">
                <a:solidFill>
                  <a:srgbClr val="1C1C1C"/>
                </a:solidFill>
              </a:rPr>
              <a:t>匀速圆周运动</a:t>
            </a:r>
            <a:r>
              <a:rPr lang="zh-CN" altLang="en-US" b="1" dirty="0">
                <a:solidFill>
                  <a:srgbClr val="000000"/>
                </a:solidFill>
              </a:rPr>
              <a:t>。</a:t>
            </a:r>
          </a:p>
        </p:txBody>
      </p:sp>
      <p:sp>
        <p:nvSpPr>
          <p:cNvPr id="12" name="Rectangle 11"/>
          <p:cNvSpPr>
            <a:spLocks noChangeArrowheads="1"/>
          </p:cNvSpPr>
          <p:nvPr/>
        </p:nvSpPr>
        <p:spPr bwMode="auto">
          <a:xfrm>
            <a:off x="5639553" y="4054057"/>
            <a:ext cx="1781804" cy="105116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 name="Rectangle 4"/>
          <p:cNvSpPr>
            <a:spLocks noChangeArrowheads="1"/>
          </p:cNvSpPr>
          <p:nvPr/>
        </p:nvSpPr>
        <p:spPr bwMode="auto">
          <a:xfrm>
            <a:off x="4355976" y="2241131"/>
            <a:ext cx="52578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spcBef>
                <a:spcPct val="50000"/>
              </a:spcBef>
              <a:buClr>
                <a:srgbClr val="3333CC"/>
              </a:buClr>
              <a:buFont typeface="Wingdings" pitchFamily="2" charset="2"/>
              <a:buNone/>
            </a:pPr>
            <a:r>
              <a:rPr lang="zh-CN" altLang="en-US" sz="2400" b="1" dirty="0">
                <a:solidFill>
                  <a:srgbClr val="000000"/>
                </a:solidFill>
                <a:latin typeface="Times New Roman" pitchFamily="18" charset="0"/>
              </a:rPr>
              <a:t>由</a:t>
            </a:r>
            <a:r>
              <a:rPr lang="zh-CN" altLang="en-US" sz="2400" b="1" dirty="0">
                <a:solidFill>
                  <a:srgbClr val="FF0000"/>
                </a:solidFill>
                <a:latin typeface="Times New Roman" pitchFamily="18" charset="0"/>
              </a:rPr>
              <a:t>牛顿定律</a:t>
            </a:r>
            <a:r>
              <a:rPr lang="zh-CN" altLang="en-US" sz="2400" b="1" dirty="0">
                <a:solidFill>
                  <a:srgbClr val="000000"/>
                </a:solidFill>
                <a:latin typeface="Times New Roman" pitchFamily="18" charset="0"/>
              </a:rPr>
              <a:t>得</a:t>
            </a:r>
            <a:endParaRPr lang="zh-CN" altLang="en-US" sz="2400" dirty="0">
              <a:solidFill>
                <a:srgbClr val="000000"/>
              </a:solidFill>
              <a:latin typeface="Times New Roman" pitchFamily="18" charset="0"/>
            </a:endParaRPr>
          </a:p>
        </p:txBody>
      </p:sp>
      <p:graphicFrame>
        <p:nvGraphicFramePr>
          <p:cNvPr id="14" name="Object 5"/>
          <p:cNvGraphicFramePr>
            <a:graphicFrameLocks noChangeAspect="1"/>
          </p:cNvGraphicFramePr>
          <p:nvPr>
            <p:extLst>
              <p:ext uri="{D42A27DB-BD31-4B8C-83A1-F6EECF244321}">
                <p14:modId xmlns:p14="http://schemas.microsoft.com/office/powerpoint/2010/main" val="1671403978"/>
              </p:ext>
            </p:extLst>
          </p:nvPr>
        </p:nvGraphicFramePr>
        <p:xfrm>
          <a:off x="6051798" y="2564904"/>
          <a:ext cx="1866156" cy="1017788"/>
        </p:xfrm>
        <a:graphic>
          <a:graphicData uri="http://schemas.openxmlformats.org/presentationml/2006/ole">
            <mc:AlternateContent xmlns:mc="http://schemas.openxmlformats.org/markup-compatibility/2006">
              <mc:Choice xmlns:v="urn:schemas-microsoft-com:vml" Requires="v">
                <p:oleObj spid="_x0000_s236720" name="Equation" r:id="rId5" imgW="748975" imgH="406224" progId="Equation.DSMT4">
                  <p:embed/>
                </p:oleObj>
              </mc:Choice>
              <mc:Fallback>
                <p:oleObj name="Equation" r:id="rId5" imgW="748975" imgH="406224" progId="Equation.DSMT4">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1798" y="2564904"/>
                        <a:ext cx="1866156" cy="1017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4032474048"/>
              </p:ext>
            </p:extLst>
          </p:nvPr>
        </p:nvGraphicFramePr>
        <p:xfrm>
          <a:off x="5787013" y="4005057"/>
          <a:ext cx="1368499" cy="1094256"/>
        </p:xfrm>
        <a:graphic>
          <a:graphicData uri="http://schemas.openxmlformats.org/presentationml/2006/ole">
            <mc:AlternateContent xmlns:mc="http://schemas.openxmlformats.org/markup-compatibility/2006">
              <mc:Choice xmlns:v="urn:schemas-microsoft-com:vml" Requires="v">
                <p:oleObj spid="_x0000_s236721" name="Equation" r:id="rId7" imgW="520700" imgH="419100" progId="Equation.DSMT4">
                  <p:embed/>
                </p:oleObj>
              </mc:Choice>
              <mc:Fallback>
                <p:oleObj name="Equation" r:id="rId7" imgW="520700" imgH="419100" progId="Equation.DSMT4">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013" y="4005057"/>
                        <a:ext cx="1368499" cy="1094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7"/>
          <p:cNvSpPr>
            <a:spLocks noChangeArrowheads="1"/>
          </p:cNvSpPr>
          <p:nvPr/>
        </p:nvSpPr>
        <p:spPr bwMode="auto">
          <a:xfrm>
            <a:off x="3066283" y="4280808"/>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圆周运动半径</a:t>
            </a:r>
            <a:endParaRPr lang="zh-CN" altLang="en-US" sz="2800" b="1" dirty="0">
              <a:solidFill>
                <a:srgbClr val="000000"/>
              </a:solidFill>
              <a:latin typeface="Times New Roman" pitchFamily="18" charset="0"/>
            </a:endParaRPr>
          </a:p>
        </p:txBody>
      </p:sp>
      <p:sp>
        <p:nvSpPr>
          <p:cNvPr id="4" name="矩形 3"/>
          <p:cNvSpPr/>
          <p:nvPr/>
        </p:nvSpPr>
        <p:spPr>
          <a:xfrm>
            <a:off x="278833" y="5532040"/>
            <a:ext cx="4572000" cy="461665"/>
          </a:xfrm>
          <a:prstGeom prst="rect">
            <a:avLst/>
          </a:prstGeom>
        </p:spPr>
        <p:txBody>
          <a:bodyPr>
            <a:spAutoFit/>
          </a:bodyPr>
          <a:lstStyle/>
          <a:p>
            <a:r>
              <a:rPr lang="zh-CN" altLang="en-US" b="1" dirty="0">
                <a:solidFill>
                  <a:srgbClr val="1C1C1C"/>
                </a:solidFill>
              </a:rPr>
              <a:t>回旋周期：粒子运动一周的时间</a:t>
            </a:r>
          </a:p>
        </p:txBody>
      </p:sp>
      <p:graphicFrame>
        <p:nvGraphicFramePr>
          <p:cNvPr id="5" name="对象 4"/>
          <p:cNvGraphicFramePr>
            <a:graphicFrameLocks noChangeAspect="1"/>
          </p:cNvGraphicFramePr>
          <p:nvPr>
            <p:extLst>
              <p:ext uri="{D42A27DB-BD31-4B8C-83A1-F6EECF244321}">
                <p14:modId xmlns:p14="http://schemas.microsoft.com/office/powerpoint/2010/main" val="2142915308"/>
              </p:ext>
            </p:extLst>
          </p:nvPr>
        </p:nvGraphicFramePr>
        <p:xfrm>
          <a:off x="4850833" y="5363579"/>
          <a:ext cx="2032570" cy="798585"/>
        </p:xfrm>
        <a:graphic>
          <a:graphicData uri="http://schemas.openxmlformats.org/presentationml/2006/ole">
            <mc:AlternateContent xmlns:mc="http://schemas.openxmlformats.org/markup-compatibility/2006">
              <mc:Choice xmlns:v="urn:schemas-microsoft-com:vml" Requires="v">
                <p:oleObj spid="_x0000_s236722" name="Equation" r:id="rId9" imgW="1066800" imgH="419100" progId="Equation.DSMT4">
                  <p:embed/>
                </p:oleObj>
              </mc:Choice>
              <mc:Fallback>
                <p:oleObj name="Equation" r:id="rId9" imgW="1066800" imgH="419100" progId="Equation.DSMT4">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0833" y="5363579"/>
                        <a:ext cx="2032570" cy="7985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395536" y="6237312"/>
            <a:ext cx="1422184" cy="461665"/>
          </a:xfrm>
          <a:prstGeom prst="rect">
            <a:avLst/>
          </a:prstGeom>
        </p:spPr>
        <p:txBody>
          <a:bodyPr wrap="none">
            <a:spAutoFit/>
          </a:bodyPr>
          <a:lstStyle/>
          <a:p>
            <a:r>
              <a:rPr lang="zh-CN" altLang="en-US" b="1" dirty="0">
                <a:solidFill>
                  <a:srgbClr val="1C1C1C"/>
                </a:solidFill>
              </a:rPr>
              <a:t>回旋频率</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4174995423"/>
              </p:ext>
            </p:extLst>
          </p:nvPr>
        </p:nvGraphicFramePr>
        <p:xfrm>
          <a:off x="2051720" y="6135332"/>
          <a:ext cx="1508748" cy="665624"/>
        </p:xfrm>
        <a:graphic>
          <a:graphicData uri="http://schemas.openxmlformats.org/presentationml/2006/ole">
            <mc:AlternateContent xmlns:mc="http://schemas.openxmlformats.org/markup-compatibility/2006">
              <mc:Choice xmlns:v="urn:schemas-microsoft-com:vml" Requires="v">
                <p:oleObj spid="_x0000_s236723" name="公式" r:id="rId11" imgW="888614" imgH="393529" progId="Equation.3">
                  <p:embed/>
                </p:oleObj>
              </mc:Choice>
              <mc:Fallback>
                <p:oleObj name="公式" r:id="rId11" imgW="888614" imgH="393529"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720" y="6135332"/>
                        <a:ext cx="1508748" cy="665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8962" name="Object 6"/>
          <p:cNvGraphicFramePr>
            <a:graphicFrameLocks noChangeAspect="1"/>
          </p:cNvGraphicFramePr>
          <p:nvPr>
            <p:extLst>
              <p:ext uri="{D42A27DB-BD31-4B8C-83A1-F6EECF244321}">
                <p14:modId xmlns:p14="http://schemas.microsoft.com/office/powerpoint/2010/main" val="1412916468"/>
              </p:ext>
            </p:extLst>
          </p:nvPr>
        </p:nvGraphicFramePr>
        <p:xfrm>
          <a:off x="1054770" y="3858458"/>
          <a:ext cx="2855764" cy="1628800"/>
        </p:xfrm>
        <a:graphic>
          <a:graphicData uri="http://schemas.openxmlformats.org/presentationml/2006/ole">
            <mc:AlternateContent xmlns:mc="http://schemas.openxmlformats.org/markup-compatibility/2006">
              <mc:Choice xmlns:v="urn:schemas-microsoft-com:vml" Requires="v">
                <p:oleObj spid="_x0000_s169187" r:id="rId3" imgW="5563377" imgH="3172268" progId="">
                  <p:embed/>
                </p:oleObj>
              </mc:Choice>
              <mc:Fallback>
                <p:oleObj r:id="rId3" imgW="5563377" imgH="3172268" progId="">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770" y="3858458"/>
                        <a:ext cx="2855764" cy="16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3" name="Rectangle 8"/>
          <p:cNvSpPr>
            <a:spLocks noChangeArrowheads="1"/>
          </p:cNvSpPr>
          <p:nvPr/>
        </p:nvSpPr>
        <p:spPr bwMode="auto">
          <a:xfrm>
            <a:off x="179512" y="188640"/>
            <a:ext cx="864096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None/>
            </a:pPr>
            <a:r>
              <a:rPr lang="en-US" altLang="zh-CN" sz="1200" dirty="0">
                <a:solidFill>
                  <a:srgbClr val="000000"/>
                </a:solidFill>
                <a:latin typeface="Times New Roman" pitchFamily="18" charset="0"/>
              </a:rPr>
              <a:t/>
            </a:r>
            <a:br>
              <a:rPr lang="en-US" altLang="zh-CN" sz="1200" dirty="0">
                <a:solidFill>
                  <a:srgbClr val="000000"/>
                </a:solidFill>
                <a:latin typeface="Times New Roman" pitchFamily="18" charset="0"/>
              </a:rPr>
            </a:br>
            <a:r>
              <a:rPr lang="en-US" altLang="zh-CN" sz="2400" b="1" dirty="0">
                <a:latin typeface="Times New Roman" pitchFamily="18" charset="0"/>
              </a:rPr>
              <a:t>2. </a:t>
            </a:r>
            <a:r>
              <a:rPr lang="zh-CN" altLang="en-US" sz="2400" b="1" dirty="0">
                <a:latin typeface="Times New Roman" pitchFamily="18" charset="0"/>
              </a:rPr>
              <a:t>如</a:t>
            </a:r>
            <a:r>
              <a:rPr lang="zh-CN" altLang="en-US" sz="2400" b="1" dirty="0" smtClean="0">
                <a:latin typeface="Times New Roman" pitchFamily="18" charset="0"/>
              </a:rPr>
              <a:t>带电粒子速度</a:t>
            </a:r>
            <a:r>
              <a:rPr lang="zh-CN" altLang="en-US" sz="2400" b="1" dirty="0">
                <a:latin typeface="Times New Roman" pitchFamily="18" charset="0"/>
              </a:rPr>
              <a:t>和磁场成任意角度</a:t>
            </a:r>
            <a:r>
              <a:rPr lang="en-US" altLang="zh-CN" sz="2400" b="1" dirty="0">
                <a:latin typeface="Times New Roman" pitchFamily="18" charset="0"/>
              </a:rPr>
              <a:t>θ </a:t>
            </a:r>
            <a:r>
              <a:rPr lang="zh-CN" altLang="en-US" sz="2400" b="1" dirty="0">
                <a:latin typeface="Times New Roman" pitchFamily="18" charset="0"/>
              </a:rPr>
              <a:t>时，粒子作螺旋线</a:t>
            </a:r>
            <a:r>
              <a:rPr lang="zh-CN" altLang="en-US" sz="2400" b="1" dirty="0" smtClean="0">
                <a:latin typeface="Times New Roman" pitchFamily="18" charset="0"/>
              </a:rPr>
              <a:t>运动</a:t>
            </a:r>
            <a:endParaRPr lang="zh-CN" altLang="en-US" sz="2400" b="1" dirty="0">
              <a:latin typeface="Times New Roman" pitchFamily="18" charset="0"/>
            </a:endParaRPr>
          </a:p>
        </p:txBody>
      </p:sp>
      <p:sp>
        <p:nvSpPr>
          <p:cNvPr id="168964" name="Rectangle 9"/>
          <p:cNvSpPr>
            <a:spLocks noChangeArrowheads="1"/>
          </p:cNvSpPr>
          <p:nvPr/>
        </p:nvSpPr>
        <p:spPr bwMode="auto">
          <a:xfrm>
            <a:off x="2339752" y="1599183"/>
            <a:ext cx="3672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000000"/>
                </a:solidFill>
                <a:latin typeface="Times New Roman" pitchFamily="18" charset="0"/>
              </a:rPr>
              <a:t>平行于磁场的分量</a:t>
            </a:r>
          </a:p>
        </p:txBody>
      </p:sp>
      <p:sp>
        <p:nvSpPr>
          <p:cNvPr id="168965" name="Rectangle 10"/>
          <p:cNvSpPr>
            <a:spLocks noChangeArrowheads="1"/>
          </p:cNvSpPr>
          <p:nvPr/>
        </p:nvSpPr>
        <p:spPr bwMode="auto">
          <a:xfrm>
            <a:off x="539552" y="2564904"/>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螺旋线半径</a:t>
            </a:r>
          </a:p>
        </p:txBody>
      </p:sp>
      <p:graphicFrame>
        <p:nvGraphicFramePr>
          <p:cNvPr id="168966" name="Object 12"/>
          <p:cNvGraphicFramePr>
            <a:graphicFrameLocks noChangeAspect="1"/>
          </p:cNvGraphicFramePr>
          <p:nvPr>
            <p:extLst>
              <p:ext uri="{D42A27DB-BD31-4B8C-83A1-F6EECF244321}">
                <p14:modId xmlns:p14="http://schemas.microsoft.com/office/powerpoint/2010/main" val="2745969261"/>
              </p:ext>
            </p:extLst>
          </p:nvPr>
        </p:nvGraphicFramePr>
        <p:xfrm>
          <a:off x="3131840" y="2377483"/>
          <a:ext cx="2736304" cy="898062"/>
        </p:xfrm>
        <a:graphic>
          <a:graphicData uri="http://schemas.openxmlformats.org/presentationml/2006/ole">
            <mc:AlternateContent xmlns:mc="http://schemas.openxmlformats.org/markup-compatibility/2006">
              <mc:Choice xmlns:v="urn:schemas-microsoft-com:vml" Requires="v">
                <p:oleObj spid="_x0000_s169188" name="Equation" r:id="rId5" imgW="1270000" imgH="419100" progId="Equation.DSMT4">
                  <p:embed/>
                </p:oleObj>
              </mc:Choice>
              <mc:Fallback>
                <p:oleObj name="Equation" r:id="rId5" imgW="1270000" imgH="419100" progId="Equation.DSMT4">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377483"/>
                        <a:ext cx="2736304" cy="89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7" name="Rectangle 14"/>
          <p:cNvSpPr>
            <a:spLocks noChangeArrowheads="1"/>
          </p:cNvSpPr>
          <p:nvPr/>
        </p:nvSpPr>
        <p:spPr bwMode="auto">
          <a:xfrm>
            <a:off x="107504" y="945770"/>
            <a:ext cx="71294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   </a:t>
            </a:r>
            <a:r>
              <a:rPr lang="zh-CN" altLang="en-US" sz="2400" b="1" dirty="0">
                <a:solidFill>
                  <a:srgbClr val="000000"/>
                </a:solidFill>
                <a:latin typeface="Times New Roman" pitchFamily="18" charset="0"/>
              </a:rPr>
              <a:t>将速度</a:t>
            </a:r>
            <a:r>
              <a:rPr lang="en-US" altLang="zh-CN" sz="2400" b="1" i="1" dirty="0">
                <a:solidFill>
                  <a:srgbClr val="000000"/>
                </a:solidFill>
                <a:latin typeface="Times New Roman" pitchFamily="18" charset="0"/>
                <a:cs typeface="Times New Roman" pitchFamily="18" charset="0"/>
              </a:rPr>
              <a:t> </a:t>
            </a:r>
            <a:r>
              <a:rPr lang="zh-CN" altLang="en-US" sz="2400" b="1" dirty="0">
                <a:solidFill>
                  <a:srgbClr val="0000FF"/>
                </a:solidFill>
              </a:rPr>
              <a:t>分解：</a:t>
            </a:r>
            <a:r>
              <a:rPr lang="zh-CN" altLang="en-US" sz="2400" b="1" dirty="0">
                <a:solidFill>
                  <a:srgbClr val="000000"/>
                </a:solidFill>
              </a:rPr>
              <a:t>垂直于磁场的</a:t>
            </a:r>
            <a:r>
              <a:rPr lang="zh-CN" altLang="en-US" sz="2400" b="1" dirty="0">
                <a:solidFill>
                  <a:srgbClr val="000000"/>
                </a:solidFill>
                <a:latin typeface="Times New Roman" pitchFamily="18" charset="0"/>
              </a:rPr>
              <a:t>分量</a:t>
            </a:r>
          </a:p>
        </p:txBody>
      </p:sp>
      <p:graphicFrame>
        <p:nvGraphicFramePr>
          <p:cNvPr id="168968" name="Object 15"/>
          <p:cNvGraphicFramePr>
            <a:graphicFrameLocks noChangeAspect="1"/>
          </p:cNvGraphicFramePr>
          <p:nvPr>
            <p:extLst>
              <p:ext uri="{D42A27DB-BD31-4B8C-83A1-F6EECF244321}">
                <p14:modId xmlns:p14="http://schemas.microsoft.com/office/powerpoint/2010/main" val="2536393576"/>
              </p:ext>
            </p:extLst>
          </p:nvPr>
        </p:nvGraphicFramePr>
        <p:xfrm>
          <a:off x="5328592" y="1635522"/>
          <a:ext cx="1684042" cy="497334"/>
        </p:xfrm>
        <a:graphic>
          <a:graphicData uri="http://schemas.openxmlformats.org/presentationml/2006/ole">
            <mc:AlternateContent xmlns:mc="http://schemas.openxmlformats.org/markup-compatibility/2006">
              <mc:Choice xmlns:v="urn:schemas-microsoft-com:vml" Requires="v">
                <p:oleObj spid="_x0000_s169189" name="Equation" r:id="rId7" imgW="774364" imgH="228501" progId="Equation.DSMT4">
                  <p:embed/>
                </p:oleObj>
              </mc:Choice>
              <mc:Fallback>
                <p:oleObj name="Equation" r:id="rId7" imgW="774364" imgH="228501" progId="Equation.DSMT4">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8592" y="1635522"/>
                        <a:ext cx="1684042" cy="497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9" name="Object 16"/>
          <p:cNvGraphicFramePr>
            <a:graphicFrameLocks noChangeAspect="1"/>
          </p:cNvGraphicFramePr>
          <p:nvPr>
            <p:extLst>
              <p:ext uri="{D42A27DB-BD31-4B8C-83A1-F6EECF244321}">
                <p14:modId xmlns:p14="http://schemas.microsoft.com/office/powerpoint/2010/main" val="792808253"/>
              </p:ext>
            </p:extLst>
          </p:nvPr>
        </p:nvGraphicFramePr>
        <p:xfrm>
          <a:off x="5311602" y="1052736"/>
          <a:ext cx="1718022" cy="523501"/>
        </p:xfrm>
        <a:graphic>
          <a:graphicData uri="http://schemas.openxmlformats.org/presentationml/2006/ole">
            <mc:AlternateContent xmlns:mc="http://schemas.openxmlformats.org/markup-compatibility/2006">
              <mc:Choice xmlns:v="urn:schemas-microsoft-com:vml" Requires="v">
                <p:oleObj spid="_x0000_s169190" name="Equation" r:id="rId9" imgW="749300" imgH="228600" progId="Equation.DSMT4">
                  <p:embed/>
                </p:oleObj>
              </mc:Choice>
              <mc:Fallback>
                <p:oleObj name="Equation" r:id="rId9" imgW="749300" imgH="228600" progId="Equation.DSMT4">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1602" y="1052736"/>
                        <a:ext cx="1718022" cy="523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8970"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8160" y="3861048"/>
            <a:ext cx="2494240" cy="19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Oval 15"/>
          <p:cNvSpPr>
            <a:spLocks noChangeArrowheads="1"/>
          </p:cNvSpPr>
          <p:nvPr/>
        </p:nvSpPr>
        <p:spPr bwMode="auto">
          <a:xfrm>
            <a:off x="4092156" y="4004964"/>
            <a:ext cx="911892"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9987" name="Oval 14"/>
          <p:cNvSpPr>
            <a:spLocks noChangeArrowheads="1"/>
          </p:cNvSpPr>
          <p:nvPr/>
        </p:nvSpPr>
        <p:spPr bwMode="auto">
          <a:xfrm>
            <a:off x="1979712" y="4293096"/>
            <a:ext cx="792162"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9988" name="Rectangle 2"/>
          <p:cNvSpPr>
            <a:spLocks noGrp="1" noChangeArrowheads="1"/>
          </p:cNvSpPr>
          <p:nvPr>
            <p:ph type="ctrTitle"/>
          </p:nvPr>
        </p:nvSpPr>
        <p:spPr>
          <a:xfrm>
            <a:off x="251520" y="404664"/>
            <a:ext cx="3686944" cy="533400"/>
          </a:xfrm>
        </p:spPr>
        <p:txBody>
          <a:bodyPr/>
          <a:lstStyle/>
          <a:p>
            <a:pPr eaLnBrk="1" hangingPunct="1"/>
            <a:r>
              <a:rPr lang="zh-CN" altLang="en-US" sz="2800" b="1" dirty="0" smtClean="0">
                <a:solidFill>
                  <a:schemeClr val="bg2"/>
                </a:solidFill>
                <a:latin typeface="Times New Roman" pitchFamily="18" charset="0"/>
              </a:rPr>
              <a:t>回旋半径</a:t>
            </a:r>
            <a:r>
              <a:rPr lang="zh-CN" altLang="en-US" sz="2800" b="1" dirty="0" smtClean="0">
                <a:solidFill>
                  <a:schemeClr val="tx1"/>
                </a:solidFill>
                <a:latin typeface="Times New Roman" pitchFamily="18" charset="0"/>
              </a:rPr>
              <a:t>仅与</a:t>
            </a:r>
            <a:r>
              <a:rPr lang="en-US" altLang="zh-CN" sz="2800" b="1" dirty="0" smtClean="0">
                <a:solidFill>
                  <a:schemeClr val="tx1"/>
                </a:solidFill>
                <a:latin typeface="Times New Roman" pitchFamily="18" charset="0"/>
              </a:rPr>
              <a:t>v</a:t>
            </a:r>
            <a:r>
              <a:rPr lang="zh-CN" altLang="en-US" sz="2800" b="1" dirty="0" smtClean="0">
                <a:solidFill>
                  <a:schemeClr val="tx1"/>
                </a:solidFill>
                <a:latin typeface="Times New Roman" pitchFamily="18" charset="0"/>
              </a:rPr>
              <a:t>有关</a:t>
            </a:r>
            <a:endParaRPr lang="zh-CN" altLang="en-US" sz="2800" dirty="0" smtClean="0">
              <a:solidFill>
                <a:schemeClr val="tx1"/>
              </a:solidFill>
              <a:latin typeface="Times New Roman" pitchFamily="18" charset="0"/>
            </a:endParaRPr>
          </a:p>
        </p:txBody>
      </p:sp>
      <p:sp>
        <p:nvSpPr>
          <p:cNvPr id="169989" name="Rectangle 3"/>
          <p:cNvSpPr>
            <a:spLocks noGrp="1" noChangeArrowheads="1"/>
          </p:cNvSpPr>
          <p:nvPr>
            <p:ph type="subTitle" idx="1"/>
          </p:nvPr>
        </p:nvSpPr>
        <p:spPr>
          <a:xfrm>
            <a:off x="179511" y="2780928"/>
            <a:ext cx="8808913" cy="1143000"/>
          </a:xfrm>
        </p:spPr>
        <p:txBody>
          <a:bodyPr/>
          <a:lstStyle/>
          <a:p>
            <a:pPr algn="just" eaLnBrk="1" hangingPunct="1"/>
            <a:r>
              <a:rPr lang="zh-CN" altLang="en-US" sz="2800" b="1" dirty="0" smtClean="0">
                <a:solidFill>
                  <a:schemeClr val="bg2"/>
                </a:solidFill>
                <a:latin typeface="Times New Roman" pitchFamily="18" charset="0"/>
              </a:rPr>
              <a:t>螺距：带电粒子在一个周期时间内沿磁场</a:t>
            </a:r>
            <a:r>
              <a:rPr lang="zh-CN" altLang="en-US" sz="2800" b="1" dirty="0">
                <a:solidFill>
                  <a:srgbClr val="1C1C1C"/>
                </a:solidFill>
                <a:latin typeface="Times New Roman" pitchFamily="18" charset="0"/>
              </a:rPr>
              <a:t>方向上前进的距离。</a:t>
            </a:r>
          </a:p>
          <a:p>
            <a:pPr algn="l" eaLnBrk="1" hangingPunct="1"/>
            <a:endParaRPr lang="zh-CN" altLang="en-US" b="1" dirty="0" smtClean="0">
              <a:solidFill>
                <a:schemeClr val="bg2"/>
              </a:solidFill>
              <a:latin typeface="Times New Roman" pitchFamily="18" charset="0"/>
            </a:endParaRPr>
          </a:p>
        </p:txBody>
      </p:sp>
      <p:sp>
        <p:nvSpPr>
          <p:cNvPr id="169990" name="Rectangle 5"/>
          <p:cNvSpPr>
            <a:spLocks noChangeArrowheads="1"/>
          </p:cNvSpPr>
          <p:nvPr/>
        </p:nvSpPr>
        <p:spPr bwMode="auto">
          <a:xfrm>
            <a:off x="356235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69991" name="Object 4"/>
          <p:cNvGraphicFramePr>
            <a:graphicFrameLocks noChangeAspect="1"/>
          </p:cNvGraphicFramePr>
          <p:nvPr>
            <p:extLst>
              <p:ext uri="{D42A27DB-BD31-4B8C-83A1-F6EECF244321}">
                <p14:modId xmlns:p14="http://schemas.microsoft.com/office/powerpoint/2010/main" val="2085313731"/>
              </p:ext>
            </p:extLst>
          </p:nvPr>
        </p:nvGraphicFramePr>
        <p:xfrm>
          <a:off x="467544" y="4149725"/>
          <a:ext cx="4587988" cy="934661"/>
        </p:xfrm>
        <a:graphic>
          <a:graphicData uri="http://schemas.openxmlformats.org/presentationml/2006/ole">
            <mc:AlternateContent xmlns:mc="http://schemas.openxmlformats.org/markup-compatibility/2006">
              <mc:Choice xmlns:v="urn:schemas-microsoft-com:vml" Requires="v">
                <p:oleObj spid="_x0000_s170214" name="Equation" r:id="rId3" imgW="2057400" imgH="419100" progId="Equation.DSMT4">
                  <p:embed/>
                </p:oleObj>
              </mc:Choice>
              <mc:Fallback>
                <p:oleObj name="Equation" r:id="rId3" imgW="2057400" imgH="419100" progId="Equation.DSMT4">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49725"/>
                        <a:ext cx="4587988" cy="9346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92" name="Rectangle 6"/>
          <p:cNvSpPr>
            <a:spLocks noChangeArrowheads="1"/>
          </p:cNvSpPr>
          <p:nvPr/>
        </p:nvSpPr>
        <p:spPr bwMode="auto">
          <a:xfrm>
            <a:off x="179512" y="1844824"/>
            <a:ext cx="45159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400" b="1" dirty="0" smtClean="0">
                <a:solidFill>
                  <a:srgbClr val="000000"/>
                </a:solidFill>
                <a:latin typeface="Times New Roman" pitchFamily="18" charset="0"/>
              </a:rPr>
              <a:t>运动</a:t>
            </a:r>
            <a:r>
              <a:rPr lang="zh-CN" altLang="en-US" sz="2400" b="1" dirty="0">
                <a:solidFill>
                  <a:srgbClr val="1C1C1C"/>
                </a:solidFill>
                <a:latin typeface="Times New Roman" pitchFamily="18" charset="0"/>
              </a:rPr>
              <a:t>周期和频率与圆周运动相同</a:t>
            </a:r>
            <a:endParaRPr lang="zh-CN" altLang="en-US" sz="2400" b="1" dirty="0">
              <a:solidFill>
                <a:srgbClr val="000000"/>
              </a:solidFill>
              <a:latin typeface="Times New Roman" pitchFamily="18" charset="0"/>
            </a:endParaRPr>
          </a:p>
        </p:txBody>
      </p:sp>
      <p:pic>
        <p:nvPicPr>
          <p:cNvPr id="1699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3680321"/>
            <a:ext cx="30480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9995" name="Object 11"/>
          <p:cNvGraphicFramePr>
            <a:graphicFrameLocks noChangeAspect="1"/>
          </p:cNvGraphicFramePr>
          <p:nvPr>
            <p:extLst>
              <p:ext uri="{D42A27DB-BD31-4B8C-83A1-F6EECF244321}">
                <p14:modId xmlns:p14="http://schemas.microsoft.com/office/powerpoint/2010/main" val="3747380561"/>
              </p:ext>
            </p:extLst>
          </p:nvPr>
        </p:nvGraphicFramePr>
        <p:xfrm>
          <a:off x="3795213" y="260648"/>
          <a:ext cx="1337674" cy="936501"/>
        </p:xfrm>
        <a:graphic>
          <a:graphicData uri="http://schemas.openxmlformats.org/presentationml/2006/ole">
            <mc:AlternateContent xmlns:mc="http://schemas.openxmlformats.org/markup-compatibility/2006">
              <mc:Choice xmlns:v="urn:schemas-microsoft-com:vml" Requires="v">
                <p:oleObj spid="_x0000_s170215" name="Equation" r:id="rId6" imgW="596900" imgH="419100" progId="Equation.DSMT4">
                  <p:embed/>
                </p:oleObj>
              </mc:Choice>
              <mc:Fallback>
                <p:oleObj name="Equation" r:id="rId6" imgW="596900" imgH="419100" progId="Equation.DSMT4">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5213" y="260648"/>
                        <a:ext cx="1337674" cy="936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6" name="Object 12"/>
          <p:cNvGraphicFramePr>
            <a:graphicFrameLocks noChangeAspect="1"/>
          </p:cNvGraphicFramePr>
          <p:nvPr>
            <p:extLst>
              <p:ext uri="{D42A27DB-BD31-4B8C-83A1-F6EECF244321}">
                <p14:modId xmlns:p14="http://schemas.microsoft.com/office/powerpoint/2010/main" val="3995446980"/>
              </p:ext>
            </p:extLst>
          </p:nvPr>
        </p:nvGraphicFramePr>
        <p:xfrm>
          <a:off x="4932362" y="1662112"/>
          <a:ext cx="2016125" cy="827087"/>
        </p:xfrm>
        <a:graphic>
          <a:graphicData uri="http://schemas.openxmlformats.org/presentationml/2006/ole">
            <mc:AlternateContent xmlns:mc="http://schemas.openxmlformats.org/markup-compatibility/2006">
              <mc:Choice xmlns:v="urn:schemas-microsoft-com:vml" Requires="v">
                <p:oleObj spid="_x0000_s170216" name="Equation" r:id="rId8" imgW="1054100" imgH="431800" progId="Equation.DSMT4">
                  <p:embed/>
                </p:oleObj>
              </mc:Choice>
              <mc:Fallback>
                <p:oleObj name="Equation" r:id="rId8" imgW="1054100" imgH="431800" progId="Equation.DSMT4">
                  <p:embed/>
                  <p:pic>
                    <p:nvPicPr>
                      <p:cNvPr id="0"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2" y="1662112"/>
                        <a:ext cx="2016125" cy="82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7" name="Object 13"/>
          <p:cNvGraphicFramePr>
            <a:graphicFrameLocks noChangeAspect="1"/>
          </p:cNvGraphicFramePr>
          <p:nvPr>
            <p:extLst>
              <p:ext uri="{D42A27DB-BD31-4B8C-83A1-F6EECF244321}">
                <p14:modId xmlns:p14="http://schemas.microsoft.com/office/powerpoint/2010/main" val="1353395096"/>
              </p:ext>
            </p:extLst>
          </p:nvPr>
        </p:nvGraphicFramePr>
        <p:xfrm>
          <a:off x="7305639" y="1621849"/>
          <a:ext cx="1655762" cy="730250"/>
        </p:xfrm>
        <a:graphic>
          <a:graphicData uri="http://schemas.openxmlformats.org/presentationml/2006/ole">
            <mc:AlternateContent xmlns:mc="http://schemas.openxmlformats.org/markup-compatibility/2006">
              <mc:Choice xmlns:v="urn:schemas-microsoft-com:vml" Requires="v">
                <p:oleObj spid="_x0000_s170217" name="Equation" r:id="rId10" imgW="888614" imgH="393529" progId="Equation.DSMT4">
                  <p:embed/>
                </p:oleObj>
              </mc:Choice>
              <mc:Fallback>
                <p:oleObj name="Equation" r:id="rId10" imgW="888614" imgH="393529" progId="Equation.DSMT4">
                  <p:embed/>
                  <p:pic>
                    <p:nvPicPr>
                      <p:cNvPr id="0" name="Picture 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5639" y="1621849"/>
                        <a:ext cx="1655762"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2"/>
          <p:cNvGraphicFramePr>
            <a:graphicFrameLocks noChangeAspect="1"/>
          </p:cNvGraphicFramePr>
          <p:nvPr/>
        </p:nvGraphicFramePr>
        <p:xfrm>
          <a:off x="3000364" y="857232"/>
          <a:ext cx="2590800" cy="598488"/>
        </p:xfrm>
        <a:graphic>
          <a:graphicData uri="http://schemas.openxmlformats.org/presentationml/2006/ole">
            <mc:AlternateContent xmlns:mc="http://schemas.openxmlformats.org/markup-compatibility/2006">
              <mc:Choice xmlns:v="urn:schemas-microsoft-com:vml" Requires="v">
                <p:oleObj spid="_x0000_s171668" name="公式" r:id="rId3" imgW="1040948" imgH="241195" progId="Equation.3">
                  <p:embed/>
                </p:oleObj>
              </mc:Choice>
              <mc:Fallback>
                <p:oleObj name="公式" r:id="rId3" imgW="1040948" imgH="241195" progId="Equation.3">
                  <p:embed/>
                  <p:pic>
                    <p:nvPicPr>
                      <p:cNvPr id="0" name="Picture 2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857232"/>
                        <a:ext cx="25908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75" name="Text Box 3"/>
          <p:cNvSpPr txBox="1">
            <a:spLocks noChangeArrowheads="1"/>
          </p:cNvSpPr>
          <p:nvPr/>
        </p:nvSpPr>
        <p:spPr bwMode="auto">
          <a:xfrm>
            <a:off x="214282" y="1500174"/>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dirty="0">
                <a:solidFill>
                  <a:srgbClr val="FF0000"/>
                </a:solidFill>
              </a:rPr>
              <a:t>1</a:t>
            </a:r>
            <a:r>
              <a:rPr lang="zh-CN" altLang="en-US" sz="2800" b="1" dirty="0">
                <a:solidFill>
                  <a:srgbClr val="FF0000"/>
                </a:solidFill>
              </a:rPr>
              <a:t>、速度选择器：</a:t>
            </a:r>
          </a:p>
        </p:txBody>
      </p:sp>
      <p:grpSp>
        <p:nvGrpSpPr>
          <p:cNvPr id="2" name="Group 4"/>
          <p:cNvGrpSpPr>
            <a:grpSpLocks/>
          </p:cNvGrpSpPr>
          <p:nvPr/>
        </p:nvGrpSpPr>
        <p:grpSpPr bwMode="auto">
          <a:xfrm>
            <a:off x="6699250" y="2703513"/>
            <a:ext cx="122238" cy="115887"/>
            <a:chOff x="4220" y="1703"/>
            <a:chExt cx="77" cy="73"/>
          </a:xfrm>
        </p:grpSpPr>
        <p:sp>
          <p:nvSpPr>
            <p:cNvPr id="171071" name="Oval 5"/>
            <p:cNvSpPr>
              <a:spLocks noChangeArrowheads="1"/>
            </p:cNvSpPr>
            <p:nvPr/>
          </p:nvSpPr>
          <p:spPr bwMode="auto">
            <a:xfrm>
              <a:off x="4224" y="1703"/>
              <a:ext cx="73" cy="73"/>
            </a:xfrm>
            <a:prstGeom prst="ellipse">
              <a:avLst/>
            </a:prstGeom>
            <a:solidFill>
              <a:srgbClr val="FFFFFF"/>
            </a:solidFill>
            <a:ln w="19050">
              <a:solidFill>
                <a:srgbClr val="000000"/>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1072" name="Line 6"/>
            <p:cNvSpPr>
              <a:spLocks noChangeShapeType="1"/>
            </p:cNvSpPr>
            <p:nvPr/>
          </p:nvSpPr>
          <p:spPr bwMode="auto">
            <a:xfrm>
              <a:off x="4220" y="1741"/>
              <a:ext cx="7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73" name="Line 7"/>
            <p:cNvSpPr>
              <a:spLocks noChangeShapeType="1"/>
            </p:cNvSpPr>
            <p:nvPr/>
          </p:nvSpPr>
          <p:spPr bwMode="auto">
            <a:xfrm>
              <a:off x="4260" y="1703"/>
              <a:ext cx="0"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6516688" y="1773238"/>
            <a:ext cx="381000" cy="922337"/>
            <a:chOff x="4105" y="1117"/>
            <a:chExt cx="240" cy="581"/>
          </a:xfrm>
        </p:grpSpPr>
        <p:graphicFrame>
          <p:nvGraphicFramePr>
            <p:cNvPr id="171069" name="Object 9"/>
            <p:cNvGraphicFramePr>
              <a:graphicFrameLocks noChangeAspect="1"/>
            </p:cNvGraphicFramePr>
            <p:nvPr/>
          </p:nvGraphicFramePr>
          <p:xfrm>
            <a:off x="4105" y="1117"/>
            <a:ext cx="240" cy="272"/>
          </p:xfrm>
          <a:graphic>
            <a:graphicData uri="http://schemas.openxmlformats.org/presentationml/2006/ole">
              <mc:AlternateContent xmlns:mc="http://schemas.openxmlformats.org/markup-compatibility/2006">
                <mc:Choice xmlns:v="urn:schemas-microsoft-com:vml" Requires="v">
                  <p:oleObj spid="_x0000_s171669" name="公式" r:id="rId5" imgW="177569" imgH="202936" progId="Equation.3">
                    <p:embed/>
                  </p:oleObj>
                </mc:Choice>
                <mc:Fallback>
                  <p:oleObj name="公式" r:id="rId5" imgW="177569" imgH="202936" progId="Equation.3">
                    <p:embed/>
                    <p:pic>
                      <p:nvPicPr>
                        <p:cNvPr id="0" name="Picture 2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 y="1117"/>
                          <a:ext cx="240" cy="272"/>
                        </a:xfrm>
                        <a:prstGeom prst="rect">
                          <a:avLst/>
                        </a:prstGeom>
                        <a:noFill/>
                        <a:extLst>
                          <a:ext uri="{909E8E84-426E-40DD-AFC4-6F175D3DCCD1}">
                            <a14:hiddenFill xmlns:a14="http://schemas.microsoft.com/office/drawing/2010/main">
                              <a:solidFill>
                                <a:srgbClr val="DBFFDB"/>
                              </a:solidFill>
                            </a14:hiddenFill>
                          </a:ext>
                        </a:extLst>
                      </p:spPr>
                    </p:pic>
                  </p:oleObj>
                </mc:Fallback>
              </mc:AlternateContent>
            </a:graphicData>
          </a:graphic>
        </p:graphicFrame>
        <p:sp>
          <p:nvSpPr>
            <p:cNvPr id="171070" name="Line 10"/>
            <p:cNvSpPr>
              <a:spLocks noChangeShapeType="1"/>
            </p:cNvSpPr>
            <p:nvPr/>
          </p:nvSpPr>
          <p:spPr bwMode="auto">
            <a:xfrm flipV="1">
              <a:off x="4258" y="1389"/>
              <a:ext cx="0" cy="309"/>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1"/>
          <p:cNvGrpSpPr>
            <a:grpSpLocks/>
          </p:cNvGrpSpPr>
          <p:nvPr/>
        </p:nvGrpSpPr>
        <p:grpSpPr bwMode="auto">
          <a:xfrm>
            <a:off x="6588125" y="2809875"/>
            <a:ext cx="327025" cy="979488"/>
            <a:chOff x="4150" y="1770"/>
            <a:chExt cx="206" cy="617"/>
          </a:xfrm>
        </p:grpSpPr>
        <p:graphicFrame>
          <p:nvGraphicFramePr>
            <p:cNvPr id="171067" name="Object 12"/>
            <p:cNvGraphicFramePr>
              <a:graphicFrameLocks noChangeAspect="1"/>
            </p:cNvGraphicFramePr>
            <p:nvPr/>
          </p:nvGraphicFramePr>
          <p:xfrm>
            <a:off x="4150" y="2115"/>
            <a:ext cx="206" cy="272"/>
          </p:xfrm>
          <a:graphic>
            <a:graphicData uri="http://schemas.openxmlformats.org/presentationml/2006/ole">
              <mc:AlternateContent xmlns:mc="http://schemas.openxmlformats.org/markup-compatibility/2006">
                <mc:Choice xmlns:v="urn:schemas-microsoft-com:vml" Requires="v">
                  <p:oleObj spid="_x0000_s171670" name="公式" r:id="rId7" imgW="152268" imgH="203024" progId="Equation.3">
                    <p:embed/>
                  </p:oleObj>
                </mc:Choice>
                <mc:Fallback>
                  <p:oleObj name="公式" r:id="rId7" imgW="152268" imgH="203024" progId="Equation.3">
                    <p:embed/>
                    <p:pic>
                      <p:nvPicPr>
                        <p:cNvPr id="0" name="Picture 2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0" y="2115"/>
                          <a:ext cx="206" cy="272"/>
                        </a:xfrm>
                        <a:prstGeom prst="rect">
                          <a:avLst/>
                        </a:prstGeom>
                        <a:noFill/>
                        <a:extLst>
                          <a:ext uri="{909E8E84-426E-40DD-AFC4-6F175D3DCCD1}">
                            <a14:hiddenFill xmlns:a14="http://schemas.microsoft.com/office/drawing/2010/main">
                              <a:solidFill>
                                <a:srgbClr val="DBFFDB"/>
                              </a:solidFill>
                            </a14:hiddenFill>
                          </a:ext>
                        </a:extLst>
                      </p:spPr>
                    </p:pic>
                  </p:oleObj>
                </mc:Fallback>
              </mc:AlternateContent>
            </a:graphicData>
          </a:graphic>
        </p:graphicFrame>
        <p:sp>
          <p:nvSpPr>
            <p:cNvPr id="171068" name="Line 13"/>
            <p:cNvSpPr>
              <a:spLocks noChangeShapeType="1"/>
            </p:cNvSpPr>
            <p:nvPr/>
          </p:nvSpPr>
          <p:spPr bwMode="auto">
            <a:xfrm>
              <a:off x="4259" y="1770"/>
              <a:ext cx="0" cy="335"/>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6686" name="Text Box 14"/>
          <p:cNvSpPr txBox="1">
            <a:spLocks noChangeArrowheads="1"/>
          </p:cNvSpPr>
          <p:nvPr/>
        </p:nvSpPr>
        <p:spPr bwMode="auto">
          <a:xfrm>
            <a:off x="571472" y="4071942"/>
            <a:ext cx="7561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要想速率为</a:t>
            </a:r>
            <a:r>
              <a:rPr lang="en-US" altLang="zh-CN" sz="2800" b="1" i="1" dirty="0">
                <a:latin typeface="Book Antiqua" pitchFamily="18" charset="0"/>
              </a:rPr>
              <a:t>v</a:t>
            </a:r>
            <a:r>
              <a:rPr lang="zh-CN" altLang="en-US" sz="2800" b="1" dirty="0"/>
              <a:t>的粒子从</a:t>
            </a:r>
            <a:r>
              <a:rPr lang="en-US" altLang="zh-CN" sz="2800" b="1" i="1" dirty="0"/>
              <a:t>S</a:t>
            </a:r>
            <a:r>
              <a:rPr lang="en-US" altLang="zh-CN" sz="2800" b="1" i="1" baseline="30000" dirty="0"/>
              <a:t>'</a:t>
            </a:r>
            <a:r>
              <a:rPr lang="zh-CN" altLang="en-US" sz="2800" b="1" dirty="0"/>
              <a:t>射出，必须满足条件：</a:t>
            </a:r>
          </a:p>
        </p:txBody>
      </p:sp>
      <p:graphicFrame>
        <p:nvGraphicFramePr>
          <p:cNvPr id="156687" name="Object 15"/>
          <p:cNvGraphicFramePr>
            <a:graphicFrameLocks noChangeAspect="1"/>
          </p:cNvGraphicFramePr>
          <p:nvPr/>
        </p:nvGraphicFramePr>
        <p:xfrm>
          <a:off x="2411413" y="4652963"/>
          <a:ext cx="1277937" cy="601662"/>
        </p:xfrm>
        <a:graphic>
          <a:graphicData uri="http://schemas.openxmlformats.org/presentationml/2006/ole">
            <mc:AlternateContent xmlns:mc="http://schemas.openxmlformats.org/markup-compatibility/2006">
              <mc:Choice xmlns:v="urn:schemas-microsoft-com:vml" Requires="v">
                <p:oleObj spid="_x0000_s171671" name="公式" r:id="rId9" imgW="482391" imgH="228501" progId="Equation.3">
                  <p:embed/>
                </p:oleObj>
              </mc:Choice>
              <mc:Fallback>
                <p:oleObj name="公式" r:id="rId9" imgW="482391" imgH="228501" progId="Equation.3">
                  <p:embed/>
                  <p:pic>
                    <p:nvPicPr>
                      <p:cNvPr id="0" name="Picture 2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3" y="4652963"/>
                        <a:ext cx="1277937" cy="60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8" name="Object 16"/>
          <p:cNvGraphicFramePr>
            <a:graphicFrameLocks noChangeAspect="1"/>
          </p:cNvGraphicFramePr>
          <p:nvPr/>
        </p:nvGraphicFramePr>
        <p:xfrm>
          <a:off x="4643438" y="4652963"/>
          <a:ext cx="1655762" cy="531812"/>
        </p:xfrm>
        <a:graphic>
          <a:graphicData uri="http://schemas.openxmlformats.org/presentationml/2006/ole">
            <mc:AlternateContent xmlns:mc="http://schemas.openxmlformats.org/markup-compatibility/2006">
              <mc:Choice xmlns:v="urn:schemas-microsoft-com:vml" Requires="v">
                <p:oleObj spid="_x0000_s171672" name="公式" r:id="rId11" imgW="634725" imgH="203112" progId="Equation.3">
                  <p:embed/>
                </p:oleObj>
              </mc:Choice>
              <mc:Fallback>
                <p:oleObj name="公式" r:id="rId11" imgW="634725" imgH="203112" progId="Equation.3">
                  <p:embed/>
                  <p:pic>
                    <p:nvPicPr>
                      <p:cNvPr id="0" name="Picture 2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438" y="4652963"/>
                        <a:ext cx="1655762"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9" name="Object 17"/>
          <p:cNvGraphicFramePr>
            <a:graphicFrameLocks noChangeAspect="1"/>
          </p:cNvGraphicFramePr>
          <p:nvPr/>
        </p:nvGraphicFramePr>
        <p:xfrm>
          <a:off x="1116013" y="5373688"/>
          <a:ext cx="1006475" cy="946150"/>
        </p:xfrm>
        <a:graphic>
          <a:graphicData uri="http://schemas.openxmlformats.org/presentationml/2006/ole">
            <mc:AlternateContent xmlns:mc="http://schemas.openxmlformats.org/markup-compatibility/2006">
              <mc:Choice xmlns:v="urn:schemas-microsoft-com:vml" Requires="v">
                <p:oleObj spid="_x0000_s171673" name="公式" r:id="rId13" imgW="418918" imgH="393529" progId="Equation.3">
                  <p:embed/>
                </p:oleObj>
              </mc:Choice>
              <mc:Fallback>
                <p:oleObj name="公式" r:id="rId13" imgW="418918" imgH="393529" progId="Equation.3">
                  <p:embed/>
                  <p:pic>
                    <p:nvPicPr>
                      <p:cNvPr id="0" name="Picture 2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6013" y="5373688"/>
                        <a:ext cx="1006475" cy="94615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90" name="Text Box 18"/>
          <p:cNvSpPr txBox="1">
            <a:spLocks noChangeArrowheads="1"/>
          </p:cNvSpPr>
          <p:nvPr/>
        </p:nvSpPr>
        <p:spPr bwMode="auto">
          <a:xfrm>
            <a:off x="2124075" y="5589588"/>
            <a:ext cx="662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a:cs typeface="Times New Roman" pitchFamily="18" charset="0"/>
              </a:rPr>
              <a:t>—–</a:t>
            </a:r>
            <a:r>
              <a:rPr lang="en-US" altLang="zh-CN" sz="2800" b="1"/>
              <a:t> </a:t>
            </a:r>
            <a:r>
              <a:rPr lang="zh-CN" altLang="en-US" sz="2800" b="1"/>
              <a:t>只有此速率的粒子能通过滤速器射出</a:t>
            </a:r>
          </a:p>
        </p:txBody>
      </p:sp>
      <p:sp>
        <p:nvSpPr>
          <p:cNvPr id="171020" name="Text Box 19"/>
          <p:cNvSpPr txBox="1">
            <a:spLocks noChangeArrowheads="1"/>
          </p:cNvSpPr>
          <p:nvPr/>
        </p:nvSpPr>
        <p:spPr bwMode="auto">
          <a:xfrm>
            <a:off x="0" y="285728"/>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b="1" dirty="0">
                <a:solidFill>
                  <a:srgbClr val="0066FF"/>
                </a:solidFill>
              </a:rPr>
              <a:t>三、带电粒子在电场和磁场中运动举例</a:t>
            </a:r>
          </a:p>
        </p:txBody>
      </p:sp>
      <p:grpSp>
        <p:nvGrpSpPr>
          <p:cNvPr id="5" name="Group 20"/>
          <p:cNvGrpSpPr>
            <a:grpSpLocks/>
          </p:cNvGrpSpPr>
          <p:nvPr/>
        </p:nvGrpSpPr>
        <p:grpSpPr bwMode="auto">
          <a:xfrm>
            <a:off x="5430838" y="1628775"/>
            <a:ext cx="3533775" cy="2239963"/>
            <a:chOff x="3421" y="1026"/>
            <a:chExt cx="2226" cy="1411"/>
          </a:xfrm>
        </p:grpSpPr>
        <p:sp>
          <p:nvSpPr>
            <p:cNvPr id="171025" name="Line 21"/>
            <p:cNvSpPr>
              <a:spLocks noChangeShapeType="1"/>
            </p:cNvSpPr>
            <p:nvPr/>
          </p:nvSpPr>
          <p:spPr bwMode="auto">
            <a:xfrm>
              <a:off x="3788" y="1410"/>
              <a:ext cx="1440" cy="0"/>
            </a:xfrm>
            <a:prstGeom prst="line">
              <a:avLst/>
            </a:prstGeom>
            <a:noFill/>
            <a:ln w="57150" cmpd="thinThick">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6" name="Line 22"/>
            <p:cNvSpPr>
              <a:spLocks noChangeShapeType="1"/>
            </p:cNvSpPr>
            <p:nvPr/>
          </p:nvSpPr>
          <p:spPr bwMode="auto">
            <a:xfrm>
              <a:off x="3788" y="2082"/>
              <a:ext cx="144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7" name="Line 23"/>
            <p:cNvSpPr>
              <a:spLocks noChangeShapeType="1"/>
            </p:cNvSpPr>
            <p:nvPr/>
          </p:nvSpPr>
          <p:spPr bwMode="auto">
            <a:xfrm>
              <a:off x="4474" y="2101"/>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8" name="Line 24"/>
            <p:cNvSpPr>
              <a:spLocks noChangeShapeType="1"/>
            </p:cNvSpPr>
            <p:nvPr/>
          </p:nvSpPr>
          <p:spPr bwMode="auto">
            <a:xfrm>
              <a:off x="4460" y="1059"/>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9" name="Line 25"/>
            <p:cNvSpPr>
              <a:spLocks noChangeShapeType="1"/>
            </p:cNvSpPr>
            <p:nvPr/>
          </p:nvSpPr>
          <p:spPr bwMode="auto">
            <a:xfrm>
              <a:off x="3596" y="1170"/>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0" name="Line 26"/>
            <p:cNvSpPr>
              <a:spLocks noChangeShapeType="1"/>
            </p:cNvSpPr>
            <p:nvPr/>
          </p:nvSpPr>
          <p:spPr bwMode="auto">
            <a:xfrm>
              <a:off x="3596" y="1794"/>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1" name="Oval 27"/>
            <p:cNvSpPr>
              <a:spLocks noChangeArrowheads="1"/>
            </p:cNvSpPr>
            <p:nvPr/>
          </p:nvSpPr>
          <p:spPr bwMode="auto">
            <a:xfrm>
              <a:off x="3696" y="1708"/>
              <a:ext cx="73" cy="73"/>
            </a:xfrm>
            <a:prstGeom prst="ellipse">
              <a:avLst/>
            </a:prstGeom>
            <a:solidFill>
              <a:srgbClr val="FFFFFF"/>
            </a:solidFill>
            <a:ln w="19050">
              <a:solidFill>
                <a:srgbClr val="000000"/>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1032" name="Line 28"/>
            <p:cNvSpPr>
              <a:spLocks noChangeShapeType="1"/>
            </p:cNvSpPr>
            <p:nvPr/>
          </p:nvSpPr>
          <p:spPr bwMode="auto">
            <a:xfrm>
              <a:off x="3692" y="1746"/>
              <a:ext cx="7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3" name="Line 29"/>
            <p:cNvSpPr>
              <a:spLocks noChangeShapeType="1"/>
            </p:cNvSpPr>
            <p:nvPr/>
          </p:nvSpPr>
          <p:spPr bwMode="auto">
            <a:xfrm>
              <a:off x="3732" y="1708"/>
              <a:ext cx="0"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4" name="Line 30"/>
            <p:cNvSpPr>
              <a:spLocks noChangeShapeType="1"/>
            </p:cNvSpPr>
            <p:nvPr/>
          </p:nvSpPr>
          <p:spPr bwMode="auto">
            <a:xfrm flipH="1">
              <a:off x="3836"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5" name="Line 31"/>
            <p:cNvSpPr>
              <a:spLocks noChangeShapeType="1"/>
            </p:cNvSpPr>
            <p:nvPr/>
          </p:nvSpPr>
          <p:spPr bwMode="auto">
            <a:xfrm>
              <a:off x="3836"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6" name="Line 32"/>
            <p:cNvSpPr>
              <a:spLocks noChangeShapeType="1"/>
            </p:cNvSpPr>
            <p:nvPr/>
          </p:nvSpPr>
          <p:spPr bwMode="auto">
            <a:xfrm flipH="1">
              <a:off x="4124"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7" name="Line 33"/>
            <p:cNvSpPr>
              <a:spLocks noChangeShapeType="1"/>
            </p:cNvSpPr>
            <p:nvPr/>
          </p:nvSpPr>
          <p:spPr bwMode="auto">
            <a:xfrm>
              <a:off x="4124"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8" name="Line 34"/>
            <p:cNvSpPr>
              <a:spLocks noChangeShapeType="1"/>
            </p:cNvSpPr>
            <p:nvPr/>
          </p:nvSpPr>
          <p:spPr bwMode="auto">
            <a:xfrm flipH="1">
              <a:off x="4700"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9" name="Line 35"/>
            <p:cNvSpPr>
              <a:spLocks noChangeShapeType="1"/>
            </p:cNvSpPr>
            <p:nvPr/>
          </p:nvSpPr>
          <p:spPr bwMode="auto">
            <a:xfrm>
              <a:off x="4700"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0" name="Line 36"/>
            <p:cNvSpPr>
              <a:spLocks noChangeShapeType="1"/>
            </p:cNvSpPr>
            <p:nvPr/>
          </p:nvSpPr>
          <p:spPr bwMode="auto">
            <a:xfrm flipH="1">
              <a:off x="4412"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1" name="Line 37"/>
            <p:cNvSpPr>
              <a:spLocks noChangeShapeType="1"/>
            </p:cNvSpPr>
            <p:nvPr/>
          </p:nvSpPr>
          <p:spPr bwMode="auto">
            <a:xfrm>
              <a:off x="4412"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2" name="Line 38"/>
            <p:cNvSpPr>
              <a:spLocks noChangeShapeType="1"/>
            </p:cNvSpPr>
            <p:nvPr/>
          </p:nvSpPr>
          <p:spPr bwMode="auto">
            <a:xfrm flipH="1">
              <a:off x="3836"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3" name="Line 39"/>
            <p:cNvSpPr>
              <a:spLocks noChangeShapeType="1"/>
            </p:cNvSpPr>
            <p:nvPr/>
          </p:nvSpPr>
          <p:spPr bwMode="auto">
            <a:xfrm>
              <a:off x="3836"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4" name="Line 40"/>
            <p:cNvSpPr>
              <a:spLocks noChangeShapeType="1"/>
            </p:cNvSpPr>
            <p:nvPr/>
          </p:nvSpPr>
          <p:spPr bwMode="auto">
            <a:xfrm flipH="1">
              <a:off x="4988"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5" name="Line 41"/>
            <p:cNvSpPr>
              <a:spLocks noChangeShapeType="1"/>
            </p:cNvSpPr>
            <p:nvPr/>
          </p:nvSpPr>
          <p:spPr bwMode="auto">
            <a:xfrm>
              <a:off x="4988"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6" name="Line 42"/>
            <p:cNvSpPr>
              <a:spLocks noChangeShapeType="1"/>
            </p:cNvSpPr>
            <p:nvPr/>
          </p:nvSpPr>
          <p:spPr bwMode="auto">
            <a:xfrm flipH="1">
              <a:off x="4124"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7" name="Line 43"/>
            <p:cNvSpPr>
              <a:spLocks noChangeShapeType="1"/>
            </p:cNvSpPr>
            <p:nvPr/>
          </p:nvSpPr>
          <p:spPr bwMode="auto">
            <a:xfrm>
              <a:off x="4124"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8" name="Line 44"/>
            <p:cNvSpPr>
              <a:spLocks noChangeShapeType="1"/>
            </p:cNvSpPr>
            <p:nvPr/>
          </p:nvSpPr>
          <p:spPr bwMode="auto">
            <a:xfrm flipH="1">
              <a:off x="4700"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9" name="Line 45"/>
            <p:cNvSpPr>
              <a:spLocks noChangeShapeType="1"/>
            </p:cNvSpPr>
            <p:nvPr/>
          </p:nvSpPr>
          <p:spPr bwMode="auto">
            <a:xfrm>
              <a:off x="4700"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0" name="Line 46"/>
            <p:cNvSpPr>
              <a:spLocks noChangeShapeType="1"/>
            </p:cNvSpPr>
            <p:nvPr/>
          </p:nvSpPr>
          <p:spPr bwMode="auto">
            <a:xfrm flipH="1">
              <a:off x="4412"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1" name="Line 47"/>
            <p:cNvSpPr>
              <a:spLocks noChangeShapeType="1"/>
            </p:cNvSpPr>
            <p:nvPr/>
          </p:nvSpPr>
          <p:spPr bwMode="auto">
            <a:xfrm>
              <a:off x="4412"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2" name="Line 48"/>
            <p:cNvSpPr>
              <a:spLocks noChangeShapeType="1"/>
            </p:cNvSpPr>
            <p:nvPr/>
          </p:nvSpPr>
          <p:spPr bwMode="auto">
            <a:xfrm flipH="1">
              <a:off x="4988"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3" name="Line 49"/>
            <p:cNvSpPr>
              <a:spLocks noChangeShapeType="1"/>
            </p:cNvSpPr>
            <p:nvPr/>
          </p:nvSpPr>
          <p:spPr bwMode="auto">
            <a:xfrm>
              <a:off x="4988"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4" name="Line 50"/>
            <p:cNvSpPr>
              <a:spLocks noChangeShapeType="1"/>
            </p:cNvSpPr>
            <p:nvPr/>
          </p:nvSpPr>
          <p:spPr bwMode="auto">
            <a:xfrm>
              <a:off x="3770" y="1746"/>
              <a:ext cx="240" cy="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5" name="Line 51"/>
            <p:cNvSpPr>
              <a:spLocks noChangeShapeType="1"/>
            </p:cNvSpPr>
            <p:nvPr/>
          </p:nvSpPr>
          <p:spPr bwMode="auto">
            <a:xfrm>
              <a:off x="4508" y="107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6" name="Line 52"/>
            <p:cNvSpPr>
              <a:spLocks noChangeShapeType="1"/>
            </p:cNvSpPr>
            <p:nvPr/>
          </p:nvSpPr>
          <p:spPr bwMode="auto">
            <a:xfrm>
              <a:off x="4556" y="1026"/>
              <a:ext cx="0"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7" name="Line 53"/>
            <p:cNvSpPr>
              <a:spLocks noChangeShapeType="1"/>
            </p:cNvSpPr>
            <p:nvPr/>
          </p:nvSpPr>
          <p:spPr bwMode="auto">
            <a:xfrm>
              <a:off x="4508" y="232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8" name="Line 54"/>
            <p:cNvSpPr>
              <a:spLocks noChangeShapeType="1"/>
            </p:cNvSpPr>
            <p:nvPr/>
          </p:nvSpPr>
          <p:spPr bwMode="auto">
            <a:xfrm>
              <a:off x="4892" y="1506"/>
              <a:ext cx="0" cy="480"/>
            </a:xfrm>
            <a:prstGeom prst="line">
              <a:avLst/>
            </a:prstGeom>
            <a:noFill/>
            <a:ln w="28575">
              <a:solidFill>
                <a:srgbClr val="FF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9" name="Line 55"/>
            <p:cNvSpPr>
              <a:spLocks noChangeShapeType="1"/>
            </p:cNvSpPr>
            <p:nvPr/>
          </p:nvSpPr>
          <p:spPr bwMode="auto">
            <a:xfrm>
              <a:off x="5372" y="1170"/>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60" name="Line 56"/>
            <p:cNvSpPr>
              <a:spLocks noChangeShapeType="1"/>
            </p:cNvSpPr>
            <p:nvPr/>
          </p:nvSpPr>
          <p:spPr bwMode="auto">
            <a:xfrm>
              <a:off x="5372" y="1794"/>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1061" name="Object 57"/>
            <p:cNvGraphicFramePr>
              <a:graphicFrameLocks noChangeAspect="1"/>
            </p:cNvGraphicFramePr>
            <p:nvPr/>
          </p:nvGraphicFramePr>
          <p:xfrm>
            <a:off x="3421" y="1706"/>
            <a:ext cx="179" cy="232"/>
          </p:xfrm>
          <a:graphic>
            <a:graphicData uri="http://schemas.openxmlformats.org/presentationml/2006/ole">
              <mc:AlternateContent xmlns:mc="http://schemas.openxmlformats.org/markup-compatibility/2006">
                <mc:Choice xmlns:v="urn:schemas-microsoft-com:vml" Requires="v">
                  <p:oleObj spid="_x0000_s171674" name="公式" r:id="rId15" imgW="126780" imgH="164814" progId="Equation.3">
                    <p:embed/>
                  </p:oleObj>
                </mc:Choice>
                <mc:Fallback>
                  <p:oleObj name="公式" r:id="rId15" imgW="126780" imgH="164814" progId="Equation.3">
                    <p:embed/>
                    <p:pic>
                      <p:nvPicPr>
                        <p:cNvPr id="0" name="Picture 2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1" y="1706"/>
                          <a:ext cx="179"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62" name="Object 58"/>
            <p:cNvGraphicFramePr>
              <a:graphicFrameLocks noChangeAspect="1"/>
            </p:cNvGraphicFramePr>
            <p:nvPr/>
          </p:nvGraphicFramePr>
          <p:xfrm>
            <a:off x="5406" y="1722"/>
            <a:ext cx="241" cy="240"/>
          </p:xfrm>
          <a:graphic>
            <a:graphicData uri="http://schemas.openxmlformats.org/presentationml/2006/ole">
              <mc:AlternateContent xmlns:mc="http://schemas.openxmlformats.org/markup-compatibility/2006">
                <mc:Choice xmlns:v="urn:schemas-microsoft-com:vml" Requires="v">
                  <p:oleObj spid="_x0000_s171675" name="公式" r:id="rId17" imgW="164885" imgH="164885" progId="Equation.3">
                    <p:embed/>
                  </p:oleObj>
                </mc:Choice>
                <mc:Fallback>
                  <p:oleObj name="公式" r:id="rId17" imgW="164885" imgH="164885" progId="Equation.3">
                    <p:embed/>
                    <p:pic>
                      <p:nvPicPr>
                        <p:cNvPr id="0" name="Picture 2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06" y="1722"/>
                          <a:ext cx="241"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63" name="Object 59"/>
            <p:cNvGraphicFramePr>
              <a:graphicFrameLocks noChangeAspect="1"/>
            </p:cNvGraphicFramePr>
            <p:nvPr/>
          </p:nvGraphicFramePr>
          <p:xfrm>
            <a:off x="3644" y="1525"/>
            <a:ext cx="172" cy="206"/>
          </p:xfrm>
          <a:graphic>
            <a:graphicData uri="http://schemas.openxmlformats.org/presentationml/2006/ole">
              <mc:AlternateContent xmlns:mc="http://schemas.openxmlformats.org/markup-compatibility/2006">
                <mc:Choice xmlns:v="urn:schemas-microsoft-com:vml" Requires="v">
                  <p:oleObj spid="_x0000_s171676" name="公式" r:id="rId19" imgW="126835" imgH="152202" progId="Equation.3">
                    <p:embed/>
                  </p:oleObj>
                </mc:Choice>
                <mc:Fallback>
                  <p:oleObj name="公式" r:id="rId19" imgW="126835" imgH="152202" progId="Equation.3">
                    <p:embed/>
                    <p:pic>
                      <p:nvPicPr>
                        <p:cNvPr id="0" name="Picture 2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4" y="1525"/>
                          <a:ext cx="172"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64" name="Line 60"/>
            <p:cNvSpPr>
              <a:spLocks noChangeShapeType="1"/>
            </p:cNvSpPr>
            <p:nvPr/>
          </p:nvSpPr>
          <p:spPr bwMode="auto">
            <a:xfrm>
              <a:off x="3788" y="1746"/>
              <a:ext cx="1680"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65" name="Text Box 61"/>
            <p:cNvSpPr txBox="1">
              <a:spLocks noChangeArrowheads="1"/>
            </p:cNvSpPr>
            <p:nvPr/>
          </p:nvSpPr>
          <p:spPr bwMode="auto">
            <a:xfrm>
              <a:off x="5103" y="1434"/>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1" i="1">
                  <a:solidFill>
                    <a:srgbClr val="0000FF"/>
                  </a:solidFill>
                </a:rPr>
                <a:t>B</a:t>
              </a:r>
            </a:p>
          </p:txBody>
        </p:sp>
        <p:sp>
          <p:nvSpPr>
            <p:cNvPr id="171066" name="Text Box 62"/>
            <p:cNvSpPr txBox="1">
              <a:spLocks noChangeArrowheads="1"/>
            </p:cNvSpPr>
            <p:nvPr/>
          </p:nvSpPr>
          <p:spPr bwMode="auto">
            <a:xfrm>
              <a:off x="4921" y="1616"/>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1" i="1">
                  <a:solidFill>
                    <a:srgbClr val="FF00FF"/>
                  </a:solidFill>
                </a:rPr>
                <a:t>E</a:t>
              </a:r>
            </a:p>
          </p:txBody>
        </p:sp>
      </p:grpSp>
      <p:sp>
        <p:nvSpPr>
          <p:cNvPr id="156735" name="Text Box 63"/>
          <p:cNvSpPr txBox="1">
            <a:spLocks noChangeArrowheads="1"/>
          </p:cNvSpPr>
          <p:nvPr/>
        </p:nvSpPr>
        <p:spPr bwMode="auto">
          <a:xfrm>
            <a:off x="611188" y="2205038"/>
            <a:ext cx="46085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smtClean="0"/>
              <a:t>带电粒子</a:t>
            </a:r>
            <a:r>
              <a:rPr lang="zh-CN" altLang="en-US" sz="2800" b="1" dirty="0"/>
              <a:t>通过均匀电场</a:t>
            </a:r>
            <a:r>
              <a:rPr lang="en-US" altLang="zh-CN" sz="2800" b="1" i="1" dirty="0"/>
              <a:t>E</a:t>
            </a:r>
            <a:r>
              <a:rPr lang="zh-CN" altLang="en-US" sz="2800" b="1" dirty="0"/>
              <a:t>和均匀磁场</a:t>
            </a:r>
            <a:r>
              <a:rPr lang="en-US" altLang="zh-CN" sz="2800" b="1" i="1" dirty="0"/>
              <a:t>B</a:t>
            </a:r>
          </a:p>
        </p:txBody>
      </p:sp>
      <p:graphicFrame>
        <p:nvGraphicFramePr>
          <p:cNvPr id="156736" name="Object 64"/>
          <p:cNvGraphicFramePr>
            <a:graphicFrameLocks noChangeAspect="1"/>
          </p:cNvGraphicFramePr>
          <p:nvPr/>
        </p:nvGraphicFramePr>
        <p:xfrm>
          <a:off x="1187450" y="3213100"/>
          <a:ext cx="1263650" cy="568325"/>
        </p:xfrm>
        <a:graphic>
          <a:graphicData uri="http://schemas.openxmlformats.org/presentationml/2006/ole">
            <mc:AlternateContent xmlns:mc="http://schemas.openxmlformats.org/markup-compatibility/2006">
              <mc:Choice xmlns:v="urn:schemas-microsoft-com:vml" Requires="v">
                <p:oleObj spid="_x0000_s171677" name="公式" r:id="rId21" imgW="508000" imgH="228600" progId="Equation.3">
                  <p:embed/>
                </p:oleObj>
              </mc:Choice>
              <mc:Fallback>
                <p:oleObj name="公式" r:id="rId21" imgW="508000" imgH="228600" progId="Equation.3">
                  <p:embed/>
                  <p:pic>
                    <p:nvPicPr>
                      <p:cNvPr id="0" name="Picture 2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450" y="3213100"/>
                        <a:ext cx="1263650"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737" name="Object 65"/>
          <p:cNvGraphicFramePr>
            <a:graphicFrameLocks noChangeAspect="1"/>
          </p:cNvGraphicFramePr>
          <p:nvPr/>
        </p:nvGraphicFramePr>
        <p:xfrm>
          <a:off x="3222625" y="3213100"/>
          <a:ext cx="1516063" cy="568325"/>
        </p:xfrm>
        <a:graphic>
          <a:graphicData uri="http://schemas.openxmlformats.org/presentationml/2006/ole">
            <mc:AlternateContent xmlns:mc="http://schemas.openxmlformats.org/markup-compatibility/2006">
              <mc:Choice xmlns:v="urn:schemas-microsoft-com:vml" Requires="v">
                <p:oleObj spid="_x0000_s171678" name="公式" r:id="rId23" imgW="609600" imgH="228600" progId="Equation.3">
                  <p:embed/>
                </p:oleObj>
              </mc:Choice>
              <mc:Fallback>
                <p:oleObj name="公式" r:id="rId23" imgW="609600" imgH="228600" progId="Equation.3">
                  <p:embed/>
                  <p:pic>
                    <p:nvPicPr>
                      <p:cNvPr id="0" name="Picture 2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22625" y="3213100"/>
                        <a:ext cx="15160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6674"/>
                                        </p:tgtEl>
                                        <p:attrNameLst>
                                          <p:attrName>style.visibility</p:attrName>
                                        </p:attrNameLst>
                                      </p:cBhvr>
                                      <p:to>
                                        <p:strVal val="visible"/>
                                      </p:to>
                                    </p:set>
                                    <p:anim calcmode="lin" valueType="num">
                                      <p:cBhvr additive="base">
                                        <p:cTn id="7" dur="500" fill="hold"/>
                                        <p:tgtEl>
                                          <p:spTgt spid="156674"/>
                                        </p:tgtEl>
                                        <p:attrNameLst>
                                          <p:attrName>ppt_x</p:attrName>
                                        </p:attrNameLst>
                                      </p:cBhvr>
                                      <p:tavLst>
                                        <p:tav tm="0">
                                          <p:val>
                                            <p:strVal val="0-#ppt_w/2"/>
                                          </p:val>
                                        </p:tav>
                                        <p:tav tm="100000">
                                          <p:val>
                                            <p:strVal val="#ppt_x"/>
                                          </p:val>
                                        </p:tav>
                                      </p:tavLst>
                                    </p:anim>
                                    <p:anim calcmode="lin" valueType="num">
                                      <p:cBhvr additive="base">
                                        <p:cTn id="8" dur="500" fill="hold"/>
                                        <p:tgtEl>
                                          <p:spTgt spid="1566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iterate type="lt">
                                    <p:tmPct val="100000"/>
                                  </p:iterate>
                                  <p:childTnLst>
                                    <p:set>
                                      <p:cBhvr>
                                        <p:cTn id="12" dur="1" fill="hold">
                                          <p:stCondLst>
                                            <p:cond delay="0"/>
                                          </p:stCondLst>
                                        </p:cTn>
                                        <p:tgtEl>
                                          <p:spTgt spid="156675"/>
                                        </p:tgtEl>
                                        <p:attrNameLst>
                                          <p:attrName>style.visibility</p:attrName>
                                        </p:attrNameLst>
                                      </p:cBhvr>
                                      <p:to>
                                        <p:strVal val="visible"/>
                                      </p:to>
                                    </p:set>
                                    <p:anim calcmode="lin" valueType="num">
                                      <p:cBhvr>
                                        <p:cTn id="13" dur="75" fill="hold"/>
                                        <p:tgtEl>
                                          <p:spTgt spid="156675"/>
                                        </p:tgtEl>
                                        <p:attrNameLst>
                                          <p:attrName>ppt_w</p:attrName>
                                        </p:attrNameLst>
                                      </p:cBhvr>
                                      <p:tavLst>
                                        <p:tav tm="0">
                                          <p:val>
                                            <p:fltVal val="0"/>
                                          </p:val>
                                        </p:tav>
                                        <p:tav tm="100000">
                                          <p:val>
                                            <p:strVal val="#ppt_w"/>
                                          </p:val>
                                        </p:tav>
                                      </p:tavLst>
                                    </p:anim>
                                    <p:anim calcmode="lin" valueType="num">
                                      <p:cBhvr>
                                        <p:cTn id="14" dur="75" fill="hold"/>
                                        <p:tgtEl>
                                          <p:spTgt spid="15667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iterate type="lt">
                                    <p:tmPct val="10000"/>
                                  </p:iterate>
                                  <p:childTnLst>
                                    <p:set>
                                      <p:cBhvr>
                                        <p:cTn id="23" dur="1" fill="hold">
                                          <p:stCondLst>
                                            <p:cond delay="0"/>
                                          </p:stCondLst>
                                        </p:cTn>
                                        <p:tgtEl>
                                          <p:spTgt spid="156735"/>
                                        </p:tgtEl>
                                        <p:attrNameLst>
                                          <p:attrName>style.visibility</p:attrName>
                                        </p:attrNameLst>
                                      </p:cBhvr>
                                      <p:to>
                                        <p:strVal val="visible"/>
                                      </p:to>
                                    </p:set>
                                    <p:animEffect transition="in" filter="slide(fromBottom)">
                                      <p:cBhvr>
                                        <p:cTn id="24" dur="500"/>
                                        <p:tgtEl>
                                          <p:spTgt spid="1567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156736"/>
                                        </p:tgtEl>
                                        <p:attrNameLst>
                                          <p:attrName>style.visibility</p:attrName>
                                        </p:attrNameLst>
                                      </p:cBhvr>
                                      <p:to>
                                        <p:strVal val="visible"/>
                                      </p:to>
                                    </p:set>
                                    <p:anim calcmode="lin" valueType="num">
                                      <p:cBhvr additive="base">
                                        <p:cTn id="44" dur="500" fill="hold"/>
                                        <p:tgtEl>
                                          <p:spTgt spid="156736"/>
                                        </p:tgtEl>
                                        <p:attrNameLst>
                                          <p:attrName>ppt_x</p:attrName>
                                        </p:attrNameLst>
                                      </p:cBhvr>
                                      <p:tavLst>
                                        <p:tav tm="0">
                                          <p:val>
                                            <p:strVal val="0-#ppt_w/2"/>
                                          </p:val>
                                        </p:tav>
                                        <p:tav tm="100000">
                                          <p:val>
                                            <p:strVal val="#ppt_x"/>
                                          </p:val>
                                        </p:tav>
                                      </p:tavLst>
                                    </p:anim>
                                    <p:anim calcmode="lin" valueType="num">
                                      <p:cBhvr additive="base">
                                        <p:cTn id="45" dur="500" fill="hold"/>
                                        <p:tgtEl>
                                          <p:spTgt spid="15673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56737"/>
                                        </p:tgtEl>
                                        <p:attrNameLst>
                                          <p:attrName>style.visibility</p:attrName>
                                        </p:attrNameLst>
                                      </p:cBhvr>
                                      <p:to>
                                        <p:strVal val="visible"/>
                                      </p:to>
                                    </p:set>
                                    <p:anim calcmode="lin" valueType="num">
                                      <p:cBhvr additive="base">
                                        <p:cTn id="50" dur="500" fill="hold"/>
                                        <p:tgtEl>
                                          <p:spTgt spid="156737"/>
                                        </p:tgtEl>
                                        <p:attrNameLst>
                                          <p:attrName>ppt_x</p:attrName>
                                        </p:attrNameLst>
                                      </p:cBhvr>
                                      <p:tavLst>
                                        <p:tav tm="0">
                                          <p:val>
                                            <p:strVal val="0-#ppt_w/2"/>
                                          </p:val>
                                        </p:tav>
                                        <p:tav tm="100000">
                                          <p:val>
                                            <p:strVal val="#ppt_x"/>
                                          </p:val>
                                        </p:tav>
                                      </p:tavLst>
                                    </p:anim>
                                    <p:anim calcmode="lin" valueType="num">
                                      <p:cBhvr additive="base">
                                        <p:cTn id="51" dur="500" fill="hold"/>
                                        <p:tgtEl>
                                          <p:spTgt spid="156737"/>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156686"/>
                                        </p:tgtEl>
                                        <p:attrNameLst>
                                          <p:attrName>style.visibility</p:attrName>
                                        </p:attrNameLst>
                                      </p:cBhvr>
                                      <p:to>
                                        <p:strVal val="visible"/>
                                      </p:to>
                                    </p:set>
                                    <p:animEffect transition="in" filter="wipe(left)">
                                      <p:cBhvr>
                                        <p:cTn id="56" dur="75"/>
                                        <p:tgtEl>
                                          <p:spTgt spid="15668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nodeType="clickEffect">
                                  <p:stCondLst>
                                    <p:cond delay="0"/>
                                  </p:stCondLst>
                                  <p:childTnLst>
                                    <p:set>
                                      <p:cBhvr>
                                        <p:cTn id="60" dur="1" fill="hold">
                                          <p:stCondLst>
                                            <p:cond delay="0"/>
                                          </p:stCondLst>
                                        </p:cTn>
                                        <p:tgtEl>
                                          <p:spTgt spid="156687"/>
                                        </p:tgtEl>
                                        <p:attrNameLst>
                                          <p:attrName>style.visibility</p:attrName>
                                        </p:attrNameLst>
                                      </p:cBhvr>
                                      <p:to>
                                        <p:strVal val="visible"/>
                                      </p:to>
                                    </p:set>
                                    <p:anim calcmode="lin" valueType="num">
                                      <p:cBhvr>
                                        <p:cTn id="61" dur="500" fill="hold"/>
                                        <p:tgtEl>
                                          <p:spTgt spid="156687"/>
                                        </p:tgtEl>
                                        <p:attrNameLst>
                                          <p:attrName>ppt_w</p:attrName>
                                        </p:attrNameLst>
                                      </p:cBhvr>
                                      <p:tavLst>
                                        <p:tav tm="0">
                                          <p:val>
                                            <p:fltVal val="0"/>
                                          </p:val>
                                        </p:tav>
                                        <p:tav tm="100000">
                                          <p:val>
                                            <p:strVal val="#ppt_w"/>
                                          </p:val>
                                        </p:tav>
                                      </p:tavLst>
                                    </p:anim>
                                    <p:anim calcmode="lin" valueType="num">
                                      <p:cBhvr>
                                        <p:cTn id="62" dur="500" fill="hold"/>
                                        <p:tgtEl>
                                          <p:spTgt spid="156687"/>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nodeType="clickEffect">
                                  <p:stCondLst>
                                    <p:cond delay="0"/>
                                  </p:stCondLst>
                                  <p:childTnLst>
                                    <p:set>
                                      <p:cBhvr>
                                        <p:cTn id="66" dur="1" fill="hold">
                                          <p:stCondLst>
                                            <p:cond delay="0"/>
                                          </p:stCondLst>
                                        </p:cTn>
                                        <p:tgtEl>
                                          <p:spTgt spid="156688"/>
                                        </p:tgtEl>
                                        <p:attrNameLst>
                                          <p:attrName>style.visibility</p:attrName>
                                        </p:attrNameLst>
                                      </p:cBhvr>
                                      <p:to>
                                        <p:strVal val="visible"/>
                                      </p:to>
                                    </p:set>
                                    <p:anim calcmode="lin" valueType="num">
                                      <p:cBhvr>
                                        <p:cTn id="67" dur="500" fill="hold"/>
                                        <p:tgtEl>
                                          <p:spTgt spid="156688"/>
                                        </p:tgtEl>
                                        <p:attrNameLst>
                                          <p:attrName>ppt_w</p:attrName>
                                        </p:attrNameLst>
                                      </p:cBhvr>
                                      <p:tavLst>
                                        <p:tav tm="0">
                                          <p:val>
                                            <p:fltVal val="0"/>
                                          </p:val>
                                        </p:tav>
                                        <p:tav tm="100000">
                                          <p:val>
                                            <p:strVal val="#ppt_w"/>
                                          </p:val>
                                        </p:tav>
                                      </p:tavLst>
                                    </p:anim>
                                    <p:anim calcmode="lin" valueType="num">
                                      <p:cBhvr>
                                        <p:cTn id="68" dur="500" fill="hold"/>
                                        <p:tgtEl>
                                          <p:spTgt spid="156688"/>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156689"/>
                                        </p:tgtEl>
                                        <p:attrNameLst>
                                          <p:attrName>style.visibility</p:attrName>
                                        </p:attrNameLst>
                                      </p:cBhvr>
                                      <p:to>
                                        <p:strVal val="visible"/>
                                      </p:to>
                                    </p:set>
                                    <p:animEffect transition="in" filter="box(out)">
                                      <p:cBhvr>
                                        <p:cTn id="73" dur="500"/>
                                        <p:tgtEl>
                                          <p:spTgt spid="15668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8" fill="hold" grpId="0" nodeType="clickEffect">
                                  <p:stCondLst>
                                    <p:cond delay="0"/>
                                  </p:stCondLst>
                                  <p:iterate type="lt">
                                    <p:tmPct val="100000"/>
                                  </p:iterate>
                                  <p:childTnLst>
                                    <p:set>
                                      <p:cBhvr>
                                        <p:cTn id="77" dur="1" fill="hold">
                                          <p:stCondLst>
                                            <p:cond delay="0"/>
                                          </p:stCondLst>
                                        </p:cTn>
                                        <p:tgtEl>
                                          <p:spTgt spid="156690"/>
                                        </p:tgtEl>
                                        <p:attrNameLst>
                                          <p:attrName>style.visibility</p:attrName>
                                        </p:attrNameLst>
                                      </p:cBhvr>
                                      <p:to>
                                        <p:strVal val="visible"/>
                                      </p:to>
                                    </p:set>
                                    <p:animEffect transition="in" filter="slide(fromLeft)">
                                      <p:cBhvr>
                                        <p:cTn id="78" dur="75"/>
                                        <p:tgtEl>
                                          <p:spTgt spid="156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autoUpdateAnimBg="0"/>
      <p:bldP spid="156686" grpId="0" autoUpdateAnimBg="0"/>
      <p:bldP spid="156690" grpId="0" autoUpdateAnimBg="0"/>
      <p:bldP spid="15673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214282" y="357166"/>
            <a:ext cx="73914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None/>
            </a:pPr>
            <a:r>
              <a:rPr lang="en-US" altLang="zh-CN" sz="2800" b="1" dirty="0">
                <a:solidFill>
                  <a:srgbClr val="FF0000"/>
                </a:solidFill>
              </a:rPr>
              <a:t>2</a:t>
            </a:r>
            <a:r>
              <a:rPr lang="zh-CN" altLang="en-US" sz="2800" b="1" dirty="0">
                <a:solidFill>
                  <a:srgbClr val="FF0000"/>
                </a:solidFill>
              </a:rPr>
              <a:t>、质谱仪</a:t>
            </a:r>
            <a:r>
              <a:rPr lang="zh-CN" altLang="en-US" sz="2800" b="1" dirty="0" smtClean="0">
                <a:solidFill>
                  <a:srgbClr val="FF0000"/>
                </a:solidFill>
              </a:rPr>
              <a:t>：</a:t>
            </a:r>
            <a:r>
              <a:rPr lang="zh-CN" altLang="en-US" sz="2800" b="1" dirty="0" smtClean="0"/>
              <a:t>用物理的方法分析同位素的仪器</a:t>
            </a:r>
            <a:endParaRPr lang="zh-CN" altLang="en-US" sz="2800" b="1" dirty="0">
              <a:solidFill>
                <a:srgbClr val="FF0000"/>
              </a:solidFill>
            </a:endParaRPr>
          </a:p>
        </p:txBody>
      </p:sp>
      <p:grpSp>
        <p:nvGrpSpPr>
          <p:cNvPr id="2" name="Group 3"/>
          <p:cNvGrpSpPr>
            <a:grpSpLocks/>
          </p:cNvGrpSpPr>
          <p:nvPr/>
        </p:nvGrpSpPr>
        <p:grpSpPr bwMode="auto">
          <a:xfrm>
            <a:off x="468313" y="1138254"/>
            <a:ext cx="4419600" cy="4648200"/>
            <a:chOff x="288" y="912"/>
            <a:chExt cx="2784" cy="2928"/>
          </a:xfrm>
        </p:grpSpPr>
        <p:sp>
          <p:nvSpPr>
            <p:cNvPr id="172059" name="Rectangle 4"/>
            <p:cNvSpPr>
              <a:spLocks noChangeArrowheads="1"/>
            </p:cNvSpPr>
            <p:nvPr/>
          </p:nvSpPr>
          <p:spPr bwMode="auto">
            <a:xfrm>
              <a:off x="288" y="912"/>
              <a:ext cx="2784" cy="2928"/>
            </a:xfrm>
            <a:prstGeom prst="rect">
              <a:avLst/>
            </a:prstGeom>
            <a:solidFill>
              <a:schemeClr val="bg1"/>
            </a:solidFill>
            <a:ln w="9525">
              <a:solidFill>
                <a:schemeClr val="tx2"/>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0" name="Oval 5"/>
            <p:cNvSpPr>
              <a:spLocks noChangeArrowheads="1"/>
            </p:cNvSpPr>
            <p:nvPr/>
          </p:nvSpPr>
          <p:spPr bwMode="auto">
            <a:xfrm>
              <a:off x="643" y="1483"/>
              <a:ext cx="1955" cy="1764"/>
            </a:xfrm>
            <a:prstGeom prst="ellipse">
              <a:avLst/>
            </a:prstGeom>
            <a:solidFill>
              <a:schemeClr val="accent1">
                <a:alpha val="50195"/>
              </a:schemeClr>
            </a:solidFill>
            <a:ln w="25400">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1" name="Oval 6"/>
            <p:cNvSpPr>
              <a:spLocks noChangeArrowheads="1"/>
            </p:cNvSpPr>
            <p:nvPr/>
          </p:nvSpPr>
          <p:spPr bwMode="auto">
            <a:xfrm>
              <a:off x="1132" y="1794"/>
              <a:ext cx="1249" cy="1141"/>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2" name="Rectangle 7"/>
            <p:cNvSpPr>
              <a:spLocks noChangeArrowheads="1"/>
            </p:cNvSpPr>
            <p:nvPr/>
          </p:nvSpPr>
          <p:spPr bwMode="auto">
            <a:xfrm>
              <a:off x="480" y="1431"/>
              <a:ext cx="2336" cy="9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nvGrpSpPr>
            <p:cNvPr id="172063" name="Group 8"/>
            <p:cNvGrpSpPr>
              <a:grpSpLocks/>
            </p:cNvGrpSpPr>
            <p:nvPr/>
          </p:nvGrpSpPr>
          <p:grpSpPr bwMode="auto">
            <a:xfrm>
              <a:off x="643" y="2133"/>
              <a:ext cx="1930" cy="1081"/>
              <a:chOff x="1248" y="2570"/>
              <a:chExt cx="1706" cy="1000"/>
            </a:xfrm>
          </p:grpSpPr>
          <p:sp>
            <p:nvSpPr>
              <p:cNvPr id="172100" name="Line 9"/>
              <p:cNvSpPr>
                <a:spLocks noChangeShapeType="1"/>
              </p:cNvSpPr>
              <p:nvPr/>
            </p:nvSpPr>
            <p:spPr bwMode="auto">
              <a:xfrm>
                <a:off x="1248" y="2736"/>
                <a:ext cx="9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72101" name="Group 10"/>
              <p:cNvGrpSpPr>
                <a:grpSpLocks/>
              </p:cNvGrpSpPr>
              <p:nvPr/>
            </p:nvGrpSpPr>
            <p:grpSpPr bwMode="auto">
              <a:xfrm>
                <a:off x="1248" y="2592"/>
                <a:ext cx="359" cy="375"/>
                <a:chOff x="806" y="2236"/>
                <a:chExt cx="359" cy="375"/>
              </a:xfrm>
            </p:grpSpPr>
            <p:sp>
              <p:nvSpPr>
                <p:cNvPr id="172169" name="Text Box 11"/>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70" name="Text Box 12"/>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71" name="Text Box 13"/>
                <p:cNvSpPr txBox="1">
                  <a:spLocks noChangeArrowheads="1"/>
                </p:cNvSpPr>
                <p:nvPr/>
              </p:nvSpPr>
              <p:spPr bwMode="auto">
                <a:xfrm>
                  <a:off x="998"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2" name="Group 14"/>
              <p:cNvGrpSpPr>
                <a:grpSpLocks/>
              </p:cNvGrpSpPr>
              <p:nvPr/>
            </p:nvGrpSpPr>
            <p:grpSpPr bwMode="auto">
              <a:xfrm>
                <a:off x="1538" y="2570"/>
                <a:ext cx="357" cy="375"/>
                <a:chOff x="808" y="2236"/>
                <a:chExt cx="357" cy="375"/>
              </a:xfrm>
            </p:grpSpPr>
            <p:sp>
              <p:nvSpPr>
                <p:cNvPr id="172166" name="Text Box 15"/>
                <p:cNvSpPr txBox="1">
                  <a:spLocks noChangeArrowheads="1"/>
                </p:cNvSpPr>
                <p:nvPr/>
              </p:nvSpPr>
              <p:spPr bwMode="auto">
                <a:xfrm>
                  <a:off x="808" y="2236"/>
                  <a:ext cx="16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7" name="Text Box 16"/>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8" name="Text Box 17"/>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03" name="Text Box 18"/>
              <p:cNvSpPr txBox="1">
                <a:spLocks noChangeArrowheads="1"/>
              </p:cNvSpPr>
              <p:nvPr/>
            </p:nvSpPr>
            <p:spPr bwMode="auto">
              <a:xfrm>
                <a:off x="2691" y="2570"/>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04" name="Text Box 19"/>
              <p:cNvSpPr txBox="1">
                <a:spLocks noChangeArrowheads="1"/>
              </p:cNvSpPr>
              <p:nvPr/>
            </p:nvSpPr>
            <p:spPr bwMode="auto">
              <a:xfrm>
                <a:off x="2788" y="2571"/>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05" name="Group 20"/>
              <p:cNvGrpSpPr>
                <a:grpSpLocks/>
              </p:cNvGrpSpPr>
              <p:nvPr/>
            </p:nvGrpSpPr>
            <p:grpSpPr bwMode="auto">
              <a:xfrm>
                <a:off x="2402" y="2570"/>
                <a:ext cx="362" cy="375"/>
                <a:chOff x="804" y="2236"/>
                <a:chExt cx="362" cy="375"/>
              </a:xfrm>
            </p:grpSpPr>
            <p:sp>
              <p:nvSpPr>
                <p:cNvPr id="172163" name="Text Box 21"/>
                <p:cNvSpPr txBox="1">
                  <a:spLocks noChangeArrowheads="1"/>
                </p:cNvSpPr>
                <p:nvPr/>
              </p:nvSpPr>
              <p:spPr bwMode="auto">
                <a:xfrm>
                  <a:off x="804"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4" name="Text Box 22"/>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5" name="Text Box 23"/>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6" name="Group 24"/>
              <p:cNvGrpSpPr>
                <a:grpSpLocks/>
              </p:cNvGrpSpPr>
              <p:nvPr/>
            </p:nvGrpSpPr>
            <p:grpSpPr bwMode="auto">
              <a:xfrm>
                <a:off x="2112" y="2570"/>
                <a:ext cx="359" cy="375"/>
                <a:chOff x="806" y="2236"/>
                <a:chExt cx="359" cy="375"/>
              </a:xfrm>
            </p:grpSpPr>
            <p:sp>
              <p:nvSpPr>
                <p:cNvPr id="172160" name="Text Box 25"/>
                <p:cNvSpPr txBox="1">
                  <a:spLocks noChangeArrowheads="1"/>
                </p:cNvSpPr>
                <p:nvPr/>
              </p:nvSpPr>
              <p:spPr bwMode="auto">
                <a:xfrm>
                  <a:off x="806" y="2236"/>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1" name="Text Box 26"/>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2" name="Text Box 27"/>
                <p:cNvSpPr txBox="1">
                  <a:spLocks noChangeArrowheads="1"/>
                </p:cNvSpPr>
                <p:nvPr/>
              </p:nvSpPr>
              <p:spPr bwMode="auto">
                <a:xfrm>
                  <a:off x="9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7" name="Group 28"/>
              <p:cNvGrpSpPr>
                <a:grpSpLocks/>
              </p:cNvGrpSpPr>
              <p:nvPr/>
            </p:nvGrpSpPr>
            <p:grpSpPr bwMode="auto">
              <a:xfrm>
                <a:off x="1821" y="2570"/>
                <a:ext cx="363" cy="375"/>
                <a:chOff x="803" y="2236"/>
                <a:chExt cx="363" cy="375"/>
              </a:xfrm>
            </p:grpSpPr>
            <p:sp>
              <p:nvSpPr>
                <p:cNvPr id="172157" name="Text Box 29"/>
                <p:cNvSpPr txBox="1">
                  <a:spLocks noChangeArrowheads="1"/>
                </p:cNvSpPr>
                <p:nvPr/>
              </p:nvSpPr>
              <p:spPr bwMode="auto">
                <a:xfrm>
                  <a:off x="803"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8" name="Text Box 30"/>
                <p:cNvSpPr txBox="1">
                  <a:spLocks noChangeArrowheads="1"/>
                </p:cNvSpPr>
                <p:nvPr/>
              </p:nvSpPr>
              <p:spPr bwMode="auto">
                <a:xfrm>
                  <a:off x="901"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9" name="Text Box 31"/>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8" name="Group 32"/>
              <p:cNvGrpSpPr>
                <a:grpSpLocks/>
              </p:cNvGrpSpPr>
              <p:nvPr/>
            </p:nvGrpSpPr>
            <p:grpSpPr bwMode="auto">
              <a:xfrm>
                <a:off x="1347" y="2809"/>
                <a:ext cx="357" cy="376"/>
                <a:chOff x="805" y="2235"/>
                <a:chExt cx="357" cy="376"/>
              </a:xfrm>
            </p:grpSpPr>
            <p:sp>
              <p:nvSpPr>
                <p:cNvPr id="172154" name="Text Box 33"/>
                <p:cNvSpPr txBox="1">
                  <a:spLocks noChangeArrowheads="1"/>
                </p:cNvSpPr>
                <p:nvPr/>
              </p:nvSpPr>
              <p:spPr bwMode="auto">
                <a:xfrm>
                  <a:off x="805"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5" name="Text Box 34"/>
                <p:cNvSpPr txBox="1">
                  <a:spLocks noChangeArrowheads="1"/>
                </p:cNvSpPr>
                <p:nvPr/>
              </p:nvSpPr>
              <p:spPr bwMode="auto">
                <a:xfrm>
                  <a:off x="8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6" name="Text Box 35"/>
                <p:cNvSpPr txBox="1">
                  <a:spLocks noChangeArrowheads="1"/>
                </p:cNvSpPr>
                <p:nvPr/>
              </p:nvSpPr>
              <p:spPr bwMode="auto">
                <a:xfrm>
                  <a:off x="996"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9" name="Group 36"/>
              <p:cNvGrpSpPr>
                <a:grpSpLocks/>
              </p:cNvGrpSpPr>
              <p:nvPr/>
            </p:nvGrpSpPr>
            <p:grpSpPr bwMode="auto">
              <a:xfrm>
                <a:off x="1632" y="2809"/>
                <a:ext cx="359" cy="376"/>
                <a:chOff x="806" y="2235"/>
                <a:chExt cx="359" cy="376"/>
              </a:xfrm>
            </p:grpSpPr>
            <p:sp>
              <p:nvSpPr>
                <p:cNvPr id="172151" name="Text Box 37"/>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2" name="Text Box 38"/>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3" name="Text Box 39"/>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0" name="Text Box 40"/>
              <p:cNvSpPr txBox="1">
                <a:spLocks noChangeArrowheads="1"/>
              </p:cNvSpPr>
              <p:nvPr/>
            </p:nvSpPr>
            <p:spPr bwMode="auto">
              <a:xfrm>
                <a:off x="2783" y="2812"/>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1" name="Group 41"/>
              <p:cNvGrpSpPr>
                <a:grpSpLocks/>
              </p:cNvGrpSpPr>
              <p:nvPr/>
            </p:nvGrpSpPr>
            <p:grpSpPr bwMode="auto">
              <a:xfrm>
                <a:off x="2498" y="2831"/>
                <a:ext cx="357" cy="376"/>
                <a:chOff x="808" y="2235"/>
                <a:chExt cx="357" cy="376"/>
              </a:xfrm>
            </p:grpSpPr>
            <p:sp>
              <p:nvSpPr>
                <p:cNvPr id="172148" name="Text Box 42"/>
                <p:cNvSpPr txBox="1">
                  <a:spLocks noChangeArrowheads="1"/>
                </p:cNvSpPr>
                <p:nvPr/>
              </p:nvSpPr>
              <p:spPr bwMode="auto">
                <a:xfrm>
                  <a:off x="808"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9" name="Text Box 43"/>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0" name="Text Box 44"/>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12" name="Group 45"/>
              <p:cNvGrpSpPr>
                <a:grpSpLocks/>
              </p:cNvGrpSpPr>
              <p:nvPr/>
            </p:nvGrpSpPr>
            <p:grpSpPr bwMode="auto">
              <a:xfrm>
                <a:off x="2208" y="2809"/>
                <a:ext cx="359" cy="376"/>
                <a:chOff x="806" y="2235"/>
                <a:chExt cx="359" cy="376"/>
              </a:xfrm>
            </p:grpSpPr>
            <p:sp>
              <p:nvSpPr>
                <p:cNvPr id="172145" name="Text Box 46"/>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6" name="Text Box 47"/>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7" name="Text Box 48"/>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13" name="Group 49"/>
              <p:cNvGrpSpPr>
                <a:grpSpLocks/>
              </p:cNvGrpSpPr>
              <p:nvPr/>
            </p:nvGrpSpPr>
            <p:grpSpPr bwMode="auto">
              <a:xfrm>
                <a:off x="1920" y="2809"/>
                <a:ext cx="358" cy="376"/>
                <a:chOff x="806" y="2235"/>
                <a:chExt cx="358" cy="376"/>
              </a:xfrm>
            </p:grpSpPr>
            <p:sp>
              <p:nvSpPr>
                <p:cNvPr id="172142" name="Text Box 50"/>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3" name="Text Box 51"/>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4" name="Text Box 52"/>
                <p:cNvSpPr txBox="1">
                  <a:spLocks noChangeArrowheads="1"/>
                </p:cNvSpPr>
                <p:nvPr/>
              </p:nvSpPr>
              <p:spPr bwMode="auto">
                <a:xfrm>
                  <a:off x="998"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4" name="Text Box 53"/>
              <p:cNvSpPr txBox="1">
                <a:spLocks noChangeArrowheads="1"/>
              </p:cNvSpPr>
              <p:nvPr/>
            </p:nvSpPr>
            <p:spPr bwMode="auto">
              <a:xfrm>
                <a:off x="1443"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15" name="Text Box 54"/>
              <p:cNvSpPr txBox="1">
                <a:spLocks noChangeArrowheads="1"/>
              </p:cNvSpPr>
              <p:nvPr/>
            </p:nvSpPr>
            <p:spPr bwMode="auto">
              <a:xfrm>
                <a:off x="1538"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6" name="Group 55"/>
              <p:cNvGrpSpPr>
                <a:grpSpLocks/>
              </p:cNvGrpSpPr>
              <p:nvPr/>
            </p:nvGrpSpPr>
            <p:grpSpPr bwMode="auto">
              <a:xfrm>
                <a:off x="1632" y="3002"/>
                <a:ext cx="359" cy="375"/>
                <a:chOff x="806" y="2236"/>
                <a:chExt cx="359" cy="375"/>
              </a:xfrm>
            </p:grpSpPr>
            <p:sp>
              <p:nvSpPr>
                <p:cNvPr id="172139" name="Text Box 56"/>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0" name="Text Box 57"/>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1" name="Text Box 58"/>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7" name="Text Box 59"/>
              <p:cNvSpPr txBox="1">
                <a:spLocks noChangeArrowheads="1"/>
              </p:cNvSpPr>
              <p:nvPr/>
            </p:nvSpPr>
            <p:spPr bwMode="auto">
              <a:xfrm>
                <a:off x="2500"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18" name="Text Box 60"/>
              <p:cNvSpPr txBox="1">
                <a:spLocks noChangeArrowheads="1"/>
              </p:cNvSpPr>
              <p:nvPr/>
            </p:nvSpPr>
            <p:spPr bwMode="auto">
              <a:xfrm>
                <a:off x="2597"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9" name="Group 61"/>
              <p:cNvGrpSpPr>
                <a:grpSpLocks/>
              </p:cNvGrpSpPr>
              <p:nvPr/>
            </p:nvGrpSpPr>
            <p:grpSpPr bwMode="auto">
              <a:xfrm>
                <a:off x="2208" y="3002"/>
                <a:ext cx="359" cy="375"/>
                <a:chOff x="806" y="2236"/>
                <a:chExt cx="359" cy="375"/>
              </a:xfrm>
            </p:grpSpPr>
            <p:sp>
              <p:nvSpPr>
                <p:cNvPr id="172136" name="Text Box 62"/>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7" name="Text Box 63"/>
                <p:cNvSpPr txBox="1">
                  <a:spLocks noChangeArrowheads="1"/>
                </p:cNvSpPr>
                <p:nvPr/>
              </p:nvSpPr>
              <p:spPr bwMode="auto">
                <a:xfrm>
                  <a:off x="902"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8" name="Text Box 64"/>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0" name="Group 65"/>
              <p:cNvGrpSpPr>
                <a:grpSpLocks/>
              </p:cNvGrpSpPr>
              <p:nvPr/>
            </p:nvGrpSpPr>
            <p:grpSpPr bwMode="auto">
              <a:xfrm>
                <a:off x="1920" y="3002"/>
                <a:ext cx="358" cy="375"/>
                <a:chOff x="806" y="2236"/>
                <a:chExt cx="358" cy="375"/>
              </a:xfrm>
            </p:grpSpPr>
            <p:sp>
              <p:nvSpPr>
                <p:cNvPr id="172133" name="Text Box 66"/>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4" name="Text Box 67"/>
                <p:cNvSpPr txBox="1">
                  <a:spLocks noChangeArrowheads="1"/>
                </p:cNvSpPr>
                <p:nvPr/>
              </p:nvSpPr>
              <p:spPr bwMode="auto">
                <a:xfrm>
                  <a:off x="904"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5" name="Text Box 68"/>
                <p:cNvSpPr txBox="1">
                  <a:spLocks noChangeArrowheads="1"/>
                </p:cNvSpPr>
                <p:nvPr/>
              </p:nvSpPr>
              <p:spPr bwMode="auto">
                <a:xfrm>
                  <a:off x="998"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1" name="Group 69"/>
              <p:cNvGrpSpPr>
                <a:grpSpLocks/>
              </p:cNvGrpSpPr>
              <p:nvPr/>
            </p:nvGrpSpPr>
            <p:grpSpPr bwMode="auto">
              <a:xfrm>
                <a:off x="1637" y="3194"/>
                <a:ext cx="357" cy="376"/>
                <a:chOff x="807" y="2236"/>
                <a:chExt cx="357" cy="376"/>
              </a:xfrm>
            </p:grpSpPr>
            <p:sp>
              <p:nvSpPr>
                <p:cNvPr id="172130" name="Text Box 70"/>
                <p:cNvSpPr txBox="1">
                  <a:spLocks noChangeArrowheads="1"/>
                </p:cNvSpPr>
                <p:nvPr/>
              </p:nvSpPr>
              <p:spPr bwMode="auto">
                <a:xfrm>
                  <a:off x="807"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1" name="Text Box 71"/>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2" name="Text Box 72"/>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2" name="Group 73"/>
              <p:cNvGrpSpPr>
                <a:grpSpLocks/>
              </p:cNvGrpSpPr>
              <p:nvPr/>
            </p:nvGrpSpPr>
            <p:grpSpPr bwMode="auto">
              <a:xfrm>
                <a:off x="2208" y="3194"/>
                <a:ext cx="359" cy="376"/>
                <a:chOff x="806" y="2236"/>
                <a:chExt cx="359" cy="376"/>
              </a:xfrm>
            </p:grpSpPr>
            <p:sp>
              <p:nvSpPr>
                <p:cNvPr id="172127" name="Text Box 74"/>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8" name="Text Box 75"/>
                <p:cNvSpPr txBox="1">
                  <a:spLocks noChangeArrowheads="1"/>
                </p:cNvSpPr>
                <p:nvPr/>
              </p:nvSpPr>
              <p:spPr bwMode="auto">
                <a:xfrm>
                  <a:off x="902" y="2238"/>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9" name="Text Box 76"/>
                <p:cNvSpPr txBox="1">
                  <a:spLocks noChangeArrowheads="1"/>
                </p:cNvSpPr>
                <p:nvPr/>
              </p:nvSpPr>
              <p:spPr bwMode="auto">
                <a:xfrm>
                  <a:off x="999"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3" name="Group 77"/>
              <p:cNvGrpSpPr>
                <a:grpSpLocks/>
              </p:cNvGrpSpPr>
              <p:nvPr/>
            </p:nvGrpSpPr>
            <p:grpSpPr bwMode="auto">
              <a:xfrm>
                <a:off x="1920" y="3194"/>
                <a:ext cx="358" cy="376"/>
                <a:chOff x="806" y="2236"/>
                <a:chExt cx="358" cy="376"/>
              </a:xfrm>
            </p:grpSpPr>
            <p:sp>
              <p:nvSpPr>
                <p:cNvPr id="172124" name="Text Box 78"/>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5" name="Text Box 79"/>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6" name="Text Box 80"/>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sp>
          <p:nvSpPr>
            <p:cNvPr id="172064" name="Line 81"/>
            <p:cNvSpPr>
              <a:spLocks noChangeShapeType="1"/>
            </p:cNvSpPr>
            <p:nvPr/>
          </p:nvSpPr>
          <p:spPr bwMode="auto">
            <a:xfrm>
              <a:off x="2544" y="1950"/>
              <a:ext cx="3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5" name="Line 82"/>
            <p:cNvSpPr>
              <a:spLocks noChangeShapeType="1"/>
            </p:cNvSpPr>
            <p:nvPr/>
          </p:nvSpPr>
          <p:spPr bwMode="auto">
            <a:xfrm>
              <a:off x="1892" y="1950"/>
              <a:ext cx="3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6" name="Text Box 83"/>
            <p:cNvSpPr txBox="1">
              <a:spLocks noChangeArrowheads="1"/>
            </p:cNvSpPr>
            <p:nvPr/>
          </p:nvSpPr>
          <p:spPr bwMode="auto">
            <a:xfrm>
              <a:off x="2177"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7" name="Text Box 84"/>
            <p:cNvSpPr txBox="1">
              <a:spLocks noChangeArrowheads="1"/>
            </p:cNvSpPr>
            <p:nvPr/>
          </p:nvSpPr>
          <p:spPr bwMode="auto">
            <a:xfrm>
              <a:off x="2286"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8" name="Text Box 85"/>
            <p:cNvSpPr txBox="1">
              <a:spLocks noChangeArrowheads="1"/>
            </p:cNvSpPr>
            <p:nvPr/>
          </p:nvSpPr>
          <p:spPr bwMode="auto">
            <a:xfrm>
              <a:off x="2394"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9" name="Text Box 86"/>
            <p:cNvSpPr txBox="1">
              <a:spLocks noChangeArrowheads="1"/>
            </p:cNvSpPr>
            <p:nvPr/>
          </p:nvSpPr>
          <p:spPr bwMode="auto">
            <a:xfrm>
              <a:off x="2164"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0" name="Text Box 87"/>
            <p:cNvSpPr txBox="1">
              <a:spLocks noChangeArrowheads="1"/>
            </p:cNvSpPr>
            <p:nvPr/>
          </p:nvSpPr>
          <p:spPr bwMode="auto">
            <a:xfrm>
              <a:off x="2273"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1" name="Text Box 88"/>
            <p:cNvSpPr txBox="1">
              <a:spLocks noChangeArrowheads="1"/>
            </p:cNvSpPr>
            <p:nvPr/>
          </p:nvSpPr>
          <p:spPr bwMode="auto">
            <a:xfrm>
              <a:off x="2381"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2" name="Text Box 89"/>
            <p:cNvSpPr txBox="1">
              <a:spLocks noChangeArrowheads="1"/>
            </p:cNvSpPr>
            <p:nvPr/>
          </p:nvSpPr>
          <p:spPr bwMode="auto">
            <a:xfrm>
              <a:off x="2164"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3" name="Text Box 90"/>
            <p:cNvSpPr txBox="1">
              <a:spLocks noChangeArrowheads="1"/>
            </p:cNvSpPr>
            <p:nvPr/>
          </p:nvSpPr>
          <p:spPr bwMode="auto">
            <a:xfrm>
              <a:off x="2273"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4" name="Text Box 91"/>
            <p:cNvSpPr txBox="1">
              <a:spLocks noChangeArrowheads="1"/>
            </p:cNvSpPr>
            <p:nvPr/>
          </p:nvSpPr>
          <p:spPr bwMode="auto">
            <a:xfrm>
              <a:off x="2381"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5" name="Text Box 92"/>
            <p:cNvSpPr txBox="1">
              <a:spLocks noChangeArrowheads="1"/>
            </p:cNvSpPr>
            <p:nvPr/>
          </p:nvSpPr>
          <p:spPr bwMode="auto">
            <a:xfrm>
              <a:off x="2164"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6" name="Text Box 93"/>
            <p:cNvSpPr txBox="1">
              <a:spLocks noChangeArrowheads="1"/>
            </p:cNvSpPr>
            <p:nvPr/>
          </p:nvSpPr>
          <p:spPr bwMode="auto">
            <a:xfrm>
              <a:off x="2273"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7" name="Text Box 94"/>
            <p:cNvSpPr txBox="1">
              <a:spLocks noChangeArrowheads="1"/>
            </p:cNvSpPr>
            <p:nvPr/>
          </p:nvSpPr>
          <p:spPr bwMode="auto">
            <a:xfrm>
              <a:off x="2381"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8" name="Line 95"/>
            <p:cNvSpPr>
              <a:spLocks noChangeShapeType="1"/>
            </p:cNvSpPr>
            <p:nvPr/>
          </p:nvSpPr>
          <p:spPr bwMode="auto">
            <a:xfrm>
              <a:off x="643" y="2365"/>
              <a:ext cx="1683"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79" name="Line 96"/>
            <p:cNvSpPr>
              <a:spLocks noChangeShapeType="1"/>
            </p:cNvSpPr>
            <p:nvPr/>
          </p:nvSpPr>
          <p:spPr bwMode="auto">
            <a:xfrm flipH="1">
              <a:off x="2435" y="2365"/>
              <a:ext cx="163"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2080" name="Object 97"/>
            <p:cNvGraphicFramePr>
              <a:graphicFrameLocks noChangeAspect="1"/>
            </p:cNvGraphicFramePr>
            <p:nvPr/>
          </p:nvGraphicFramePr>
          <p:xfrm>
            <a:off x="1892" y="1587"/>
            <a:ext cx="285" cy="354"/>
          </p:xfrm>
          <a:graphic>
            <a:graphicData uri="http://schemas.openxmlformats.org/presentationml/2006/ole">
              <mc:AlternateContent xmlns:mc="http://schemas.openxmlformats.org/markup-compatibility/2006">
                <mc:Choice xmlns:v="urn:schemas-microsoft-com:vml" Requires="v">
                  <p:oleObj spid="_x0000_s172550" name="公式" r:id="rId3" imgW="164885" imgH="215619" progId="Equation.3">
                    <p:embed/>
                  </p:oleObj>
                </mc:Choice>
                <mc:Fallback>
                  <p:oleObj name="公式" r:id="rId3" imgW="164885" imgH="215619" progId="Equation.3">
                    <p:embed/>
                    <p:pic>
                      <p:nvPicPr>
                        <p:cNvPr id="0" name="Picture 2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 y="1587"/>
                          <a:ext cx="285"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1" name="Object 98"/>
            <p:cNvGraphicFramePr>
              <a:graphicFrameLocks noChangeAspect="1"/>
            </p:cNvGraphicFramePr>
            <p:nvPr/>
          </p:nvGraphicFramePr>
          <p:xfrm>
            <a:off x="2614" y="1595"/>
            <a:ext cx="272" cy="355"/>
          </p:xfrm>
          <a:graphic>
            <a:graphicData uri="http://schemas.openxmlformats.org/presentationml/2006/ole">
              <mc:AlternateContent xmlns:mc="http://schemas.openxmlformats.org/markup-compatibility/2006">
                <mc:Choice xmlns:v="urn:schemas-microsoft-com:vml" Requires="v">
                  <p:oleObj spid="_x0000_s172551" name="公式" r:id="rId5" imgW="177569" imgH="215619" progId="Equation.3">
                    <p:embed/>
                  </p:oleObj>
                </mc:Choice>
                <mc:Fallback>
                  <p:oleObj name="公式" r:id="rId5" imgW="177569" imgH="215619" progId="Equation.3">
                    <p:embed/>
                    <p:pic>
                      <p:nvPicPr>
                        <p:cNvPr id="0" name="Picture 2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 y="1595"/>
                          <a:ext cx="272"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82" name="Text Box 99"/>
            <p:cNvSpPr txBox="1">
              <a:spLocks noChangeArrowheads="1"/>
            </p:cNvSpPr>
            <p:nvPr/>
          </p:nvSpPr>
          <p:spPr bwMode="auto">
            <a:xfrm>
              <a:off x="2707" y="1846"/>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CC0000"/>
                  </a:solidFill>
                </a:rPr>
                <a:t>+</a:t>
              </a:r>
            </a:p>
          </p:txBody>
        </p:sp>
        <p:sp>
          <p:nvSpPr>
            <p:cNvPr id="172083" name="Text Box 100"/>
            <p:cNvSpPr txBox="1">
              <a:spLocks noChangeArrowheads="1"/>
            </p:cNvSpPr>
            <p:nvPr/>
          </p:nvSpPr>
          <p:spPr bwMode="auto">
            <a:xfrm>
              <a:off x="1838" y="179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CC0000"/>
                  </a:solidFill>
                </a:rPr>
                <a:t>-</a:t>
              </a:r>
            </a:p>
          </p:txBody>
        </p:sp>
        <p:graphicFrame>
          <p:nvGraphicFramePr>
            <p:cNvPr id="172084" name="Object 101"/>
            <p:cNvGraphicFramePr>
              <a:graphicFrameLocks noChangeAspect="1"/>
            </p:cNvGraphicFramePr>
            <p:nvPr/>
          </p:nvGraphicFramePr>
          <p:xfrm>
            <a:off x="2578" y="1224"/>
            <a:ext cx="347" cy="466"/>
          </p:xfrm>
          <a:graphic>
            <a:graphicData uri="http://schemas.openxmlformats.org/presentationml/2006/ole">
              <mc:AlternateContent xmlns:mc="http://schemas.openxmlformats.org/markup-compatibility/2006">
                <mc:Choice xmlns:v="urn:schemas-microsoft-com:vml" Requires="v">
                  <p:oleObj spid="_x0000_s172552" name="公式" r:id="rId7" imgW="152268" imgH="215713" progId="Equation.3">
                    <p:embed/>
                  </p:oleObj>
                </mc:Choice>
                <mc:Fallback>
                  <p:oleObj name="公式" r:id="rId7" imgW="152268" imgH="215713" progId="Equation.3">
                    <p:embed/>
                    <p:pic>
                      <p:nvPicPr>
                        <p:cNvPr id="0" name="Picture 2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8" y="1224"/>
                          <a:ext cx="347" cy="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5" name="Object 102"/>
            <p:cNvGraphicFramePr>
              <a:graphicFrameLocks noChangeAspect="1"/>
            </p:cNvGraphicFramePr>
            <p:nvPr/>
          </p:nvGraphicFramePr>
          <p:xfrm>
            <a:off x="2598" y="2054"/>
            <a:ext cx="299" cy="427"/>
          </p:xfrm>
          <a:graphic>
            <a:graphicData uri="http://schemas.openxmlformats.org/presentationml/2006/ole">
              <mc:AlternateContent xmlns:mc="http://schemas.openxmlformats.org/markup-compatibility/2006">
                <mc:Choice xmlns:v="urn:schemas-microsoft-com:vml" Requires="v">
                  <p:oleObj spid="_x0000_s172553" name="公式" r:id="rId9" imgW="152334" imgH="228501" progId="Equation.3">
                    <p:embed/>
                  </p:oleObj>
                </mc:Choice>
                <mc:Fallback>
                  <p:oleObj name="公式" r:id="rId9" imgW="152334" imgH="228501" progId="Equation.3">
                    <p:embed/>
                    <p:pic>
                      <p:nvPicPr>
                        <p:cNvPr id="0" name="Picture 2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8" y="2054"/>
                          <a:ext cx="299"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6" name="Object 103"/>
            <p:cNvGraphicFramePr>
              <a:graphicFrameLocks noChangeAspect="1"/>
            </p:cNvGraphicFramePr>
            <p:nvPr/>
          </p:nvGraphicFramePr>
          <p:xfrm>
            <a:off x="2569" y="912"/>
            <a:ext cx="317" cy="467"/>
          </p:xfrm>
          <a:graphic>
            <a:graphicData uri="http://schemas.openxmlformats.org/presentationml/2006/ole">
              <mc:AlternateContent xmlns:mc="http://schemas.openxmlformats.org/markup-compatibility/2006">
                <mc:Choice xmlns:v="urn:schemas-microsoft-com:vml" Requires="v">
                  <p:oleObj spid="_x0000_s172554" name="公式" r:id="rId11" imgW="139579" imgH="215713" progId="Equation.3">
                    <p:embed/>
                  </p:oleObj>
                </mc:Choice>
                <mc:Fallback>
                  <p:oleObj name="公式" r:id="rId11" imgW="139579" imgH="215713" progId="Equation.3">
                    <p:embed/>
                    <p:pic>
                      <p:nvPicPr>
                        <p:cNvPr id="0" name="Picture 2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9" y="912"/>
                          <a:ext cx="317" cy="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87" name="Line 104"/>
            <p:cNvSpPr>
              <a:spLocks noChangeShapeType="1"/>
            </p:cNvSpPr>
            <p:nvPr/>
          </p:nvSpPr>
          <p:spPr bwMode="auto">
            <a:xfrm flipV="1">
              <a:off x="2381" y="1275"/>
              <a:ext cx="0" cy="109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88" name="Line 105"/>
            <p:cNvSpPr>
              <a:spLocks noChangeShapeType="1"/>
            </p:cNvSpPr>
            <p:nvPr/>
          </p:nvSpPr>
          <p:spPr bwMode="auto">
            <a:xfrm>
              <a:off x="2218" y="1587"/>
              <a:ext cx="10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89" name="Line 106"/>
            <p:cNvSpPr>
              <a:spLocks noChangeShapeType="1"/>
            </p:cNvSpPr>
            <p:nvPr/>
          </p:nvSpPr>
          <p:spPr bwMode="auto">
            <a:xfrm>
              <a:off x="2435" y="1587"/>
              <a:ext cx="109"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0" name="Line 107"/>
            <p:cNvSpPr>
              <a:spLocks noChangeShapeType="1"/>
            </p:cNvSpPr>
            <p:nvPr/>
          </p:nvSpPr>
          <p:spPr bwMode="auto">
            <a:xfrm>
              <a:off x="2218" y="1379"/>
              <a:ext cx="10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1" name="Line 108"/>
            <p:cNvSpPr>
              <a:spLocks noChangeShapeType="1"/>
            </p:cNvSpPr>
            <p:nvPr/>
          </p:nvSpPr>
          <p:spPr bwMode="auto">
            <a:xfrm>
              <a:off x="2435" y="1379"/>
              <a:ext cx="109"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2" name="Rectangle 109"/>
            <p:cNvSpPr>
              <a:spLocks noChangeArrowheads="1"/>
            </p:cNvSpPr>
            <p:nvPr/>
          </p:nvSpPr>
          <p:spPr bwMode="auto">
            <a:xfrm>
              <a:off x="2164" y="1613"/>
              <a:ext cx="434" cy="726"/>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93" name="Text Box 110"/>
            <p:cNvSpPr txBox="1">
              <a:spLocks noChangeArrowheads="1"/>
            </p:cNvSpPr>
            <p:nvPr/>
          </p:nvSpPr>
          <p:spPr bwMode="auto">
            <a:xfrm>
              <a:off x="579" y="1209"/>
              <a:ext cx="16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1C1C1C"/>
                  </a:solidFill>
                </a:rPr>
                <a:t>速度选择器</a:t>
              </a:r>
            </a:p>
          </p:txBody>
        </p:sp>
        <p:sp>
          <p:nvSpPr>
            <p:cNvPr id="172094" name="AutoShape 111"/>
            <p:cNvSpPr>
              <a:spLocks noChangeArrowheads="1"/>
            </p:cNvSpPr>
            <p:nvPr/>
          </p:nvSpPr>
          <p:spPr bwMode="auto">
            <a:xfrm>
              <a:off x="582" y="1224"/>
              <a:ext cx="1229" cy="311"/>
            </a:xfrm>
            <a:prstGeom prst="wedgeRectCallout">
              <a:avLst>
                <a:gd name="adj1" fmla="val 77583"/>
                <a:gd name="adj2" fmla="val 101125"/>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800" b="1">
                <a:solidFill>
                  <a:srgbClr val="9900CC"/>
                </a:solidFill>
              </a:endParaRPr>
            </a:p>
          </p:txBody>
        </p:sp>
        <p:sp>
          <p:nvSpPr>
            <p:cNvPr id="172095" name="Text Box 112"/>
            <p:cNvSpPr txBox="1">
              <a:spLocks noChangeArrowheads="1"/>
            </p:cNvSpPr>
            <p:nvPr/>
          </p:nvSpPr>
          <p:spPr bwMode="auto">
            <a:xfrm>
              <a:off x="671" y="1876"/>
              <a:ext cx="1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1C1C1C"/>
                  </a:solidFill>
                </a:rPr>
                <a:t>照相底片</a:t>
              </a:r>
            </a:p>
          </p:txBody>
        </p:sp>
        <p:sp>
          <p:nvSpPr>
            <p:cNvPr id="172096" name="AutoShape 113"/>
            <p:cNvSpPr>
              <a:spLocks noChangeArrowheads="1"/>
            </p:cNvSpPr>
            <p:nvPr/>
          </p:nvSpPr>
          <p:spPr bwMode="auto">
            <a:xfrm>
              <a:off x="633" y="1898"/>
              <a:ext cx="1076" cy="311"/>
            </a:xfrm>
            <a:prstGeom prst="wedgeRectCallout">
              <a:avLst>
                <a:gd name="adj1" fmla="val 40611"/>
                <a:gd name="adj2" fmla="val 78940"/>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800" b="1">
                <a:solidFill>
                  <a:srgbClr val="9900CC"/>
                </a:solidFill>
              </a:endParaRPr>
            </a:p>
          </p:txBody>
        </p:sp>
        <p:sp>
          <p:nvSpPr>
            <p:cNvPr id="172097" name="Line 114"/>
            <p:cNvSpPr>
              <a:spLocks noChangeShapeType="1"/>
            </p:cNvSpPr>
            <p:nvPr/>
          </p:nvSpPr>
          <p:spPr bwMode="auto">
            <a:xfrm flipV="1">
              <a:off x="2218" y="1639"/>
              <a:ext cx="0" cy="674"/>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8" name="Line 115"/>
            <p:cNvSpPr>
              <a:spLocks noChangeShapeType="1"/>
            </p:cNvSpPr>
            <p:nvPr/>
          </p:nvSpPr>
          <p:spPr bwMode="auto">
            <a:xfrm flipV="1">
              <a:off x="2544" y="1639"/>
              <a:ext cx="0" cy="674"/>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9" name="Text Box 116"/>
            <p:cNvSpPr txBox="1">
              <a:spLocks noChangeArrowheads="1"/>
            </p:cNvSpPr>
            <p:nvPr/>
          </p:nvSpPr>
          <p:spPr bwMode="auto">
            <a:xfrm>
              <a:off x="288" y="3504"/>
              <a:ext cx="2784" cy="333"/>
            </a:xfrm>
            <a:prstGeom prst="rect">
              <a:avLst/>
            </a:prstGeom>
            <a:gradFill rotWithShape="0">
              <a:gsLst>
                <a:gs pos="0">
                  <a:srgbClr val="FFFF66"/>
                </a:gs>
                <a:gs pos="50000">
                  <a:srgbClr val="D2FEFC"/>
                </a:gs>
                <a:gs pos="100000">
                  <a:srgbClr val="FFFF66"/>
                </a:gs>
              </a:gsLst>
              <a:lin ang="5400000" scaled="1"/>
            </a:gradFill>
            <a:ln w="9525">
              <a:solidFill>
                <a:schemeClr val="tx2"/>
              </a:solidFill>
              <a:miter lim="800000"/>
              <a:headEnd/>
              <a:tailEnd/>
            </a:ln>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800" b="1">
                  <a:solidFill>
                    <a:srgbClr val="333333"/>
                  </a:solidFill>
                </a:rPr>
                <a:t>质谱仪的示意图</a:t>
              </a:r>
            </a:p>
          </p:txBody>
        </p:sp>
      </p:grpSp>
      <p:graphicFrame>
        <p:nvGraphicFramePr>
          <p:cNvPr id="157813" name="Object 117"/>
          <p:cNvGraphicFramePr>
            <a:graphicFrameLocks noChangeAspect="1"/>
          </p:cNvGraphicFramePr>
          <p:nvPr/>
        </p:nvGraphicFramePr>
        <p:xfrm>
          <a:off x="5643570" y="1071546"/>
          <a:ext cx="1920895" cy="983736"/>
        </p:xfrm>
        <a:graphic>
          <a:graphicData uri="http://schemas.openxmlformats.org/presentationml/2006/ole">
            <mc:AlternateContent xmlns:mc="http://schemas.openxmlformats.org/markup-compatibility/2006">
              <mc:Choice xmlns:v="urn:schemas-microsoft-com:vml" Requires="v">
                <p:oleObj spid="_x0000_s172555" name="公式" r:id="rId13" imgW="787058" imgH="406224" progId="Equation.3">
                  <p:embed/>
                </p:oleObj>
              </mc:Choice>
              <mc:Fallback>
                <p:oleObj name="公式" r:id="rId13" imgW="787058" imgH="406224" progId="Equation.3">
                  <p:embed/>
                  <p:pic>
                    <p:nvPicPr>
                      <p:cNvPr id="0" name="Picture 2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3570" y="1071546"/>
                        <a:ext cx="1920895" cy="983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57814" name="Object 118"/>
          <p:cNvGraphicFramePr>
            <a:graphicFrameLocks noChangeAspect="1"/>
          </p:cNvGraphicFramePr>
          <p:nvPr/>
        </p:nvGraphicFramePr>
        <p:xfrm>
          <a:off x="5786446" y="2143116"/>
          <a:ext cx="1424487" cy="912818"/>
        </p:xfrm>
        <a:graphic>
          <a:graphicData uri="http://schemas.openxmlformats.org/presentationml/2006/ole">
            <mc:AlternateContent xmlns:mc="http://schemas.openxmlformats.org/markup-compatibility/2006">
              <mc:Choice xmlns:v="urn:schemas-microsoft-com:vml" Requires="v">
                <p:oleObj spid="_x0000_s172556" name="公式" r:id="rId15" imgW="634725" imgH="393529" progId="Equation.3">
                  <p:embed/>
                </p:oleObj>
              </mc:Choice>
              <mc:Fallback>
                <p:oleObj name="公式" r:id="rId15" imgW="634725" imgH="393529" progId="Equation.3">
                  <p:embed/>
                  <p:pic>
                    <p:nvPicPr>
                      <p:cNvPr id="0" name="Picture 2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86446" y="2143116"/>
                        <a:ext cx="1424487" cy="91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0" name="Group 119"/>
          <p:cNvGrpSpPr>
            <a:grpSpLocks/>
          </p:cNvGrpSpPr>
          <p:nvPr/>
        </p:nvGrpSpPr>
        <p:grpSpPr bwMode="auto">
          <a:xfrm>
            <a:off x="5334000" y="3357562"/>
            <a:ext cx="3429000" cy="2438400"/>
            <a:chOff x="3360" y="2352"/>
            <a:chExt cx="2160" cy="1536"/>
          </a:xfrm>
        </p:grpSpPr>
        <p:sp>
          <p:nvSpPr>
            <p:cNvPr id="172040" name="Rectangle 120"/>
            <p:cNvSpPr>
              <a:spLocks noChangeArrowheads="1"/>
            </p:cNvSpPr>
            <p:nvPr/>
          </p:nvSpPr>
          <p:spPr bwMode="auto">
            <a:xfrm>
              <a:off x="3360" y="2352"/>
              <a:ext cx="2160" cy="1536"/>
            </a:xfrm>
            <a:prstGeom prst="rect">
              <a:avLst/>
            </a:prstGeom>
            <a:solidFill>
              <a:schemeClr val="bg1"/>
            </a:solidFill>
            <a:ln w="9525">
              <a:solidFill>
                <a:schemeClr val="tx2"/>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41" name="Line 121"/>
            <p:cNvSpPr>
              <a:spLocks noChangeShapeType="1"/>
            </p:cNvSpPr>
            <p:nvPr/>
          </p:nvSpPr>
          <p:spPr bwMode="auto">
            <a:xfrm>
              <a:off x="3552" y="3183"/>
              <a:ext cx="19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2" name="Line 122"/>
            <p:cNvSpPr>
              <a:spLocks noChangeShapeType="1"/>
            </p:cNvSpPr>
            <p:nvPr/>
          </p:nvSpPr>
          <p:spPr bwMode="auto">
            <a:xfrm>
              <a:off x="3552" y="3399"/>
              <a:ext cx="19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3" name="Rectangle 123"/>
            <p:cNvSpPr>
              <a:spLocks noChangeArrowheads="1"/>
            </p:cNvSpPr>
            <p:nvPr/>
          </p:nvSpPr>
          <p:spPr bwMode="auto">
            <a:xfrm>
              <a:off x="4057" y="3183"/>
              <a:ext cx="51" cy="216"/>
            </a:xfrm>
            <a:prstGeom prst="rect">
              <a:avLst/>
            </a:prstGeom>
            <a:solidFill>
              <a:srgbClr val="CC0000"/>
            </a:solidFill>
            <a:ln w="9525">
              <a:solidFill>
                <a:srgbClr val="CC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44" name="Line 124"/>
            <p:cNvSpPr>
              <a:spLocks noChangeShapeType="1"/>
            </p:cNvSpPr>
            <p:nvPr/>
          </p:nvSpPr>
          <p:spPr bwMode="auto">
            <a:xfrm>
              <a:off x="4461" y="3183"/>
              <a:ext cx="0" cy="216"/>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5" name="Line 125"/>
            <p:cNvSpPr>
              <a:spLocks noChangeShapeType="1"/>
            </p:cNvSpPr>
            <p:nvPr/>
          </p:nvSpPr>
          <p:spPr bwMode="auto">
            <a:xfrm>
              <a:off x="5068" y="3183"/>
              <a:ext cx="0" cy="2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6" name="Line 126"/>
            <p:cNvSpPr>
              <a:spLocks noChangeShapeType="1"/>
            </p:cNvSpPr>
            <p:nvPr/>
          </p:nvSpPr>
          <p:spPr bwMode="auto">
            <a:xfrm>
              <a:off x="4765" y="3183"/>
              <a:ext cx="0" cy="216"/>
            </a:xfrm>
            <a:prstGeom prst="line">
              <a:avLst/>
            </a:prstGeom>
            <a:noFill/>
            <a:ln w="762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7" name="Line 127"/>
            <p:cNvSpPr>
              <a:spLocks noChangeShapeType="1"/>
            </p:cNvSpPr>
            <p:nvPr/>
          </p:nvSpPr>
          <p:spPr bwMode="auto">
            <a:xfrm flipH="1" flipV="1">
              <a:off x="4320" y="2727"/>
              <a:ext cx="141"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8" name="Line 128"/>
            <p:cNvSpPr>
              <a:spLocks noChangeShapeType="1"/>
            </p:cNvSpPr>
            <p:nvPr/>
          </p:nvSpPr>
          <p:spPr bwMode="auto">
            <a:xfrm flipH="1" flipV="1">
              <a:off x="4608" y="2727"/>
              <a:ext cx="0" cy="48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9" name="Line 129"/>
            <p:cNvSpPr>
              <a:spLocks noChangeShapeType="1"/>
            </p:cNvSpPr>
            <p:nvPr/>
          </p:nvSpPr>
          <p:spPr bwMode="auto">
            <a:xfrm flipV="1">
              <a:off x="4765" y="2727"/>
              <a:ext cx="83"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0" name="Line 130"/>
            <p:cNvSpPr>
              <a:spLocks noChangeShapeType="1"/>
            </p:cNvSpPr>
            <p:nvPr/>
          </p:nvSpPr>
          <p:spPr bwMode="auto">
            <a:xfrm flipV="1">
              <a:off x="5068" y="2727"/>
              <a:ext cx="164"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1" name="Line 131"/>
            <p:cNvSpPr>
              <a:spLocks noChangeShapeType="1"/>
            </p:cNvSpPr>
            <p:nvPr/>
          </p:nvSpPr>
          <p:spPr bwMode="auto">
            <a:xfrm flipH="1" flipV="1">
              <a:off x="3888" y="2775"/>
              <a:ext cx="169" cy="4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2" name="Text Box 132"/>
            <p:cNvSpPr txBox="1">
              <a:spLocks noChangeArrowheads="1"/>
            </p:cNvSpPr>
            <p:nvPr/>
          </p:nvSpPr>
          <p:spPr bwMode="auto">
            <a:xfrm>
              <a:off x="3692" y="248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70</a:t>
              </a:r>
            </a:p>
          </p:txBody>
        </p:sp>
        <p:sp>
          <p:nvSpPr>
            <p:cNvPr id="172053" name="Text Box 133"/>
            <p:cNvSpPr txBox="1">
              <a:spLocks noChangeArrowheads="1"/>
            </p:cNvSpPr>
            <p:nvPr/>
          </p:nvSpPr>
          <p:spPr bwMode="auto">
            <a:xfrm>
              <a:off x="407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72</a:t>
              </a:r>
            </a:p>
          </p:txBody>
        </p:sp>
        <p:sp>
          <p:nvSpPr>
            <p:cNvPr id="172054" name="Text Box 134"/>
            <p:cNvSpPr txBox="1">
              <a:spLocks noChangeArrowheads="1"/>
            </p:cNvSpPr>
            <p:nvPr/>
          </p:nvSpPr>
          <p:spPr bwMode="auto">
            <a:xfrm>
              <a:off x="441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73</a:t>
              </a:r>
            </a:p>
          </p:txBody>
        </p:sp>
        <p:sp>
          <p:nvSpPr>
            <p:cNvPr id="172055" name="Text Box 135"/>
            <p:cNvSpPr txBox="1">
              <a:spLocks noChangeArrowheads="1"/>
            </p:cNvSpPr>
            <p:nvPr/>
          </p:nvSpPr>
          <p:spPr bwMode="auto">
            <a:xfrm>
              <a:off x="475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74</a:t>
              </a:r>
            </a:p>
          </p:txBody>
        </p:sp>
        <p:sp>
          <p:nvSpPr>
            <p:cNvPr id="172056" name="Text Box 136"/>
            <p:cNvSpPr txBox="1">
              <a:spLocks noChangeArrowheads="1"/>
            </p:cNvSpPr>
            <p:nvPr/>
          </p:nvSpPr>
          <p:spPr bwMode="auto">
            <a:xfrm>
              <a:off x="513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76</a:t>
              </a:r>
            </a:p>
          </p:txBody>
        </p:sp>
        <p:sp>
          <p:nvSpPr>
            <p:cNvPr id="172057" name="Line 137"/>
            <p:cNvSpPr>
              <a:spLocks noChangeShapeType="1"/>
            </p:cNvSpPr>
            <p:nvPr/>
          </p:nvSpPr>
          <p:spPr bwMode="auto">
            <a:xfrm>
              <a:off x="4613" y="3183"/>
              <a:ext cx="0" cy="216"/>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7834" name="Text Box 138"/>
            <p:cNvSpPr txBox="1">
              <a:spLocks noChangeArrowheads="1"/>
            </p:cNvSpPr>
            <p:nvPr/>
          </p:nvSpPr>
          <p:spPr bwMode="auto">
            <a:xfrm>
              <a:off x="3360" y="3552"/>
              <a:ext cx="2160" cy="333"/>
            </a:xfrm>
            <a:prstGeom prst="rect">
              <a:avLst/>
            </a:prstGeom>
            <a:gradFill rotWithShape="0">
              <a:gsLst>
                <a:gs pos="0">
                  <a:schemeClr val="folHlink"/>
                </a:gs>
                <a:gs pos="50000">
                  <a:schemeClr val="bg1"/>
                </a:gs>
                <a:gs pos="100000">
                  <a:schemeClr val="folHlink"/>
                </a:gs>
              </a:gsLst>
              <a:lin ang="5400000" scaled="1"/>
            </a:gradFill>
            <a:ln w="9525">
              <a:solidFill>
                <a:srgbClr val="990099"/>
              </a:solidFill>
              <a:miter lim="800000"/>
              <a:headEnd/>
              <a:tailEnd/>
            </a:ln>
            <a:effectLst/>
          </p:spPr>
          <p:txBody>
            <a:bodyPr>
              <a:spAutoFit/>
            </a:bodyPr>
            <a:lstStyle/>
            <a:p>
              <a:pPr algn="ctr">
                <a:defRPr/>
              </a:pPr>
              <a:r>
                <a:rPr lang="zh-CN" altLang="en-US" sz="2800" b="1"/>
                <a:t>锗的质谱</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7813"/>
                                        </p:tgtEl>
                                        <p:attrNameLst>
                                          <p:attrName>style.visibility</p:attrName>
                                        </p:attrNameLst>
                                      </p:cBhvr>
                                      <p:to>
                                        <p:strVal val="visible"/>
                                      </p:to>
                                    </p:set>
                                    <p:animEffect transition="in" filter="blinds(horizontal)">
                                      <p:cBhvr>
                                        <p:cTn id="12" dur="500"/>
                                        <p:tgtEl>
                                          <p:spTgt spid="1578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814"/>
                                        </p:tgtEl>
                                        <p:attrNameLst>
                                          <p:attrName>style.visibility</p:attrName>
                                        </p:attrNameLst>
                                      </p:cBhvr>
                                      <p:to>
                                        <p:strVal val="visible"/>
                                      </p:to>
                                    </p:set>
                                    <p:animEffect transition="in" filter="wipe(up)">
                                      <p:cBhvr>
                                        <p:cTn id="17" dur="500"/>
                                        <p:tgtEl>
                                          <p:spTgt spid="157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ou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215009" y="142852"/>
            <a:ext cx="8659813" cy="2104550"/>
            <a:chOff x="284" y="432"/>
            <a:chExt cx="5280" cy="1146"/>
          </a:xfrm>
        </p:grpSpPr>
        <p:sp>
          <p:nvSpPr>
            <p:cNvPr id="36867" name="Text Box 3"/>
            <p:cNvSpPr txBox="1">
              <a:spLocks noChangeArrowheads="1"/>
            </p:cNvSpPr>
            <p:nvPr/>
          </p:nvSpPr>
          <p:spPr bwMode="auto">
            <a:xfrm>
              <a:off x="288" y="432"/>
              <a:ext cx="523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smtClean="0">
                  <a:solidFill>
                    <a:srgbClr val="CC0000"/>
                  </a:solidFill>
                </a:rPr>
                <a:t>例</a:t>
              </a:r>
              <a:r>
                <a:rPr lang="en-US" altLang="zh-CN" sz="2400" b="1" dirty="0" smtClean="0">
                  <a:solidFill>
                    <a:srgbClr val="CC0000"/>
                  </a:solidFill>
                </a:rPr>
                <a:t>1</a:t>
              </a:r>
              <a:r>
                <a:rPr lang="zh-CN" altLang="en-US" sz="2400" b="1" dirty="0" smtClean="0">
                  <a:solidFill>
                    <a:srgbClr val="CC0000"/>
                  </a:solidFill>
                </a:rPr>
                <a:t>： 1</a:t>
              </a:r>
              <a:r>
                <a:rPr lang="en-US" altLang="zh-CN" sz="2400" b="1" dirty="0" smtClean="0">
                  <a:solidFill>
                    <a:srgbClr val="CC0000"/>
                  </a:solidFill>
                </a:rPr>
                <a:t>. </a:t>
              </a:r>
              <a:r>
                <a:rPr lang="zh-CN" altLang="en-US" sz="2400" b="1" dirty="0" smtClean="0">
                  <a:solidFill>
                    <a:srgbClr val="333333"/>
                  </a:solidFill>
                </a:rPr>
                <a:t>若</a:t>
              </a:r>
              <a:r>
                <a:rPr lang="zh-CN" altLang="en-US" sz="2400" b="1" dirty="0"/>
                <a:t>每个</a:t>
              </a:r>
              <a:r>
                <a:rPr lang="zh-CN" altLang="en-US" sz="2400" b="1" dirty="0">
                  <a:solidFill>
                    <a:srgbClr val="FF0000"/>
                  </a:solidFill>
                </a:rPr>
                <a:t>铜原子</a:t>
              </a:r>
              <a:r>
                <a:rPr lang="zh-CN" altLang="en-US" sz="2400" b="1" dirty="0"/>
                <a:t>贡献一个自由电子，问铜导线中自由电子数密度为多少？</a:t>
              </a:r>
            </a:p>
          </p:txBody>
        </p:sp>
        <p:sp>
          <p:nvSpPr>
            <p:cNvPr id="36868" name="Text Box 4"/>
            <p:cNvSpPr txBox="1">
              <a:spLocks noChangeArrowheads="1"/>
            </p:cNvSpPr>
            <p:nvPr/>
          </p:nvSpPr>
          <p:spPr bwMode="auto">
            <a:xfrm>
              <a:off x="284" y="860"/>
              <a:ext cx="528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sz="2400" b="1" dirty="0" smtClean="0">
                  <a:solidFill>
                    <a:srgbClr val="CC0000"/>
                  </a:solidFill>
                  <a:latin typeface="Times New Roman" pitchFamily="18" charset="0"/>
                  <a:cs typeface="Times New Roman" pitchFamily="18" charset="0"/>
                </a:rPr>
                <a:t>2</a:t>
              </a:r>
              <a:r>
                <a:rPr lang="en-US" altLang="zh-CN" sz="2400" b="1" dirty="0" smtClean="0">
                  <a:solidFill>
                    <a:srgbClr val="CC0000"/>
                  </a:solidFill>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家用</a:t>
              </a:r>
              <a:r>
                <a:rPr lang="zh-CN" altLang="en-US" sz="2400" b="1" dirty="0">
                  <a:latin typeface="Times New Roman" pitchFamily="18" charset="0"/>
                  <a:cs typeface="Times New Roman" pitchFamily="18" charset="0"/>
                </a:rPr>
                <a:t>线路电流最大值 15</a:t>
              </a:r>
              <a:r>
                <a:rPr lang="en-US" altLang="zh-CN" sz="2400" b="1" dirty="0">
                  <a:latin typeface="Times New Roman" pitchFamily="18" charset="0"/>
                  <a:cs typeface="Times New Roman" pitchFamily="18" charset="0"/>
                </a:rPr>
                <a:t>A，</a:t>
              </a:r>
              <a:r>
                <a:rPr lang="zh-CN" altLang="en-US" sz="2400" b="1" dirty="0">
                  <a:latin typeface="Times New Roman" pitchFamily="18" charset="0"/>
                  <a:cs typeface="Times New Roman" pitchFamily="18" charset="0"/>
                </a:rPr>
                <a:t>铜导线半径为</a:t>
              </a:r>
              <a:r>
                <a:rPr lang="en-US" altLang="zh-CN" sz="2400" b="1" dirty="0">
                  <a:latin typeface="Times New Roman" pitchFamily="18" charset="0"/>
                  <a:cs typeface="Times New Roman" pitchFamily="18" charset="0"/>
                </a:rPr>
                <a:t>0.81mm，</a:t>
              </a:r>
              <a:r>
                <a:rPr lang="zh-CN" altLang="en-US" sz="2400" b="1" dirty="0">
                  <a:latin typeface="Times New Roman" pitchFamily="18" charset="0"/>
                  <a:cs typeface="Times New Roman" pitchFamily="18" charset="0"/>
                </a:rPr>
                <a:t>此时电子漂移速率多少？ </a:t>
              </a:r>
            </a:p>
          </p:txBody>
        </p:sp>
        <p:sp>
          <p:nvSpPr>
            <p:cNvPr id="36869" name="Text Box 5"/>
            <p:cNvSpPr txBox="1">
              <a:spLocks noChangeArrowheads="1"/>
            </p:cNvSpPr>
            <p:nvPr/>
          </p:nvSpPr>
          <p:spPr bwMode="auto">
            <a:xfrm>
              <a:off x="284" y="1327"/>
              <a:ext cx="515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solidFill>
                    <a:srgbClr val="333333"/>
                  </a:solidFill>
                </a:rPr>
                <a:t>     </a:t>
              </a:r>
              <a:r>
                <a:rPr lang="zh-CN" altLang="en-US" dirty="0" smtClean="0">
                  <a:solidFill>
                    <a:srgbClr val="333333"/>
                  </a:solidFill>
                </a:rPr>
                <a:t> </a:t>
              </a:r>
              <a:r>
                <a:rPr lang="zh-CN" altLang="en-US" sz="2400" b="1" dirty="0" smtClean="0">
                  <a:solidFill>
                    <a:srgbClr val="CC0000"/>
                  </a:solidFill>
                  <a:latin typeface="Times New Roman" pitchFamily="18" charset="0"/>
                  <a:cs typeface="Times New Roman" pitchFamily="18" charset="0"/>
                </a:rPr>
                <a:t>3</a:t>
              </a:r>
              <a:r>
                <a:rPr lang="en-US" altLang="zh-CN" sz="2400" b="1" dirty="0" smtClean="0">
                  <a:solidFill>
                    <a:srgbClr val="CC0000"/>
                  </a:solidFill>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铜</a:t>
              </a:r>
              <a:r>
                <a:rPr lang="zh-CN" altLang="en-US" sz="2400" b="1" dirty="0">
                  <a:latin typeface="Times New Roman" pitchFamily="18" charset="0"/>
                  <a:cs typeface="Times New Roman" pitchFamily="18" charset="0"/>
                </a:rPr>
                <a:t>导线中电流密度均匀，电流密度值多少？</a:t>
              </a:r>
            </a:p>
          </p:txBody>
        </p:sp>
      </p:grpSp>
      <p:graphicFrame>
        <p:nvGraphicFramePr>
          <p:cNvPr id="6" name="Object 4"/>
          <p:cNvGraphicFramePr>
            <a:graphicFrameLocks noChangeAspect="1"/>
          </p:cNvGraphicFramePr>
          <p:nvPr>
            <p:extLst>
              <p:ext uri="{D42A27DB-BD31-4B8C-83A1-F6EECF244321}">
                <p14:modId xmlns:p14="http://schemas.microsoft.com/office/powerpoint/2010/main" val="1545095866"/>
              </p:ext>
            </p:extLst>
          </p:nvPr>
        </p:nvGraphicFramePr>
        <p:xfrm>
          <a:off x="1035838" y="3346362"/>
          <a:ext cx="7445375" cy="838200"/>
        </p:xfrm>
        <a:graphic>
          <a:graphicData uri="http://schemas.openxmlformats.org/presentationml/2006/ole">
            <mc:AlternateContent xmlns:mc="http://schemas.openxmlformats.org/markup-compatibility/2006">
              <mc:Choice xmlns:v="urn:schemas-microsoft-com:vml" Requires="v">
                <p:oleObj spid="_x0000_s406700" name="Equation" r:id="rId3" imgW="3936960" imgH="444240" progId="Equation.DSMT4">
                  <p:embed/>
                </p:oleObj>
              </mc:Choice>
              <mc:Fallback>
                <p:oleObj name="Equation" r:id="rId3" imgW="3936960" imgH="444240" progId="Equation.DSMT4">
                  <p:embed/>
                  <p:pic>
                    <p:nvPicPr>
                      <p:cNvPr id="6" name="Object 4"/>
                      <p:cNvPicPr>
                        <a:picLocks noChangeAspect="1" noChangeArrowheads="1"/>
                      </p:cNvPicPr>
                      <p:nvPr/>
                    </p:nvPicPr>
                    <p:blipFill>
                      <a:blip r:embed="rId4"/>
                      <a:srcRect/>
                      <a:stretch>
                        <a:fillRect/>
                      </a:stretch>
                    </p:blipFill>
                    <p:spPr bwMode="auto">
                      <a:xfrm>
                        <a:off x="1035838" y="3346362"/>
                        <a:ext cx="74453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6"/>
          <p:cNvSpPr txBox="1">
            <a:spLocks noChangeArrowheads="1"/>
          </p:cNvSpPr>
          <p:nvPr/>
        </p:nvSpPr>
        <p:spPr bwMode="auto">
          <a:xfrm>
            <a:off x="142844" y="2500306"/>
            <a:ext cx="1384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a:solidFill>
                  <a:srgbClr val="CC0000"/>
                </a:solidFill>
              </a:rPr>
              <a:t>解：</a:t>
            </a:r>
          </a:p>
        </p:txBody>
      </p:sp>
      <p:sp>
        <p:nvSpPr>
          <p:cNvPr id="11" name="Rectangle 25"/>
          <p:cNvSpPr>
            <a:spLocks noChangeArrowheads="1"/>
          </p:cNvSpPr>
          <p:nvPr/>
        </p:nvSpPr>
        <p:spPr bwMode="auto">
          <a:xfrm>
            <a:off x="1071538" y="2571744"/>
            <a:ext cx="415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dirty="0" smtClean="0">
                <a:latin typeface="Times New Roman" pitchFamily="18" charset="0"/>
                <a:cs typeface="Times New Roman" pitchFamily="18" charset="0"/>
              </a:rPr>
              <a:t>1.</a:t>
            </a:r>
            <a:endParaRPr lang="en-US" altLang="zh-CN" sz="2400" dirty="0">
              <a:latin typeface="Times New Roman" pitchFamily="18" charset="0"/>
              <a:cs typeface="Times New Roman" pitchFamily="18" charset="0"/>
            </a:endParaRPr>
          </a:p>
        </p:txBody>
      </p:sp>
      <p:sp>
        <p:nvSpPr>
          <p:cNvPr id="12" name="Text Box 28"/>
          <p:cNvSpPr txBox="1">
            <a:spLocks noChangeArrowheads="1"/>
          </p:cNvSpPr>
          <p:nvPr/>
        </p:nvSpPr>
        <p:spPr bwMode="auto">
          <a:xfrm>
            <a:off x="1643042" y="2571744"/>
            <a:ext cx="208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dirty="0">
                <a:solidFill>
                  <a:srgbClr val="0000FF"/>
                </a:solidFill>
              </a:rPr>
              <a:t>Cu</a:t>
            </a:r>
            <a:r>
              <a:rPr lang="zh-CN" altLang="en-US" sz="2400" b="1" dirty="0">
                <a:solidFill>
                  <a:srgbClr val="0000FF"/>
                </a:solidFill>
              </a:rPr>
              <a:t>的密度</a:t>
            </a:r>
          </a:p>
        </p:txBody>
      </p:sp>
      <p:sp>
        <p:nvSpPr>
          <p:cNvPr id="14" name="Text Box 17"/>
          <p:cNvSpPr txBox="1">
            <a:spLocks noChangeArrowheads="1"/>
          </p:cNvSpPr>
          <p:nvPr/>
        </p:nvSpPr>
        <p:spPr bwMode="auto">
          <a:xfrm>
            <a:off x="142876" y="5814972"/>
            <a:ext cx="9286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000" dirty="0" smtClean="0"/>
              <a:t>3.</a:t>
            </a:r>
            <a:endParaRPr lang="zh-CN" altLang="en-US" sz="2000" dirty="0"/>
          </a:p>
        </p:txBody>
      </p:sp>
      <p:graphicFrame>
        <p:nvGraphicFramePr>
          <p:cNvPr id="15" name="Object 6"/>
          <p:cNvGraphicFramePr>
            <a:graphicFrameLocks noChangeAspect="1"/>
          </p:cNvGraphicFramePr>
          <p:nvPr>
            <p:extLst>
              <p:ext uri="{D42A27DB-BD31-4B8C-83A1-F6EECF244321}">
                <p14:modId xmlns:p14="http://schemas.microsoft.com/office/powerpoint/2010/main" val="2751311195"/>
              </p:ext>
            </p:extLst>
          </p:nvPr>
        </p:nvGraphicFramePr>
        <p:xfrm>
          <a:off x="683568" y="5641410"/>
          <a:ext cx="5786478" cy="891551"/>
        </p:xfrm>
        <a:graphic>
          <a:graphicData uri="http://schemas.openxmlformats.org/presentationml/2006/ole">
            <mc:AlternateContent xmlns:mc="http://schemas.openxmlformats.org/markup-compatibility/2006">
              <mc:Choice xmlns:v="urn:schemas-microsoft-com:vml" Requires="v">
                <p:oleObj spid="_x0000_s406701" name="公式" r:id="rId5" imgW="2286000" imgH="330200" progId="Equation.3">
                  <p:embed/>
                </p:oleObj>
              </mc:Choice>
              <mc:Fallback>
                <p:oleObj name="公式" r:id="rId5" imgW="2286000" imgH="330200" progId="Equation.3">
                  <p:embed/>
                  <p:pic>
                    <p:nvPicPr>
                      <p:cNvPr id="1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5641410"/>
                        <a:ext cx="5786478" cy="891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169841436"/>
              </p:ext>
            </p:extLst>
          </p:nvPr>
        </p:nvGraphicFramePr>
        <p:xfrm>
          <a:off x="571472" y="4577440"/>
          <a:ext cx="8685239" cy="703516"/>
        </p:xfrm>
        <a:graphic>
          <a:graphicData uri="http://schemas.openxmlformats.org/presentationml/2006/ole">
            <mc:AlternateContent xmlns:mc="http://schemas.openxmlformats.org/markup-compatibility/2006">
              <mc:Choice xmlns:v="urn:schemas-microsoft-com:vml" Requires="v">
                <p:oleObj spid="_x0000_s406702" name="Equation" r:id="rId7" imgW="5168880" imgH="419040" progId="Equation.DSMT4">
                  <p:embed/>
                </p:oleObj>
              </mc:Choice>
              <mc:Fallback>
                <p:oleObj name="Equation" r:id="rId7" imgW="5168880" imgH="419040" progId="Equation.DSMT4">
                  <p:embed/>
                  <p:pic>
                    <p:nvPicPr>
                      <p:cNvPr id="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472" y="4577440"/>
                        <a:ext cx="8685239" cy="703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27"/>
          <p:cNvSpPr>
            <a:spLocks noChangeArrowheads="1"/>
          </p:cNvSpPr>
          <p:nvPr/>
        </p:nvSpPr>
        <p:spPr bwMode="auto">
          <a:xfrm>
            <a:off x="164842" y="4729143"/>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000" dirty="0" smtClean="0"/>
              <a:t>2.</a:t>
            </a:r>
            <a:endParaRPr lang="en-US" altLang="zh-CN" sz="2000" dirty="0"/>
          </a:p>
        </p:txBody>
      </p:sp>
      <p:graphicFrame>
        <p:nvGraphicFramePr>
          <p:cNvPr id="18" name="Object 4"/>
          <p:cNvGraphicFramePr>
            <a:graphicFrameLocks noChangeAspect="1"/>
          </p:cNvGraphicFramePr>
          <p:nvPr>
            <p:extLst>
              <p:ext uri="{D42A27DB-BD31-4B8C-83A1-F6EECF244321}">
                <p14:modId xmlns:p14="http://schemas.microsoft.com/office/powerpoint/2010/main" val="2420269927"/>
              </p:ext>
            </p:extLst>
          </p:nvPr>
        </p:nvGraphicFramePr>
        <p:xfrm>
          <a:off x="3263543" y="2401858"/>
          <a:ext cx="2497138" cy="742950"/>
        </p:xfrm>
        <a:graphic>
          <a:graphicData uri="http://schemas.openxmlformats.org/presentationml/2006/ole">
            <mc:AlternateContent xmlns:mc="http://schemas.openxmlformats.org/markup-compatibility/2006">
              <mc:Choice xmlns:v="urn:schemas-microsoft-com:vml" Requires="v">
                <p:oleObj spid="_x0000_s406703" name="Equation" r:id="rId9" imgW="1320480" imgH="393480" progId="Equation.DSMT4">
                  <p:embed/>
                </p:oleObj>
              </mc:Choice>
              <mc:Fallback>
                <p:oleObj name="Equation" r:id="rId9" imgW="1320480" imgH="393480" progId="Equation.DSMT4">
                  <p:embed/>
                  <p:pic>
                    <p:nvPicPr>
                      <p:cNvPr id="6" name="Object 4"/>
                      <p:cNvPicPr>
                        <a:picLocks noChangeAspect="1" noChangeArrowheads="1"/>
                      </p:cNvPicPr>
                      <p:nvPr/>
                    </p:nvPicPr>
                    <p:blipFill>
                      <a:blip r:embed="rId10"/>
                      <a:srcRect/>
                      <a:stretch>
                        <a:fillRect/>
                      </a:stretch>
                    </p:blipFill>
                    <p:spPr bwMode="auto">
                      <a:xfrm>
                        <a:off x="3263543" y="2401858"/>
                        <a:ext cx="2497138"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1772932920"/>
              </p:ext>
            </p:extLst>
          </p:nvPr>
        </p:nvGraphicFramePr>
        <p:xfrm>
          <a:off x="6373119" y="2388894"/>
          <a:ext cx="1008063" cy="815975"/>
        </p:xfrm>
        <a:graphic>
          <a:graphicData uri="http://schemas.openxmlformats.org/presentationml/2006/ole">
            <mc:AlternateContent xmlns:mc="http://schemas.openxmlformats.org/markup-compatibility/2006">
              <mc:Choice xmlns:v="urn:schemas-microsoft-com:vml" Requires="v">
                <p:oleObj spid="_x0000_s406704" name="Equation" r:id="rId11" imgW="533160" imgH="431640" progId="Equation.DSMT4">
                  <p:embed/>
                </p:oleObj>
              </mc:Choice>
              <mc:Fallback>
                <p:oleObj name="Equation" r:id="rId11" imgW="533160" imgH="431640" progId="Equation.DSMT4">
                  <p:embed/>
                  <p:pic>
                    <p:nvPicPr>
                      <p:cNvPr id="18" name="Object 4"/>
                      <p:cNvPicPr>
                        <a:picLocks noChangeAspect="1" noChangeArrowheads="1"/>
                      </p:cNvPicPr>
                      <p:nvPr/>
                    </p:nvPicPr>
                    <p:blipFill>
                      <a:blip r:embed="rId12"/>
                      <a:srcRect/>
                      <a:stretch>
                        <a:fillRect/>
                      </a:stretch>
                    </p:blipFill>
                    <p:spPr bwMode="auto">
                      <a:xfrm>
                        <a:off x="6373119" y="2388894"/>
                        <a:ext cx="1008063"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2328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142844" y="21429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dirty="0">
                <a:solidFill>
                  <a:srgbClr val="CC0000"/>
                </a:solidFill>
                <a:latin typeface="宋体" pitchFamily="2" charset="-122"/>
              </a:rPr>
              <a:t>3</a:t>
            </a:r>
            <a:r>
              <a:rPr lang="zh-CN" altLang="en-US" sz="2800" b="1" dirty="0">
                <a:solidFill>
                  <a:srgbClr val="CC0000"/>
                </a:solidFill>
                <a:latin typeface="宋体" pitchFamily="2" charset="-122"/>
              </a:rPr>
              <a:t>、回旋加速器</a:t>
            </a:r>
            <a:endParaRPr lang="zh-CN" altLang="en-US" sz="2400" dirty="0">
              <a:solidFill>
                <a:srgbClr val="CC0000"/>
              </a:solidFill>
              <a:latin typeface="宋体" pitchFamily="2" charset="-122"/>
            </a:endParaRPr>
          </a:p>
        </p:txBody>
      </p:sp>
      <p:sp>
        <p:nvSpPr>
          <p:cNvPr id="147459" name="Text Box 3"/>
          <p:cNvSpPr txBox="1">
            <a:spLocks noChangeArrowheads="1"/>
          </p:cNvSpPr>
          <p:nvPr/>
        </p:nvSpPr>
        <p:spPr bwMode="auto">
          <a:xfrm>
            <a:off x="214282" y="857232"/>
            <a:ext cx="6048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smtClean="0">
                <a:solidFill>
                  <a:srgbClr val="0033CC"/>
                </a:solidFill>
              </a:rPr>
              <a:t>回旋加速器</a:t>
            </a:r>
            <a:r>
              <a:rPr lang="zh-CN" altLang="en-US" sz="2800" b="1" dirty="0">
                <a:solidFill>
                  <a:srgbClr val="0033CC"/>
                </a:solidFill>
              </a:rPr>
              <a:t>是原子核物理、高能物理等实验研究的一种基本设备。</a:t>
            </a:r>
            <a:endParaRPr lang="zh-CN" altLang="en-US" sz="2400" dirty="0">
              <a:solidFill>
                <a:srgbClr val="0033CC"/>
              </a:solidFill>
            </a:endParaRPr>
          </a:p>
        </p:txBody>
      </p:sp>
      <p:grpSp>
        <p:nvGrpSpPr>
          <p:cNvPr id="2" name="Group 4"/>
          <p:cNvGrpSpPr>
            <a:grpSpLocks/>
          </p:cNvGrpSpPr>
          <p:nvPr/>
        </p:nvGrpSpPr>
        <p:grpSpPr bwMode="auto">
          <a:xfrm>
            <a:off x="5003800" y="650875"/>
            <a:ext cx="3671888" cy="4178300"/>
            <a:chOff x="3152" y="410"/>
            <a:chExt cx="2313" cy="2632"/>
          </a:xfrm>
        </p:grpSpPr>
        <p:grpSp>
          <p:nvGrpSpPr>
            <p:cNvPr id="173076" name="Group 5"/>
            <p:cNvGrpSpPr>
              <a:grpSpLocks/>
            </p:cNvGrpSpPr>
            <p:nvPr/>
          </p:nvGrpSpPr>
          <p:grpSpPr bwMode="auto">
            <a:xfrm>
              <a:off x="3515" y="890"/>
              <a:ext cx="1633" cy="1443"/>
              <a:chOff x="3515" y="890"/>
              <a:chExt cx="1633" cy="1443"/>
            </a:xfrm>
          </p:grpSpPr>
          <p:grpSp>
            <p:nvGrpSpPr>
              <p:cNvPr id="173104" name="Group 6"/>
              <p:cNvGrpSpPr>
                <a:grpSpLocks/>
              </p:cNvGrpSpPr>
              <p:nvPr/>
            </p:nvGrpSpPr>
            <p:grpSpPr bwMode="auto">
              <a:xfrm>
                <a:off x="3515" y="890"/>
                <a:ext cx="1633" cy="1443"/>
                <a:chOff x="3216" y="1104"/>
                <a:chExt cx="1633" cy="1443"/>
              </a:xfrm>
            </p:grpSpPr>
            <p:grpSp>
              <p:nvGrpSpPr>
                <p:cNvPr id="173108" name="Group 7"/>
                <p:cNvGrpSpPr>
                  <a:grpSpLocks/>
                </p:cNvGrpSpPr>
                <p:nvPr/>
              </p:nvGrpSpPr>
              <p:grpSpPr bwMode="auto">
                <a:xfrm>
                  <a:off x="4126" y="1104"/>
                  <a:ext cx="723" cy="1443"/>
                  <a:chOff x="4126" y="1104"/>
                  <a:chExt cx="723" cy="1443"/>
                </a:xfrm>
              </p:grpSpPr>
              <p:sp>
                <p:nvSpPr>
                  <p:cNvPr id="173112" name="Arc 8"/>
                  <p:cNvSpPr>
                    <a:spLocks/>
                  </p:cNvSpPr>
                  <p:nvPr/>
                </p:nvSpPr>
                <p:spPr bwMode="auto">
                  <a:xfrm>
                    <a:off x="4126" y="1108"/>
                    <a:ext cx="723" cy="1439"/>
                  </a:xfrm>
                  <a:custGeom>
                    <a:avLst/>
                    <a:gdLst>
                      <a:gd name="T0" fmla="*/ 0 w 21916"/>
                      <a:gd name="T1" fmla="*/ 0 h 43200"/>
                      <a:gd name="T2" fmla="*/ 0 w 21916"/>
                      <a:gd name="T3" fmla="*/ 48 h 43200"/>
                      <a:gd name="T4" fmla="*/ 0 w 21916"/>
                      <a:gd name="T5" fmla="*/ 24 h 43200"/>
                      <a:gd name="T6" fmla="*/ 0 60000 65536"/>
                      <a:gd name="T7" fmla="*/ 0 60000 65536"/>
                      <a:gd name="T8" fmla="*/ 0 60000 65536"/>
                    </a:gdLst>
                    <a:ahLst/>
                    <a:cxnLst>
                      <a:cxn ang="T6">
                        <a:pos x="T0" y="T1"/>
                      </a:cxn>
                      <a:cxn ang="T7">
                        <a:pos x="T2" y="T3"/>
                      </a:cxn>
                      <a:cxn ang="T8">
                        <a:pos x="T4" y="T5"/>
                      </a:cxn>
                    </a:cxnLst>
                    <a:rect l="0" t="0" r="r" b="b"/>
                    <a:pathLst>
                      <a:path w="21916" h="43200" fill="none" extrusionOk="0">
                        <a:moveTo>
                          <a:pt x="315" y="0"/>
                        </a:moveTo>
                        <a:cubicBezTo>
                          <a:pt x="12245" y="0"/>
                          <a:pt x="21916" y="9670"/>
                          <a:pt x="21916" y="21600"/>
                        </a:cubicBezTo>
                        <a:cubicBezTo>
                          <a:pt x="21916" y="33529"/>
                          <a:pt x="12245" y="43200"/>
                          <a:pt x="316" y="43200"/>
                        </a:cubicBezTo>
                        <a:cubicBezTo>
                          <a:pt x="210" y="43200"/>
                          <a:pt x="105" y="43199"/>
                          <a:pt x="0" y="43197"/>
                        </a:cubicBezTo>
                      </a:path>
                      <a:path w="21916" h="43200" stroke="0" extrusionOk="0">
                        <a:moveTo>
                          <a:pt x="315" y="0"/>
                        </a:moveTo>
                        <a:cubicBezTo>
                          <a:pt x="12245" y="0"/>
                          <a:pt x="21916" y="9670"/>
                          <a:pt x="21916" y="21600"/>
                        </a:cubicBezTo>
                        <a:cubicBezTo>
                          <a:pt x="21916" y="33529"/>
                          <a:pt x="12245" y="43200"/>
                          <a:pt x="316" y="43200"/>
                        </a:cubicBezTo>
                        <a:cubicBezTo>
                          <a:pt x="210" y="43200"/>
                          <a:pt x="105" y="43199"/>
                          <a:pt x="0" y="43197"/>
                        </a:cubicBezTo>
                        <a:lnTo>
                          <a:pt x="316" y="21600"/>
                        </a:lnTo>
                        <a:lnTo>
                          <a:pt x="315" y="0"/>
                        </a:lnTo>
                        <a:close/>
                      </a:path>
                    </a:pathLst>
                  </a:custGeom>
                  <a:solidFill>
                    <a:schemeClr val="accent1"/>
                  </a:solidFill>
                  <a:ln w="9525">
                    <a:solidFill>
                      <a:srgbClr val="009900"/>
                    </a:solidFill>
                    <a:round/>
                    <a:headEnd/>
                    <a:tailEnd/>
                  </a:ln>
                  <a:effectLst>
                    <a:outerShdw dist="107763" dir="18900000" algn="ctr" rotWithShape="0">
                      <a:schemeClr val="bg2"/>
                    </a:outerShdw>
                  </a:effectLst>
                </p:spPr>
                <p:txBody>
                  <a:bodyPr wrap="none" anchor="ctr"/>
                  <a:lstStyle/>
                  <a:p>
                    <a:endParaRPr lang="zh-CN" altLang="en-US"/>
                  </a:p>
                </p:txBody>
              </p:sp>
              <p:sp>
                <p:nvSpPr>
                  <p:cNvPr id="173113" name="Line 9"/>
                  <p:cNvSpPr>
                    <a:spLocks noChangeShapeType="1"/>
                  </p:cNvSpPr>
                  <p:nvPr/>
                </p:nvSpPr>
                <p:spPr bwMode="auto">
                  <a:xfrm>
                    <a:off x="4128" y="1104"/>
                    <a:ext cx="0" cy="1440"/>
                  </a:xfrm>
                  <a:prstGeom prst="line">
                    <a:avLst/>
                  </a:prstGeom>
                  <a:noFill/>
                  <a:ln w="9525">
                    <a:solidFill>
                      <a:srgbClr val="009900"/>
                    </a:solidFill>
                    <a:round/>
                    <a:headEnd/>
                    <a:tailEnd/>
                  </a:ln>
                  <a:effectLst>
                    <a:outerShdw dist="107763" dir="189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3109" name="Group 10"/>
                <p:cNvGrpSpPr>
                  <a:grpSpLocks/>
                </p:cNvGrpSpPr>
                <p:nvPr/>
              </p:nvGrpSpPr>
              <p:grpSpPr bwMode="auto">
                <a:xfrm flipH="1">
                  <a:off x="3216" y="1104"/>
                  <a:ext cx="723" cy="1443"/>
                  <a:chOff x="4126" y="1104"/>
                  <a:chExt cx="723" cy="1443"/>
                </a:xfrm>
              </p:grpSpPr>
              <p:sp>
                <p:nvSpPr>
                  <p:cNvPr id="173110" name="Arc 11"/>
                  <p:cNvSpPr>
                    <a:spLocks/>
                  </p:cNvSpPr>
                  <p:nvPr/>
                </p:nvSpPr>
                <p:spPr bwMode="auto">
                  <a:xfrm>
                    <a:off x="4126" y="1108"/>
                    <a:ext cx="723" cy="1439"/>
                  </a:xfrm>
                  <a:custGeom>
                    <a:avLst/>
                    <a:gdLst>
                      <a:gd name="T0" fmla="*/ 0 w 21916"/>
                      <a:gd name="T1" fmla="*/ 0 h 43200"/>
                      <a:gd name="T2" fmla="*/ 0 w 21916"/>
                      <a:gd name="T3" fmla="*/ 48 h 43200"/>
                      <a:gd name="T4" fmla="*/ 0 w 21916"/>
                      <a:gd name="T5" fmla="*/ 24 h 43200"/>
                      <a:gd name="T6" fmla="*/ 0 60000 65536"/>
                      <a:gd name="T7" fmla="*/ 0 60000 65536"/>
                      <a:gd name="T8" fmla="*/ 0 60000 65536"/>
                    </a:gdLst>
                    <a:ahLst/>
                    <a:cxnLst>
                      <a:cxn ang="T6">
                        <a:pos x="T0" y="T1"/>
                      </a:cxn>
                      <a:cxn ang="T7">
                        <a:pos x="T2" y="T3"/>
                      </a:cxn>
                      <a:cxn ang="T8">
                        <a:pos x="T4" y="T5"/>
                      </a:cxn>
                    </a:cxnLst>
                    <a:rect l="0" t="0" r="r" b="b"/>
                    <a:pathLst>
                      <a:path w="21916" h="43200" fill="none" extrusionOk="0">
                        <a:moveTo>
                          <a:pt x="315" y="0"/>
                        </a:moveTo>
                        <a:cubicBezTo>
                          <a:pt x="12245" y="0"/>
                          <a:pt x="21916" y="9670"/>
                          <a:pt x="21916" y="21600"/>
                        </a:cubicBezTo>
                        <a:cubicBezTo>
                          <a:pt x="21916" y="33529"/>
                          <a:pt x="12245" y="43200"/>
                          <a:pt x="316" y="43200"/>
                        </a:cubicBezTo>
                        <a:cubicBezTo>
                          <a:pt x="210" y="43200"/>
                          <a:pt x="105" y="43199"/>
                          <a:pt x="0" y="43197"/>
                        </a:cubicBezTo>
                      </a:path>
                      <a:path w="21916" h="43200" stroke="0" extrusionOk="0">
                        <a:moveTo>
                          <a:pt x="315" y="0"/>
                        </a:moveTo>
                        <a:cubicBezTo>
                          <a:pt x="12245" y="0"/>
                          <a:pt x="21916" y="9670"/>
                          <a:pt x="21916" y="21600"/>
                        </a:cubicBezTo>
                        <a:cubicBezTo>
                          <a:pt x="21916" y="33529"/>
                          <a:pt x="12245" y="43200"/>
                          <a:pt x="316" y="43200"/>
                        </a:cubicBezTo>
                        <a:cubicBezTo>
                          <a:pt x="210" y="43200"/>
                          <a:pt x="105" y="43199"/>
                          <a:pt x="0" y="43197"/>
                        </a:cubicBezTo>
                        <a:lnTo>
                          <a:pt x="316" y="21600"/>
                        </a:lnTo>
                        <a:lnTo>
                          <a:pt x="315" y="0"/>
                        </a:lnTo>
                        <a:close/>
                      </a:path>
                    </a:pathLst>
                  </a:custGeom>
                  <a:solidFill>
                    <a:schemeClr val="accent1"/>
                  </a:solidFill>
                  <a:ln w="9525">
                    <a:solidFill>
                      <a:srgbClr val="009900"/>
                    </a:solidFill>
                    <a:round/>
                    <a:headEnd/>
                    <a:tailEnd/>
                  </a:ln>
                  <a:effectLst>
                    <a:outerShdw dist="107763" dir="18900000" algn="ctr" rotWithShape="0">
                      <a:schemeClr val="bg2"/>
                    </a:outerShdw>
                  </a:effectLst>
                </p:spPr>
                <p:txBody>
                  <a:bodyPr wrap="none" anchor="ctr"/>
                  <a:lstStyle/>
                  <a:p>
                    <a:endParaRPr lang="zh-CN" altLang="en-US"/>
                  </a:p>
                </p:txBody>
              </p:sp>
              <p:sp>
                <p:nvSpPr>
                  <p:cNvPr id="173111" name="Line 12"/>
                  <p:cNvSpPr>
                    <a:spLocks noChangeShapeType="1"/>
                  </p:cNvSpPr>
                  <p:nvPr/>
                </p:nvSpPr>
                <p:spPr bwMode="auto">
                  <a:xfrm>
                    <a:off x="4128" y="1104"/>
                    <a:ext cx="0" cy="1440"/>
                  </a:xfrm>
                  <a:prstGeom prst="line">
                    <a:avLst/>
                  </a:prstGeom>
                  <a:noFill/>
                  <a:ln w="9525">
                    <a:solidFill>
                      <a:srgbClr val="009900"/>
                    </a:solidFill>
                    <a:round/>
                    <a:headEnd/>
                    <a:tailEnd/>
                  </a:ln>
                  <a:effectLst>
                    <a:outerShdw dist="107763" dir="189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73105" name="Group 13"/>
              <p:cNvGrpSpPr>
                <a:grpSpLocks/>
              </p:cNvGrpSpPr>
              <p:nvPr/>
            </p:nvGrpSpPr>
            <p:grpSpPr bwMode="auto">
              <a:xfrm>
                <a:off x="4468" y="1207"/>
                <a:ext cx="544" cy="413"/>
                <a:chOff x="4468" y="1207"/>
                <a:chExt cx="544" cy="413"/>
              </a:xfrm>
            </p:grpSpPr>
            <p:sp>
              <p:nvSpPr>
                <p:cNvPr id="173106" name="Line 14"/>
                <p:cNvSpPr>
                  <a:spLocks noChangeShapeType="1"/>
                </p:cNvSpPr>
                <p:nvPr/>
              </p:nvSpPr>
              <p:spPr bwMode="auto">
                <a:xfrm flipV="1">
                  <a:off x="4468" y="1207"/>
                  <a:ext cx="544" cy="409"/>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Text Box 15"/>
                <p:cNvSpPr txBox="1">
                  <a:spLocks noChangeArrowheads="1"/>
                </p:cNvSpPr>
                <p:nvPr/>
              </p:nvSpPr>
              <p:spPr bwMode="auto">
                <a:xfrm>
                  <a:off x="4694" y="138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b="1">
                      <a:solidFill>
                        <a:srgbClr val="9900FF"/>
                      </a:solidFill>
                      <a:cs typeface="Arial" pitchFamily="34" charset="0"/>
                    </a:rPr>
                    <a:t>R</a:t>
                  </a:r>
                  <a:r>
                    <a:rPr lang="en-US" altLang="zh-CN" sz="2400" b="1" baseline="-25000">
                      <a:solidFill>
                        <a:srgbClr val="9900FF"/>
                      </a:solidFill>
                      <a:cs typeface="Arial" pitchFamily="34" charset="0"/>
                    </a:rPr>
                    <a:t>0</a:t>
                  </a:r>
                </a:p>
              </p:txBody>
            </p:sp>
          </p:grpSp>
        </p:grpSp>
        <p:sp>
          <p:nvSpPr>
            <p:cNvPr id="173077" name="Arc 16"/>
            <p:cNvSpPr>
              <a:spLocks/>
            </p:cNvSpPr>
            <p:nvPr/>
          </p:nvSpPr>
          <p:spPr bwMode="auto">
            <a:xfrm rot="5400000" flipH="1">
              <a:off x="4377" y="1538"/>
              <a:ext cx="288" cy="144"/>
            </a:xfrm>
            <a:custGeom>
              <a:avLst/>
              <a:gdLst>
                <a:gd name="T0" fmla="*/ 0 w 43171"/>
                <a:gd name="T1" fmla="*/ 0 h 21600"/>
                <a:gd name="T2" fmla="*/ 0 w 43171"/>
                <a:gd name="T3" fmla="*/ 0 h 21600"/>
                <a:gd name="T4" fmla="*/ 0 w 43171"/>
                <a:gd name="T5" fmla="*/ 0 h 21600"/>
                <a:gd name="T6" fmla="*/ 0 60000 65536"/>
                <a:gd name="T7" fmla="*/ 0 60000 65536"/>
                <a:gd name="T8" fmla="*/ 0 60000 65536"/>
                <a:gd name="T9" fmla="*/ 0 w 43171"/>
                <a:gd name="T10" fmla="*/ 0 h 21600"/>
                <a:gd name="T11" fmla="*/ 43171 w 43171"/>
                <a:gd name="T12" fmla="*/ 21600 h 21600"/>
              </a:gdLst>
              <a:ahLst/>
              <a:cxnLst>
                <a:cxn ang="T6">
                  <a:pos x="T0" y="T1"/>
                </a:cxn>
                <a:cxn ang="T7">
                  <a:pos x="T2" y="T3"/>
                </a:cxn>
                <a:cxn ang="T8">
                  <a:pos x="T4" y="T5"/>
                </a:cxn>
              </a:cxnLst>
              <a:rect l="T9" t="T10" r="T11" b="T12"/>
              <a:pathLst>
                <a:path w="43171" h="21600" fill="none" extrusionOk="0">
                  <a:moveTo>
                    <a:pt x="0" y="21599"/>
                  </a:moveTo>
                  <a:cubicBezTo>
                    <a:pt x="0" y="9670"/>
                    <a:pt x="9671" y="-1"/>
                    <a:pt x="21600" y="0"/>
                  </a:cubicBezTo>
                  <a:cubicBezTo>
                    <a:pt x="33093" y="0"/>
                    <a:pt x="42573" y="9000"/>
                    <a:pt x="43170" y="20478"/>
                  </a:cubicBezTo>
                </a:path>
                <a:path w="43171" h="21600" stroke="0" extrusionOk="0">
                  <a:moveTo>
                    <a:pt x="0" y="21599"/>
                  </a:moveTo>
                  <a:cubicBezTo>
                    <a:pt x="0" y="9670"/>
                    <a:pt x="9671" y="-1"/>
                    <a:pt x="21600" y="0"/>
                  </a:cubicBezTo>
                  <a:cubicBezTo>
                    <a:pt x="33093" y="0"/>
                    <a:pt x="42573" y="9000"/>
                    <a:pt x="43170" y="20478"/>
                  </a:cubicBezTo>
                  <a:lnTo>
                    <a:pt x="21600" y="21600"/>
                  </a:lnTo>
                  <a:lnTo>
                    <a:pt x="0" y="21599"/>
                  </a:lnTo>
                  <a:close/>
                </a:path>
              </a:pathLst>
            </a:custGeom>
            <a:noFill/>
            <a:ln w="28575">
              <a:solidFill>
                <a:srgbClr val="FF3300"/>
              </a:solidFill>
              <a:prstDash val="dash"/>
              <a:round/>
              <a:headEnd type="oval"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3078" name="Group 17"/>
            <p:cNvGrpSpPr>
              <a:grpSpLocks/>
            </p:cNvGrpSpPr>
            <p:nvPr/>
          </p:nvGrpSpPr>
          <p:grpSpPr bwMode="auto">
            <a:xfrm>
              <a:off x="3673" y="1082"/>
              <a:ext cx="1296" cy="1248"/>
              <a:chOff x="3361" y="1296"/>
              <a:chExt cx="1296" cy="1248"/>
            </a:xfrm>
          </p:grpSpPr>
          <p:sp>
            <p:nvSpPr>
              <p:cNvPr id="173094" name="Line 18"/>
              <p:cNvSpPr>
                <a:spLocks noChangeShapeType="1"/>
              </p:cNvSpPr>
              <p:nvPr/>
            </p:nvSpPr>
            <p:spPr bwMode="auto">
              <a:xfrm flipH="1">
                <a:off x="3936" y="1680"/>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5" name="Arc 19"/>
              <p:cNvSpPr>
                <a:spLocks/>
              </p:cNvSpPr>
              <p:nvPr/>
            </p:nvSpPr>
            <p:spPr bwMode="auto">
              <a:xfrm rot="16200000" flipH="1">
                <a:off x="3648" y="1776"/>
                <a:ext cx="384" cy="192"/>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 name="T9" fmla="*/ 0 w 43193"/>
                  <a:gd name="T10" fmla="*/ 0 h 21600"/>
                  <a:gd name="T11" fmla="*/ 43193 w 43193"/>
                  <a:gd name="T12" fmla="*/ 21600 h 21600"/>
                </a:gdLst>
                <a:ahLst/>
                <a:cxnLst>
                  <a:cxn ang="T6">
                    <a:pos x="T0" y="T1"/>
                  </a:cxn>
                  <a:cxn ang="T7">
                    <a:pos x="T2" y="T3"/>
                  </a:cxn>
                  <a:cxn ang="T8">
                    <a:pos x="T4" y="T5"/>
                  </a:cxn>
                </a:cxnLst>
                <a:rect l="T9" t="T10" r="T11" b="T12"/>
                <a:pathLst>
                  <a:path w="43193" h="21600" fill="none" extrusionOk="0">
                    <a:moveTo>
                      <a:pt x="-1" y="21067"/>
                    </a:moveTo>
                    <a:cubicBezTo>
                      <a:pt x="288" y="9349"/>
                      <a:pt x="9870" y="-1"/>
                      <a:pt x="21593" y="0"/>
                    </a:cubicBezTo>
                    <a:cubicBezTo>
                      <a:pt x="33522" y="0"/>
                      <a:pt x="43193" y="9670"/>
                      <a:pt x="43193" y="21600"/>
                    </a:cubicBezTo>
                  </a:path>
                  <a:path w="43193" h="21600" stroke="0" extrusionOk="0">
                    <a:moveTo>
                      <a:pt x="-1" y="21067"/>
                    </a:moveTo>
                    <a:cubicBezTo>
                      <a:pt x="288" y="9349"/>
                      <a:pt x="9870" y="-1"/>
                      <a:pt x="21593" y="0"/>
                    </a:cubicBezTo>
                    <a:cubicBezTo>
                      <a:pt x="33522" y="0"/>
                      <a:pt x="43193" y="9670"/>
                      <a:pt x="43193" y="21600"/>
                    </a:cubicBezTo>
                    <a:lnTo>
                      <a:pt x="21593" y="21600"/>
                    </a:lnTo>
                    <a:lnTo>
                      <a:pt x="-1" y="21067"/>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6" name="Line 20"/>
              <p:cNvSpPr>
                <a:spLocks noChangeShapeType="1"/>
              </p:cNvSpPr>
              <p:nvPr/>
            </p:nvSpPr>
            <p:spPr bwMode="auto">
              <a:xfrm>
                <a:off x="3936" y="2064"/>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7" name="Arc 21"/>
              <p:cNvSpPr>
                <a:spLocks/>
              </p:cNvSpPr>
              <p:nvPr/>
            </p:nvSpPr>
            <p:spPr bwMode="auto">
              <a:xfrm flipV="1">
                <a:off x="4103" y="1488"/>
                <a:ext cx="314" cy="576"/>
              </a:xfrm>
              <a:custGeom>
                <a:avLst/>
                <a:gdLst>
                  <a:gd name="T0" fmla="*/ 0 w 23542"/>
                  <a:gd name="T1" fmla="*/ 0 h 43200"/>
                  <a:gd name="T2" fmla="*/ 0 w 23542"/>
                  <a:gd name="T3" fmla="*/ 0 h 43200"/>
                  <a:gd name="T4" fmla="*/ 0 w 23542"/>
                  <a:gd name="T5" fmla="*/ 0 h 43200"/>
                  <a:gd name="T6" fmla="*/ 0 60000 65536"/>
                  <a:gd name="T7" fmla="*/ 0 60000 65536"/>
                  <a:gd name="T8" fmla="*/ 0 60000 65536"/>
                  <a:gd name="T9" fmla="*/ 0 w 23542"/>
                  <a:gd name="T10" fmla="*/ 0 h 43200"/>
                  <a:gd name="T11" fmla="*/ 23542 w 23542"/>
                  <a:gd name="T12" fmla="*/ 43200 h 43200"/>
                </a:gdLst>
                <a:ahLst/>
                <a:cxnLst>
                  <a:cxn ang="T6">
                    <a:pos x="T0" y="T1"/>
                  </a:cxn>
                  <a:cxn ang="T7">
                    <a:pos x="T2" y="T3"/>
                  </a:cxn>
                  <a:cxn ang="T8">
                    <a:pos x="T4" y="T5"/>
                  </a:cxn>
                </a:cxnLst>
                <a:rect l="T9" t="T10" r="T11" b="T12"/>
                <a:pathLst>
                  <a:path w="23542" h="43200" fill="none" extrusionOk="0">
                    <a:moveTo>
                      <a:pt x="1941" y="0"/>
                    </a:moveTo>
                    <a:cubicBezTo>
                      <a:pt x="13871" y="0"/>
                      <a:pt x="23542" y="9670"/>
                      <a:pt x="23542" y="21600"/>
                    </a:cubicBezTo>
                    <a:cubicBezTo>
                      <a:pt x="23542" y="33529"/>
                      <a:pt x="13871" y="43200"/>
                      <a:pt x="1942" y="43200"/>
                    </a:cubicBezTo>
                    <a:cubicBezTo>
                      <a:pt x="1293" y="43200"/>
                      <a:pt x="645" y="43170"/>
                      <a:pt x="0" y="43112"/>
                    </a:cubicBezTo>
                  </a:path>
                  <a:path w="23542" h="43200" stroke="0" extrusionOk="0">
                    <a:moveTo>
                      <a:pt x="1941" y="0"/>
                    </a:moveTo>
                    <a:cubicBezTo>
                      <a:pt x="13871" y="0"/>
                      <a:pt x="23542" y="9670"/>
                      <a:pt x="23542" y="21600"/>
                    </a:cubicBezTo>
                    <a:cubicBezTo>
                      <a:pt x="23542" y="33529"/>
                      <a:pt x="13871" y="43200"/>
                      <a:pt x="1942" y="43200"/>
                    </a:cubicBezTo>
                    <a:cubicBezTo>
                      <a:pt x="1293" y="43200"/>
                      <a:pt x="645" y="43170"/>
                      <a:pt x="0" y="43112"/>
                    </a:cubicBezTo>
                    <a:lnTo>
                      <a:pt x="1942" y="21600"/>
                    </a:lnTo>
                    <a:lnTo>
                      <a:pt x="1941"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8" name="Line 22"/>
              <p:cNvSpPr>
                <a:spLocks noChangeShapeType="1"/>
              </p:cNvSpPr>
              <p:nvPr/>
            </p:nvSpPr>
            <p:spPr bwMode="auto">
              <a:xfrm flipH="1">
                <a:off x="3936" y="1488"/>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9" name="Arc 23"/>
              <p:cNvSpPr>
                <a:spLocks/>
              </p:cNvSpPr>
              <p:nvPr/>
            </p:nvSpPr>
            <p:spPr bwMode="auto">
              <a:xfrm flipH="1">
                <a:off x="3552" y="1487"/>
                <a:ext cx="384" cy="768"/>
              </a:xfrm>
              <a:custGeom>
                <a:avLst/>
                <a:gdLst>
                  <a:gd name="T0" fmla="*/ 0 w 21600"/>
                  <a:gd name="T1" fmla="*/ 0 h 43180"/>
                  <a:gd name="T2" fmla="*/ 0 w 21600"/>
                  <a:gd name="T3" fmla="*/ 0 h 43180"/>
                  <a:gd name="T4" fmla="*/ 0 w 21600"/>
                  <a:gd name="T5" fmla="*/ 0 h 43180"/>
                  <a:gd name="T6" fmla="*/ 0 60000 65536"/>
                  <a:gd name="T7" fmla="*/ 0 60000 65536"/>
                  <a:gd name="T8" fmla="*/ 0 60000 65536"/>
                  <a:gd name="T9" fmla="*/ 0 w 21600"/>
                  <a:gd name="T10" fmla="*/ 0 h 43180"/>
                  <a:gd name="T11" fmla="*/ 21600 w 21600"/>
                  <a:gd name="T12" fmla="*/ 43180 h 43180"/>
                </a:gdLst>
                <a:ahLst/>
                <a:cxnLst>
                  <a:cxn ang="T6">
                    <a:pos x="T0" y="T1"/>
                  </a:cxn>
                  <a:cxn ang="T7">
                    <a:pos x="T2" y="T3"/>
                  </a:cxn>
                  <a:cxn ang="T8">
                    <a:pos x="T4" y="T5"/>
                  </a:cxn>
                </a:cxnLst>
                <a:rect l="T9" t="T10" r="T11" b="T12"/>
                <a:pathLst>
                  <a:path w="21600" h="43180" fill="none" extrusionOk="0">
                    <a:moveTo>
                      <a:pt x="-1" y="0"/>
                    </a:moveTo>
                    <a:cubicBezTo>
                      <a:pt x="11929" y="0"/>
                      <a:pt x="21600" y="9670"/>
                      <a:pt x="21600" y="21600"/>
                    </a:cubicBezTo>
                    <a:cubicBezTo>
                      <a:pt x="21600" y="33171"/>
                      <a:pt x="12480" y="42688"/>
                      <a:pt x="919" y="43180"/>
                    </a:cubicBezTo>
                  </a:path>
                  <a:path w="21600" h="43180" stroke="0" extrusionOk="0">
                    <a:moveTo>
                      <a:pt x="-1" y="0"/>
                    </a:moveTo>
                    <a:cubicBezTo>
                      <a:pt x="11929" y="0"/>
                      <a:pt x="21600" y="9670"/>
                      <a:pt x="21600" y="21600"/>
                    </a:cubicBezTo>
                    <a:cubicBezTo>
                      <a:pt x="21600" y="33171"/>
                      <a:pt x="12480" y="42688"/>
                      <a:pt x="919" y="43180"/>
                    </a:cubicBezTo>
                    <a:lnTo>
                      <a:pt x="0" y="21600"/>
                    </a:lnTo>
                    <a:lnTo>
                      <a:pt x="-1"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100" name="Line 24"/>
              <p:cNvSpPr>
                <a:spLocks noChangeShapeType="1"/>
              </p:cNvSpPr>
              <p:nvPr/>
            </p:nvSpPr>
            <p:spPr bwMode="auto">
              <a:xfrm>
                <a:off x="3936" y="2256"/>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1" name="Arc 25"/>
              <p:cNvSpPr>
                <a:spLocks/>
              </p:cNvSpPr>
              <p:nvPr/>
            </p:nvSpPr>
            <p:spPr bwMode="auto">
              <a:xfrm flipV="1">
                <a:off x="4123" y="1296"/>
                <a:ext cx="534" cy="960"/>
              </a:xfrm>
              <a:custGeom>
                <a:avLst/>
                <a:gdLst>
                  <a:gd name="T0" fmla="*/ 0 w 21841"/>
                  <a:gd name="T1" fmla="*/ 0 h 43200"/>
                  <a:gd name="T2" fmla="*/ 0 w 21841"/>
                  <a:gd name="T3" fmla="*/ 0 h 43200"/>
                  <a:gd name="T4" fmla="*/ 0 w 21841"/>
                  <a:gd name="T5" fmla="*/ 0 h 43200"/>
                  <a:gd name="T6" fmla="*/ 0 60000 65536"/>
                  <a:gd name="T7" fmla="*/ 0 60000 65536"/>
                  <a:gd name="T8" fmla="*/ 0 60000 65536"/>
                  <a:gd name="T9" fmla="*/ 0 w 21841"/>
                  <a:gd name="T10" fmla="*/ 0 h 43200"/>
                  <a:gd name="T11" fmla="*/ 21841 w 21841"/>
                  <a:gd name="T12" fmla="*/ 43200 h 43200"/>
                </a:gdLst>
                <a:ahLst/>
                <a:cxnLst>
                  <a:cxn ang="T6">
                    <a:pos x="T0" y="T1"/>
                  </a:cxn>
                  <a:cxn ang="T7">
                    <a:pos x="T2" y="T3"/>
                  </a:cxn>
                  <a:cxn ang="T8">
                    <a:pos x="T4" y="T5"/>
                  </a:cxn>
                </a:cxnLst>
                <a:rect l="T9" t="T10" r="T11" b="T12"/>
                <a:pathLst>
                  <a:path w="21841" h="43200" fill="none" extrusionOk="0">
                    <a:moveTo>
                      <a:pt x="240" y="0"/>
                    </a:moveTo>
                    <a:cubicBezTo>
                      <a:pt x="12170" y="0"/>
                      <a:pt x="21841" y="9670"/>
                      <a:pt x="21841" y="21600"/>
                    </a:cubicBezTo>
                    <a:cubicBezTo>
                      <a:pt x="21841" y="33529"/>
                      <a:pt x="12170" y="43200"/>
                      <a:pt x="241" y="43200"/>
                    </a:cubicBezTo>
                    <a:cubicBezTo>
                      <a:pt x="160" y="43200"/>
                      <a:pt x="80" y="43199"/>
                      <a:pt x="0" y="43198"/>
                    </a:cubicBezTo>
                  </a:path>
                  <a:path w="21841" h="43200" stroke="0" extrusionOk="0">
                    <a:moveTo>
                      <a:pt x="240" y="0"/>
                    </a:moveTo>
                    <a:cubicBezTo>
                      <a:pt x="12170" y="0"/>
                      <a:pt x="21841" y="9670"/>
                      <a:pt x="21841" y="21600"/>
                    </a:cubicBezTo>
                    <a:cubicBezTo>
                      <a:pt x="21841" y="33529"/>
                      <a:pt x="12170" y="43200"/>
                      <a:pt x="241" y="43200"/>
                    </a:cubicBezTo>
                    <a:cubicBezTo>
                      <a:pt x="160" y="43200"/>
                      <a:pt x="80" y="43199"/>
                      <a:pt x="0" y="43198"/>
                    </a:cubicBezTo>
                    <a:lnTo>
                      <a:pt x="241" y="21600"/>
                    </a:lnTo>
                    <a:lnTo>
                      <a:pt x="240"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102" name="Line 26"/>
              <p:cNvSpPr>
                <a:spLocks noChangeShapeType="1"/>
              </p:cNvSpPr>
              <p:nvPr/>
            </p:nvSpPr>
            <p:spPr bwMode="auto">
              <a:xfrm flipH="1">
                <a:off x="3936" y="1296"/>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3" name="Arc 27"/>
              <p:cNvSpPr>
                <a:spLocks/>
              </p:cNvSpPr>
              <p:nvPr/>
            </p:nvSpPr>
            <p:spPr bwMode="auto">
              <a:xfrm flipH="1">
                <a:off x="3361" y="1296"/>
                <a:ext cx="636" cy="1248"/>
              </a:xfrm>
              <a:custGeom>
                <a:avLst/>
                <a:gdLst>
                  <a:gd name="T0" fmla="*/ 0 w 23857"/>
                  <a:gd name="T1" fmla="*/ 0 h 43200"/>
                  <a:gd name="T2" fmla="*/ 0 w 23857"/>
                  <a:gd name="T3" fmla="*/ 0 h 43200"/>
                  <a:gd name="T4" fmla="*/ 0 w 23857"/>
                  <a:gd name="T5" fmla="*/ 0 h 43200"/>
                  <a:gd name="T6" fmla="*/ 0 60000 65536"/>
                  <a:gd name="T7" fmla="*/ 0 60000 65536"/>
                  <a:gd name="T8" fmla="*/ 0 60000 65536"/>
                  <a:gd name="T9" fmla="*/ 0 w 23857"/>
                  <a:gd name="T10" fmla="*/ 0 h 43200"/>
                  <a:gd name="T11" fmla="*/ 23857 w 23857"/>
                  <a:gd name="T12" fmla="*/ 43200 h 43200"/>
                </a:gdLst>
                <a:ahLst/>
                <a:cxnLst>
                  <a:cxn ang="T6">
                    <a:pos x="T0" y="T1"/>
                  </a:cxn>
                  <a:cxn ang="T7">
                    <a:pos x="T2" y="T3"/>
                  </a:cxn>
                  <a:cxn ang="T8">
                    <a:pos x="T4" y="T5"/>
                  </a:cxn>
                </a:cxnLst>
                <a:rect l="T9" t="T10" r="T11" b="T12"/>
                <a:pathLst>
                  <a:path w="23857" h="43200" fill="none" extrusionOk="0">
                    <a:moveTo>
                      <a:pt x="2256" y="0"/>
                    </a:moveTo>
                    <a:cubicBezTo>
                      <a:pt x="14186" y="0"/>
                      <a:pt x="23857" y="9670"/>
                      <a:pt x="23857" y="21600"/>
                    </a:cubicBezTo>
                    <a:cubicBezTo>
                      <a:pt x="23857" y="33529"/>
                      <a:pt x="14186" y="43200"/>
                      <a:pt x="2257" y="43200"/>
                    </a:cubicBezTo>
                    <a:cubicBezTo>
                      <a:pt x="1503" y="43200"/>
                      <a:pt x="749" y="43160"/>
                      <a:pt x="0" y="43081"/>
                    </a:cubicBezTo>
                  </a:path>
                  <a:path w="23857" h="43200" stroke="0" extrusionOk="0">
                    <a:moveTo>
                      <a:pt x="2256" y="0"/>
                    </a:moveTo>
                    <a:cubicBezTo>
                      <a:pt x="14186" y="0"/>
                      <a:pt x="23857" y="9670"/>
                      <a:pt x="23857" y="21600"/>
                    </a:cubicBezTo>
                    <a:cubicBezTo>
                      <a:pt x="23857" y="33529"/>
                      <a:pt x="14186" y="43200"/>
                      <a:pt x="2257" y="43200"/>
                    </a:cubicBezTo>
                    <a:cubicBezTo>
                      <a:pt x="1503" y="43200"/>
                      <a:pt x="749" y="43160"/>
                      <a:pt x="0" y="43081"/>
                    </a:cubicBezTo>
                    <a:lnTo>
                      <a:pt x="2257" y="21600"/>
                    </a:lnTo>
                    <a:lnTo>
                      <a:pt x="2256" y="0"/>
                    </a:lnTo>
                    <a:close/>
                  </a:path>
                </a:pathLst>
              </a:custGeom>
              <a:noFill/>
              <a:ln w="28575">
                <a:solidFill>
                  <a:srgbClr val="FF33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3079" name="Group 28"/>
            <p:cNvGrpSpPr>
              <a:grpSpLocks/>
            </p:cNvGrpSpPr>
            <p:nvPr/>
          </p:nvGrpSpPr>
          <p:grpSpPr bwMode="auto">
            <a:xfrm>
              <a:off x="3152" y="1616"/>
              <a:ext cx="2313" cy="1426"/>
              <a:chOff x="2784" y="1824"/>
              <a:chExt cx="2448" cy="1742"/>
            </a:xfrm>
          </p:grpSpPr>
          <p:sp>
            <p:nvSpPr>
              <p:cNvPr id="173089" name="Freeform 29"/>
              <p:cNvSpPr>
                <a:spLocks/>
              </p:cNvSpPr>
              <p:nvPr/>
            </p:nvSpPr>
            <p:spPr bwMode="auto">
              <a:xfrm>
                <a:off x="4464" y="1824"/>
                <a:ext cx="768" cy="1440"/>
              </a:xfrm>
              <a:custGeom>
                <a:avLst/>
                <a:gdLst>
                  <a:gd name="T0" fmla="*/ 750 w 672"/>
                  <a:gd name="T1" fmla="*/ 0 h 1440"/>
                  <a:gd name="T2" fmla="*/ 1497 w 672"/>
                  <a:gd name="T3" fmla="*/ 0 h 1440"/>
                  <a:gd name="T4" fmla="*/ 1497 w 672"/>
                  <a:gd name="T5" fmla="*/ 1440 h 1440"/>
                  <a:gd name="T6" fmla="*/ 0 w 672"/>
                  <a:gd name="T7" fmla="*/ 1440 h 1440"/>
                  <a:gd name="T8" fmla="*/ 0 60000 65536"/>
                  <a:gd name="T9" fmla="*/ 0 60000 65536"/>
                  <a:gd name="T10" fmla="*/ 0 60000 65536"/>
                  <a:gd name="T11" fmla="*/ 0 60000 65536"/>
                  <a:gd name="T12" fmla="*/ 0 w 672"/>
                  <a:gd name="T13" fmla="*/ 0 h 1440"/>
                  <a:gd name="T14" fmla="*/ 672 w 672"/>
                  <a:gd name="T15" fmla="*/ 1440 h 1440"/>
                </a:gdLst>
                <a:ahLst/>
                <a:cxnLst>
                  <a:cxn ang="T8">
                    <a:pos x="T0" y="T1"/>
                  </a:cxn>
                  <a:cxn ang="T9">
                    <a:pos x="T2" y="T3"/>
                  </a:cxn>
                  <a:cxn ang="T10">
                    <a:pos x="T4" y="T5"/>
                  </a:cxn>
                  <a:cxn ang="T11">
                    <a:pos x="T6" y="T7"/>
                  </a:cxn>
                </a:cxnLst>
                <a:rect l="T12" t="T13" r="T14" b="T15"/>
                <a:pathLst>
                  <a:path w="672" h="1440">
                    <a:moveTo>
                      <a:pt x="336" y="0"/>
                    </a:moveTo>
                    <a:lnTo>
                      <a:pt x="672" y="0"/>
                    </a:lnTo>
                    <a:lnTo>
                      <a:pt x="672" y="1440"/>
                    </a:lnTo>
                    <a:lnTo>
                      <a:pt x="0" y="1440"/>
                    </a:lnTo>
                  </a:path>
                </a:pathLst>
              </a:custGeom>
              <a:noFill/>
              <a:ln w="19050">
                <a:solidFill>
                  <a:schemeClr val="accent2"/>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0" name="Freeform 30"/>
              <p:cNvSpPr>
                <a:spLocks/>
              </p:cNvSpPr>
              <p:nvPr/>
            </p:nvSpPr>
            <p:spPr bwMode="auto">
              <a:xfrm flipH="1">
                <a:off x="2784" y="1824"/>
                <a:ext cx="864" cy="1440"/>
              </a:xfrm>
              <a:custGeom>
                <a:avLst/>
                <a:gdLst>
                  <a:gd name="T0" fmla="*/ 1517 w 672"/>
                  <a:gd name="T1" fmla="*/ 0 h 1440"/>
                  <a:gd name="T2" fmla="*/ 3036 w 672"/>
                  <a:gd name="T3" fmla="*/ 0 h 1440"/>
                  <a:gd name="T4" fmla="*/ 3036 w 672"/>
                  <a:gd name="T5" fmla="*/ 1440 h 1440"/>
                  <a:gd name="T6" fmla="*/ 0 w 672"/>
                  <a:gd name="T7" fmla="*/ 1440 h 1440"/>
                  <a:gd name="T8" fmla="*/ 0 60000 65536"/>
                  <a:gd name="T9" fmla="*/ 0 60000 65536"/>
                  <a:gd name="T10" fmla="*/ 0 60000 65536"/>
                  <a:gd name="T11" fmla="*/ 0 60000 65536"/>
                  <a:gd name="T12" fmla="*/ 0 w 672"/>
                  <a:gd name="T13" fmla="*/ 0 h 1440"/>
                  <a:gd name="T14" fmla="*/ 672 w 672"/>
                  <a:gd name="T15" fmla="*/ 1440 h 1440"/>
                </a:gdLst>
                <a:ahLst/>
                <a:cxnLst>
                  <a:cxn ang="T8">
                    <a:pos x="T0" y="T1"/>
                  </a:cxn>
                  <a:cxn ang="T9">
                    <a:pos x="T2" y="T3"/>
                  </a:cxn>
                  <a:cxn ang="T10">
                    <a:pos x="T4" y="T5"/>
                  </a:cxn>
                  <a:cxn ang="T11">
                    <a:pos x="T6" y="T7"/>
                  </a:cxn>
                </a:cxnLst>
                <a:rect l="T12" t="T13" r="T14" b="T15"/>
                <a:pathLst>
                  <a:path w="672" h="1440">
                    <a:moveTo>
                      <a:pt x="336" y="0"/>
                    </a:moveTo>
                    <a:lnTo>
                      <a:pt x="672" y="0"/>
                    </a:lnTo>
                    <a:lnTo>
                      <a:pt x="672" y="1440"/>
                    </a:lnTo>
                    <a:lnTo>
                      <a:pt x="0" y="1440"/>
                    </a:lnTo>
                  </a:path>
                </a:pathLst>
              </a:custGeom>
              <a:noFill/>
              <a:ln w="19050">
                <a:solidFill>
                  <a:schemeClr val="accent2"/>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3091" name="Group 31"/>
              <p:cNvGrpSpPr>
                <a:grpSpLocks/>
              </p:cNvGrpSpPr>
              <p:nvPr/>
            </p:nvGrpSpPr>
            <p:grpSpPr bwMode="auto">
              <a:xfrm>
                <a:off x="3840" y="3120"/>
                <a:ext cx="384" cy="446"/>
                <a:chOff x="3840" y="3120"/>
                <a:chExt cx="384" cy="446"/>
              </a:xfrm>
            </p:grpSpPr>
            <p:sp>
              <p:nvSpPr>
                <p:cNvPr id="147488" name="Text Box 32"/>
                <p:cNvSpPr txBox="1">
                  <a:spLocks noChangeArrowheads="1"/>
                </p:cNvSpPr>
                <p:nvPr/>
              </p:nvSpPr>
              <p:spPr bwMode="auto">
                <a:xfrm>
                  <a:off x="3840" y="3120"/>
                  <a:ext cx="384" cy="446"/>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FF3300"/>
                      </a:solidFill>
                      <a:effectLst>
                        <a:outerShdw blurRad="38100" dist="38100" dir="2700000" algn="tl">
                          <a:srgbClr val="C0C0C0"/>
                        </a:outerShdw>
                      </a:effectLst>
                    </a:rPr>
                    <a:t>V</a:t>
                  </a:r>
                  <a:endParaRPr lang="en-US" altLang="zh-CN"/>
                </a:p>
              </p:txBody>
            </p:sp>
            <p:sp>
              <p:nvSpPr>
                <p:cNvPr id="173093" name="Freeform 33"/>
                <p:cNvSpPr>
                  <a:spLocks/>
                </p:cNvSpPr>
                <p:nvPr/>
              </p:nvSpPr>
              <p:spPr bwMode="auto">
                <a:xfrm>
                  <a:off x="3888" y="3408"/>
                  <a:ext cx="223" cy="53"/>
                </a:xfrm>
                <a:custGeom>
                  <a:avLst/>
                  <a:gdLst>
                    <a:gd name="T0" fmla="*/ 0 w 223"/>
                    <a:gd name="T1" fmla="*/ 43 h 53"/>
                    <a:gd name="T2" fmla="*/ 67 w 223"/>
                    <a:gd name="T3" fmla="*/ 1 h 53"/>
                    <a:gd name="T4" fmla="*/ 152 w 223"/>
                    <a:gd name="T5" fmla="*/ 49 h 53"/>
                    <a:gd name="T6" fmla="*/ 223 w 223"/>
                    <a:gd name="T7" fmla="*/ 24 h 53"/>
                    <a:gd name="T8" fmla="*/ 0 60000 65536"/>
                    <a:gd name="T9" fmla="*/ 0 60000 65536"/>
                    <a:gd name="T10" fmla="*/ 0 60000 65536"/>
                    <a:gd name="T11" fmla="*/ 0 60000 65536"/>
                    <a:gd name="T12" fmla="*/ 0 w 223"/>
                    <a:gd name="T13" fmla="*/ 0 h 53"/>
                    <a:gd name="T14" fmla="*/ 223 w 223"/>
                    <a:gd name="T15" fmla="*/ 53 h 53"/>
                  </a:gdLst>
                  <a:ahLst/>
                  <a:cxnLst>
                    <a:cxn ang="T8">
                      <a:pos x="T0" y="T1"/>
                    </a:cxn>
                    <a:cxn ang="T9">
                      <a:pos x="T2" y="T3"/>
                    </a:cxn>
                    <a:cxn ang="T10">
                      <a:pos x="T4" y="T5"/>
                    </a:cxn>
                    <a:cxn ang="T11">
                      <a:pos x="T6" y="T7"/>
                    </a:cxn>
                  </a:cxnLst>
                  <a:rect l="T12" t="T13" r="T14" b="T15"/>
                  <a:pathLst>
                    <a:path w="223" h="53">
                      <a:moveTo>
                        <a:pt x="0" y="43"/>
                      </a:moveTo>
                      <a:cubicBezTo>
                        <a:pt x="11" y="36"/>
                        <a:pt x="42" y="0"/>
                        <a:pt x="67" y="1"/>
                      </a:cubicBezTo>
                      <a:cubicBezTo>
                        <a:pt x="92" y="2"/>
                        <a:pt x="126" y="45"/>
                        <a:pt x="152" y="49"/>
                      </a:cubicBezTo>
                      <a:cubicBezTo>
                        <a:pt x="178" y="53"/>
                        <a:pt x="208" y="29"/>
                        <a:pt x="223" y="24"/>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73080" name="Group 34"/>
            <p:cNvGrpSpPr>
              <a:grpSpLocks/>
            </p:cNvGrpSpPr>
            <p:nvPr/>
          </p:nvGrpSpPr>
          <p:grpSpPr bwMode="auto">
            <a:xfrm>
              <a:off x="4209" y="410"/>
              <a:ext cx="624" cy="365"/>
              <a:chOff x="3888" y="624"/>
              <a:chExt cx="624" cy="365"/>
            </a:xfrm>
          </p:grpSpPr>
          <p:sp>
            <p:nvSpPr>
              <p:cNvPr id="173087" name="Oval 35"/>
              <p:cNvSpPr>
                <a:spLocks noChangeArrowheads="1"/>
              </p:cNvSpPr>
              <p:nvPr/>
            </p:nvSpPr>
            <p:spPr bwMode="auto">
              <a:xfrm>
                <a:off x="3923" y="709"/>
                <a:ext cx="227" cy="227"/>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3088" name="Text Box 36"/>
              <p:cNvSpPr txBox="1">
                <a:spLocks noChangeArrowheads="1"/>
              </p:cNvSpPr>
              <p:nvPr/>
            </p:nvSpPr>
            <p:spPr bwMode="auto">
              <a:xfrm>
                <a:off x="3888" y="624"/>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b="1">
                    <a:solidFill>
                      <a:srgbClr val="FF9900"/>
                    </a:solidFill>
                    <a:sym typeface="Symbol" pitchFamily="18" charset="2"/>
                  </a:rPr>
                  <a:t> B</a:t>
                </a:r>
                <a:endParaRPr lang="en-US" altLang="zh-CN" sz="2400"/>
              </a:p>
            </p:txBody>
          </p:sp>
        </p:grpSp>
        <p:grpSp>
          <p:nvGrpSpPr>
            <p:cNvPr id="173081" name="Group 37"/>
            <p:cNvGrpSpPr>
              <a:grpSpLocks/>
            </p:cNvGrpSpPr>
            <p:nvPr/>
          </p:nvGrpSpPr>
          <p:grpSpPr bwMode="auto">
            <a:xfrm>
              <a:off x="4305" y="1706"/>
              <a:ext cx="288" cy="96"/>
              <a:chOff x="3984" y="1920"/>
              <a:chExt cx="288" cy="96"/>
            </a:xfrm>
          </p:grpSpPr>
          <p:sp>
            <p:nvSpPr>
              <p:cNvPr id="147494" name="Oval 38"/>
              <p:cNvSpPr>
                <a:spLocks noChangeArrowheads="1"/>
              </p:cNvSpPr>
              <p:nvPr/>
            </p:nvSpPr>
            <p:spPr bwMode="auto">
              <a:xfrm>
                <a:off x="3984" y="1920"/>
                <a:ext cx="96" cy="9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latin typeface="Arial" pitchFamily="34" charset="0"/>
                </a:endParaRPr>
              </a:p>
            </p:txBody>
          </p:sp>
          <p:sp>
            <p:nvSpPr>
              <p:cNvPr id="173086" name="Line 39"/>
              <p:cNvSpPr>
                <a:spLocks noChangeShapeType="1"/>
              </p:cNvSpPr>
              <p:nvPr/>
            </p:nvSpPr>
            <p:spPr bwMode="auto">
              <a:xfrm>
                <a:off x="4080" y="1968"/>
                <a:ext cx="192"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3082" name="Group 40"/>
            <p:cNvGrpSpPr>
              <a:grpSpLocks/>
            </p:cNvGrpSpPr>
            <p:nvPr/>
          </p:nvGrpSpPr>
          <p:grpSpPr bwMode="auto">
            <a:xfrm>
              <a:off x="4195" y="1434"/>
              <a:ext cx="240" cy="96"/>
              <a:chOff x="3888" y="1632"/>
              <a:chExt cx="240" cy="96"/>
            </a:xfrm>
          </p:grpSpPr>
          <p:sp>
            <p:nvSpPr>
              <p:cNvPr id="147497" name="Oval 41"/>
              <p:cNvSpPr>
                <a:spLocks noChangeArrowheads="1"/>
              </p:cNvSpPr>
              <p:nvPr/>
            </p:nvSpPr>
            <p:spPr bwMode="auto">
              <a:xfrm>
                <a:off x="4032" y="1632"/>
                <a:ext cx="96" cy="9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latin typeface="Arial" pitchFamily="34" charset="0"/>
                </a:endParaRPr>
              </a:p>
            </p:txBody>
          </p:sp>
          <p:sp>
            <p:nvSpPr>
              <p:cNvPr id="173084" name="Line 42"/>
              <p:cNvSpPr>
                <a:spLocks noChangeShapeType="1"/>
              </p:cNvSpPr>
              <p:nvPr/>
            </p:nvSpPr>
            <p:spPr bwMode="auto">
              <a:xfrm flipH="1">
                <a:off x="3888" y="1680"/>
                <a:ext cx="144"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3074" name="Text Box 44"/>
          <p:cNvSpPr txBox="1">
            <a:spLocks noChangeArrowheads="1"/>
          </p:cNvSpPr>
          <p:nvPr/>
        </p:nvSpPr>
        <p:spPr bwMode="auto">
          <a:xfrm>
            <a:off x="285720" y="3857628"/>
            <a:ext cx="41306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600" b="1" dirty="0"/>
              <a:t>通过半圆盒的时间：</a:t>
            </a:r>
            <a:endParaRPr lang="zh-CN" altLang="en-US" sz="2600" dirty="0"/>
          </a:p>
        </p:txBody>
      </p:sp>
      <p:grpSp>
        <p:nvGrpSpPr>
          <p:cNvPr id="15" name="Group 46"/>
          <p:cNvGrpSpPr>
            <a:grpSpLocks/>
          </p:cNvGrpSpPr>
          <p:nvPr/>
        </p:nvGrpSpPr>
        <p:grpSpPr bwMode="auto">
          <a:xfrm>
            <a:off x="285720" y="2000240"/>
            <a:ext cx="3311525" cy="801966"/>
            <a:chOff x="295" y="1580"/>
            <a:chExt cx="2086" cy="543"/>
          </a:xfrm>
        </p:grpSpPr>
        <p:sp>
          <p:nvSpPr>
            <p:cNvPr id="173072" name="Rectangle 47"/>
            <p:cNvSpPr>
              <a:spLocks noChangeArrowheads="1"/>
            </p:cNvSpPr>
            <p:nvPr/>
          </p:nvSpPr>
          <p:spPr bwMode="auto">
            <a:xfrm>
              <a:off x="295" y="1662"/>
              <a:ext cx="1361"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回旋周期：</a:t>
              </a:r>
              <a:endParaRPr lang="zh-CN" altLang="en-US" sz="2800" dirty="0"/>
            </a:p>
          </p:txBody>
        </p:sp>
        <p:graphicFrame>
          <p:nvGraphicFramePr>
            <p:cNvPr id="173073" name="Object 48"/>
            <p:cNvGraphicFramePr>
              <a:graphicFrameLocks noChangeAspect="1"/>
            </p:cNvGraphicFramePr>
            <p:nvPr/>
          </p:nvGraphicFramePr>
          <p:xfrm>
            <a:off x="1582" y="1580"/>
            <a:ext cx="799" cy="543"/>
          </p:xfrm>
          <a:graphic>
            <a:graphicData uri="http://schemas.openxmlformats.org/presentationml/2006/ole">
              <mc:AlternateContent xmlns:mc="http://schemas.openxmlformats.org/markup-compatibility/2006">
                <mc:Choice xmlns:v="urn:schemas-microsoft-com:vml" Requires="v">
                  <p:oleObj spid="_x0000_s173388" name="Equation" r:id="rId3" imgW="609600" imgH="419100" progId="Equation.DSMT4">
                    <p:embed/>
                  </p:oleObj>
                </mc:Choice>
                <mc:Fallback>
                  <p:oleObj name="Equation" r:id="rId3" imgW="609600" imgH="419100" progId="Equation.DSMT4">
                    <p:embed/>
                    <p:pic>
                      <p:nvPicPr>
                        <p:cNvPr id="0" name="Picture 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 y="1580"/>
                          <a:ext cx="799" cy="543"/>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pSp>
      <p:sp>
        <p:nvSpPr>
          <p:cNvPr id="173071" name="Rectangle 51"/>
          <p:cNvSpPr>
            <a:spLocks noChangeArrowheads="1"/>
          </p:cNvSpPr>
          <p:nvPr/>
        </p:nvSpPr>
        <p:spPr bwMode="auto">
          <a:xfrm>
            <a:off x="285720" y="3044825"/>
            <a:ext cx="2160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回旋频率：</a:t>
            </a:r>
            <a:endParaRPr lang="zh-CN" altLang="en-US" sz="2800" dirty="0"/>
          </a:p>
        </p:txBody>
      </p:sp>
      <p:sp>
        <p:nvSpPr>
          <p:cNvPr id="173069" name="Rectangle 54"/>
          <p:cNvSpPr>
            <a:spLocks noChangeArrowheads="1"/>
          </p:cNvSpPr>
          <p:nvPr/>
        </p:nvSpPr>
        <p:spPr bwMode="auto">
          <a:xfrm>
            <a:off x="5146675" y="50292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a:t>粒子动能：</a:t>
            </a:r>
          </a:p>
        </p:txBody>
      </p:sp>
      <p:sp>
        <p:nvSpPr>
          <p:cNvPr id="173067" name="Text Box 57"/>
          <p:cNvSpPr txBox="1">
            <a:spLocks noChangeArrowheads="1"/>
          </p:cNvSpPr>
          <p:nvPr/>
        </p:nvSpPr>
        <p:spPr bwMode="auto">
          <a:xfrm>
            <a:off x="0" y="5786454"/>
            <a:ext cx="2733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dirty="0"/>
              <a:t>粒子到达盒</a:t>
            </a:r>
            <a:r>
              <a:rPr lang="zh-CN" altLang="en-US" sz="2400" b="1" dirty="0" smtClean="0"/>
              <a:t>边速度</a:t>
            </a:r>
            <a:endParaRPr lang="en-US" altLang="zh-CN" sz="2400" b="1" dirty="0"/>
          </a:p>
        </p:txBody>
      </p:sp>
      <p:graphicFrame>
        <p:nvGraphicFramePr>
          <p:cNvPr id="173189" name="Object 133"/>
          <p:cNvGraphicFramePr>
            <a:graphicFrameLocks noChangeAspect="1"/>
          </p:cNvGraphicFramePr>
          <p:nvPr/>
        </p:nvGraphicFramePr>
        <p:xfrm>
          <a:off x="2257380" y="2928934"/>
          <a:ext cx="1071570" cy="722145"/>
        </p:xfrm>
        <a:graphic>
          <a:graphicData uri="http://schemas.openxmlformats.org/presentationml/2006/ole">
            <mc:AlternateContent xmlns:mc="http://schemas.openxmlformats.org/markup-compatibility/2006">
              <mc:Choice xmlns:v="urn:schemas-microsoft-com:vml" Requires="v">
                <p:oleObj spid="_x0000_s173389" name="Equation" r:id="rId5" imgW="583920" imgH="393480" progId="Equation.DSMT4">
                  <p:embed/>
                </p:oleObj>
              </mc:Choice>
              <mc:Fallback>
                <p:oleObj name="Equation" r:id="rId5" imgW="583920" imgH="393480" progId="Equation.DSMT4">
                  <p:embed/>
                  <p:pic>
                    <p:nvPicPr>
                      <p:cNvPr id="0" name="Picture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380" y="2928934"/>
                        <a:ext cx="1071570" cy="7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0" name="Object 134"/>
          <p:cNvGraphicFramePr>
            <a:graphicFrameLocks noChangeAspect="1"/>
          </p:cNvGraphicFramePr>
          <p:nvPr/>
        </p:nvGraphicFramePr>
        <p:xfrm>
          <a:off x="1571604" y="4572008"/>
          <a:ext cx="1714512" cy="785818"/>
        </p:xfrm>
        <a:graphic>
          <a:graphicData uri="http://schemas.openxmlformats.org/presentationml/2006/ole">
            <mc:AlternateContent xmlns:mc="http://schemas.openxmlformats.org/markup-compatibility/2006">
              <mc:Choice xmlns:v="urn:schemas-microsoft-com:vml" Requires="v">
                <p:oleObj spid="_x0000_s173390" name="Equation" r:id="rId7" imgW="914400" imgH="419040" progId="Equation.DSMT4">
                  <p:embed/>
                </p:oleObj>
              </mc:Choice>
              <mc:Fallback>
                <p:oleObj name="Equation" r:id="rId7" imgW="914400" imgH="419040" progId="Equation.DSMT4">
                  <p:embed/>
                  <p:pic>
                    <p:nvPicPr>
                      <p:cNvPr id="0" name="Picture 1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604" y="4572008"/>
                        <a:ext cx="1714512"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1" name="Object 135"/>
          <p:cNvGraphicFramePr>
            <a:graphicFrameLocks noChangeAspect="1"/>
          </p:cNvGraphicFramePr>
          <p:nvPr/>
        </p:nvGraphicFramePr>
        <p:xfrm>
          <a:off x="2714612" y="5643578"/>
          <a:ext cx="1304932" cy="842768"/>
        </p:xfrm>
        <a:graphic>
          <a:graphicData uri="http://schemas.openxmlformats.org/presentationml/2006/ole">
            <mc:AlternateContent xmlns:mc="http://schemas.openxmlformats.org/markup-compatibility/2006">
              <mc:Choice xmlns:v="urn:schemas-microsoft-com:vml" Requires="v">
                <p:oleObj spid="_x0000_s173391" name="Equation" r:id="rId9" imgW="609480" imgH="393480" progId="Equation.DSMT4">
                  <p:embed/>
                </p:oleObj>
              </mc:Choice>
              <mc:Fallback>
                <p:oleObj name="Equation" r:id="rId9" imgW="609480" imgH="393480" progId="Equation.DSMT4">
                  <p:embed/>
                  <p:pic>
                    <p:nvPicPr>
                      <p:cNvPr id="0" name="Picture 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12" y="5643578"/>
                        <a:ext cx="1304932" cy="84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2" name="Object 136"/>
          <p:cNvGraphicFramePr>
            <a:graphicFrameLocks noChangeAspect="1"/>
          </p:cNvGraphicFramePr>
          <p:nvPr/>
        </p:nvGraphicFramePr>
        <p:xfrm>
          <a:off x="5500694" y="5643578"/>
          <a:ext cx="2667020" cy="785818"/>
        </p:xfrm>
        <a:graphic>
          <a:graphicData uri="http://schemas.openxmlformats.org/presentationml/2006/ole">
            <mc:AlternateContent xmlns:mc="http://schemas.openxmlformats.org/markup-compatibility/2006">
              <mc:Choice xmlns:v="urn:schemas-microsoft-com:vml" Requires="v">
                <p:oleObj spid="_x0000_s173392" name="Equation" r:id="rId11" imgW="1422360" imgH="419040" progId="Equation.DSMT4">
                  <p:embed/>
                </p:oleObj>
              </mc:Choice>
              <mc:Fallback>
                <p:oleObj name="Equation" r:id="rId11" imgW="1422360" imgH="419040" progId="Equation.DSMT4">
                  <p:embed/>
                  <p:pic>
                    <p:nvPicPr>
                      <p:cNvPr id="0" name="Picture 1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0694" y="5643578"/>
                        <a:ext cx="2667020"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wipe(left)">
                                      <p:cBhvr>
                                        <p:cTn id="7" dur="1000"/>
                                        <p:tgtEl>
                                          <p:spTgt spid="147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6" y="1285860"/>
            <a:ext cx="26193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4" y="2786058"/>
            <a:ext cx="27813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4143380"/>
            <a:ext cx="25241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ext Box 5"/>
          <p:cNvSpPr txBox="1">
            <a:spLocks noChangeArrowheads="1"/>
          </p:cNvSpPr>
          <p:nvPr/>
        </p:nvSpPr>
        <p:spPr bwMode="auto">
          <a:xfrm>
            <a:off x="3581400" y="5686448"/>
            <a:ext cx="263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FontTx/>
              <a:buNone/>
            </a:pPr>
            <a:r>
              <a:rPr lang="zh-CN" altLang="en-US" sz="2400" b="1"/>
              <a:t>兰州重离子加速器</a:t>
            </a:r>
          </a:p>
        </p:txBody>
      </p:sp>
      <p:sp>
        <p:nvSpPr>
          <p:cNvPr id="152582" name="Text Box 6"/>
          <p:cNvSpPr txBox="1">
            <a:spLocks noChangeArrowheads="1"/>
          </p:cNvSpPr>
          <p:nvPr/>
        </p:nvSpPr>
        <p:spPr bwMode="auto">
          <a:xfrm>
            <a:off x="3357554" y="1714488"/>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FontTx/>
              <a:buNone/>
            </a:pPr>
            <a:r>
              <a:rPr lang="zh-CN" altLang="en-US" sz="2400" b="1" dirty="0"/>
              <a:t>北京正负电子对撞机</a:t>
            </a:r>
          </a:p>
        </p:txBody>
      </p:sp>
      <p:sp>
        <p:nvSpPr>
          <p:cNvPr id="152583" name="Text Box 7"/>
          <p:cNvSpPr txBox="1">
            <a:spLocks noChangeArrowheads="1"/>
          </p:cNvSpPr>
          <p:nvPr/>
        </p:nvSpPr>
        <p:spPr bwMode="auto">
          <a:xfrm>
            <a:off x="2857488" y="3429000"/>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buFontTx/>
              <a:buNone/>
            </a:pPr>
            <a:r>
              <a:rPr lang="zh-CN" altLang="en-US" sz="2400" b="1" dirty="0"/>
              <a:t>合肥同步辐射加速器</a:t>
            </a:r>
          </a:p>
        </p:txBody>
      </p:sp>
      <p:sp>
        <p:nvSpPr>
          <p:cNvPr id="174088" name="Text Box 8"/>
          <p:cNvSpPr txBox="1">
            <a:spLocks noChangeArrowheads="1"/>
          </p:cNvSpPr>
          <p:nvPr/>
        </p:nvSpPr>
        <p:spPr bwMode="auto">
          <a:xfrm>
            <a:off x="1857356" y="357166"/>
            <a:ext cx="5064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buFontTx/>
              <a:buNone/>
            </a:pPr>
            <a:r>
              <a:rPr lang="zh-CN" altLang="en-US" b="1" dirty="0">
                <a:solidFill>
                  <a:srgbClr val="FF3300"/>
                </a:solidFill>
                <a:ea typeface="楷体_GB2312"/>
                <a:cs typeface="楷体_GB2312"/>
              </a:rPr>
              <a:t>我国最大的三个加速器</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wipe(left)">
                                      <p:cBhvr>
                                        <p:cTn id="7" dur="500"/>
                                        <p:tgtEl>
                                          <p:spTgt spid="15257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2582"/>
                                        </p:tgtEl>
                                        <p:attrNameLst>
                                          <p:attrName>style.visibility</p:attrName>
                                        </p:attrNameLst>
                                      </p:cBhvr>
                                      <p:to>
                                        <p:strVal val="visible"/>
                                      </p:to>
                                    </p:set>
                                    <p:animEffect transition="in" filter="wipe(left)">
                                      <p:cBhvr>
                                        <p:cTn id="11" dur="500"/>
                                        <p:tgtEl>
                                          <p:spTgt spid="1525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52579"/>
                                        </p:tgtEl>
                                        <p:attrNameLst>
                                          <p:attrName>style.visibility</p:attrName>
                                        </p:attrNameLst>
                                      </p:cBhvr>
                                      <p:to>
                                        <p:strVal val="visible"/>
                                      </p:to>
                                    </p:set>
                                    <p:animEffect transition="in" filter="wipe(left)">
                                      <p:cBhvr>
                                        <p:cTn id="16" dur="500"/>
                                        <p:tgtEl>
                                          <p:spTgt spid="15257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52583"/>
                                        </p:tgtEl>
                                        <p:attrNameLst>
                                          <p:attrName>style.visibility</p:attrName>
                                        </p:attrNameLst>
                                      </p:cBhvr>
                                      <p:to>
                                        <p:strVal val="visible"/>
                                      </p:to>
                                    </p:set>
                                    <p:animEffect transition="in" filter="wipe(left)">
                                      <p:cBhvr>
                                        <p:cTn id="20" dur="500"/>
                                        <p:tgtEl>
                                          <p:spTgt spid="1525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2580"/>
                                        </p:tgtEl>
                                        <p:attrNameLst>
                                          <p:attrName>style.visibility</p:attrName>
                                        </p:attrNameLst>
                                      </p:cBhvr>
                                      <p:to>
                                        <p:strVal val="visible"/>
                                      </p:to>
                                    </p:set>
                                    <p:animEffect transition="in" filter="wipe(left)">
                                      <p:cBhvr>
                                        <p:cTn id="25" dur="500"/>
                                        <p:tgtEl>
                                          <p:spTgt spid="152580"/>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52581"/>
                                        </p:tgtEl>
                                        <p:attrNameLst>
                                          <p:attrName>style.visibility</p:attrName>
                                        </p:attrNameLst>
                                      </p:cBhvr>
                                      <p:to>
                                        <p:strVal val="visible"/>
                                      </p:to>
                                    </p:set>
                                    <p:animEffect transition="in" filter="wipe(left)">
                                      <p:cBhvr>
                                        <p:cTn id="29" dur="500"/>
                                        <p:tgtEl>
                                          <p:spTgt spid="152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autoUpdateAnimBg="0"/>
      <p:bldP spid="152582" grpId="0" autoUpdateAnimBg="0"/>
      <p:bldP spid="152583"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5"/>
          <p:cNvSpPr>
            <a:spLocks noGrp="1" noChangeArrowheads="1"/>
          </p:cNvSpPr>
          <p:nvPr>
            <p:ph type="body" idx="1"/>
          </p:nvPr>
        </p:nvSpPr>
        <p:spPr>
          <a:xfrm>
            <a:off x="142844" y="214290"/>
            <a:ext cx="7772400" cy="685800"/>
          </a:xfrm>
          <a:noFill/>
        </p:spPr>
        <p:txBody>
          <a:bodyPr/>
          <a:lstStyle/>
          <a:p>
            <a:pPr eaLnBrk="1" hangingPunct="1">
              <a:spcBef>
                <a:spcPct val="0"/>
              </a:spcBef>
              <a:buClrTx/>
              <a:buSzTx/>
              <a:buFontTx/>
              <a:buNone/>
            </a:pPr>
            <a:r>
              <a:rPr lang="en-US" altLang="zh-CN" sz="2800" b="1" dirty="0" smtClean="0">
                <a:solidFill>
                  <a:schemeClr val="bg2"/>
                </a:solidFill>
                <a:latin typeface="Times New Roman" pitchFamily="18" charset="0"/>
                <a:cs typeface="Times New Roman" pitchFamily="18" charset="0"/>
              </a:rPr>
              <a:t>4.</a:t>
            </a:r>
            <a:r>
              <a:rPr lang="zh-CN" altLang="en-US" sz="2800" b="1" dirty="0" smtClean="0">
                <a:solidFill>
                  <a:schemeClr val="bg2"/>
                </a:solidFill>
                <a:latin typeface="Times New Roman" pitchFamily="18" charset="0"/>
                <a:cs typeface="Times New Roman" pitchFamily="18" charset="0"/>
              </a:rPr>
              <a:t>霍耳效应</a:t>
            </a:r>
            <a:r>
              <a:rPr lang="zh-CN" altLang="en-US" sz="2800" dirty="0" smtClean="0">
                <a:solidFill>
                  <a:schemeClr val="bg2"/>
                </a:solidFill>
                <a:latin typeface="Times New Roman" pitchFamily="18" charset="0"/>
                <a:cs typeface="Times New Roman" pitchFamily="18" charset="0"/>
              </a:rPr>
              <a:t> </a:t>
            </a:r>
            <a:r>
              <a:rPr lang="en-US" altLang="zh-CN" sz="2800" b="1" dirty="0" smtClean="0">
                <a:solidFill>
                  <a:schemeClr val="bg2"/>
                </a:solidFill>
                <a:latin typeface="Times New Roman" pitchFamily="18" charset="0"/>
                <a:cs typeface="Times New Roman" pitchFamily="18" charset="0"/>
              </a:rPr>
              <a:t>(Hall effect)</a:t>
            </a:r>
          </a:p>
        </p:txBody>
      </p:sp>
      <p:sp>
        <p:nvSpPr>
          <p:cNvPr id="175107" name="Rectangle 6"/>
          <p:cNvSpPr>
            <a:spLocks noChangeArrowheads="1"/>
          </p:cNvSpPr>
          <p:nvPr/>
        </p:nvSpPr>
        <p:spPr bwMode="auto">
          <a:xfrm>
            <a:off x="214282" y="857232"/>
            <a:ext cx="8715436" cy="276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None/>
            </a:pPr>
            <a:r>
              <a:rPr lang="zh-CN" altLang="en-US" sz="2800" b="1" dirty="0">
                <a:solidFill>
                  <a:srgbClr val="1C1C1C"/>
                </a:solidFill>
                <a:latin typeface="+mj-ea"/>
                <a:ea typeface="+mj-ea"/>
                <a:cs typeface="楷体_GB2312"/>
              </a:rPr>
              <a:t>载流导体在磁场中出现横向电势差的</a:t>
            </a:r>
            <a:r>
              <a:rPr lang="zh-CN" altLang="en-US" sz="2800" b="1" dirty="0" smtClean="0">
                <a:solidFill>
                  <a:srgbClr val="1C1C1C"/>
                </a:solidFill>
                <a:latin typeface="+mj-ea"/>
                <a:ea typeface="+mj-ea"/>
                <a:cs typeface="楷体_GB2312"/>
              </a:rPr>
              <a:t>现象。</a:t>
            </a:r>
            <a:r>
              <a:rPr lang="zh-CN" altLang="en-US" sz="2800" b="1" dirty="0" smtClean="0">
                <a:solidFill>
                  <a:srgbClr val="1C1C1C"/>
                </a:solidFill>
                <a:latin typeface="Times New Roman" pitchFamily="18" charset="0"/>
              </a:rPr>
              <a:t>如图，通有电流 </a:t>
            </a:r>
            <a:r>
              <a:rPr lang="en-US" altLang="zh-CN" sz="2800" b="1" i="1" dirty="0" smtClean="0">
                <a:solidFill>
                  <a:srgbClr val="1C1C1C"/>
                </a:solidFill>
                <a:latin typeface="Times New Roman" pitchFamily="18" charset="0"/>
              </a:rPr>
              <a:t>I  </a:t>
            </a:r>
            <a:r>
              <a:rPr lang="zh-CN" altLang="en-US" sz="2800" b="1" dirty="0" smtClean="0">
                <a:solidFill>
                  <a:srgbClr val="1C1C1C"/>
                </a:solidFill>
                <a:latin typeface="Times New Roman" pitchFamily="18" charset="0"/>
              </a:rPr>
              <a:t>的金属或半导体板置于匀强磁场中，</a:t>
            </a:r>
            <a:r>
              <a:rPr lang="en-US" altLang="zh-CN" sz="2800" b="1" dirty="0" smtClean="0">
                <a:solidFill>
                  <a:srgbClr val="1C1C1C"/>
                </a:solidFill>
                <a:latin typeface="Times New Roman" pitchFamily="18" charset="0"/>
              </a:rPr>
              <a:t>B </a:t>
            </a:r>
            <a:r>
              <a:rPr lang="en-US" altLang="zh-CN" sz="2800" b="1" dirty="0" smtClean="0">
                <a:solidFill>
                  <a:srgbClr val="1C1C1C"/>
                </a:solidFill>
                <a:latin typeface="Times New Roman" pitchFamily="18" charset="0"/>
                <a:sym typeface="Symbol" pitchFamily="18" charset="2"/>
              </a:rPr>
              <a:t> I</a:t>
            </a:r>
            <a:r>
              <a:rPr lang="zh-CN" altLang="en-US" sz="2800" b="1" dirty="0" smtClean="0">
                <a:solidFill>
                  <a:srgbClr val="1C1C1C"/>
                </a:solidFill>
                <a:latin typeface="Times New Roman" pitchFamily="18" charset="0"/>
                <a:sym typeface="Symbol" pitchFamily="18" charset="2"/>
              </a:rPr>
              <a:t>，</a:t>
            </a:r>
            <a:r>
              <a:rPr lang="zh-CN" altLang="en-US" sz="2800" b="1" dirty="0" smtClean="0">
                <a:solidFill>
                  <a:srgbClr val="1C1C1C"/>
                </a:solidFill>
                <a:latin typeface="Times New Roman" pitchFamily="18" charset="0"/>
              </a:rPr>
              <a:t>在金属板的两侧 </a:t>
            </a:r>
            <a:r>
              <a:rPr lang="en-US" altLang="zh-CN" sz="2800" b="1" i="1" dirty="0" smtClean="0">
                <a:solidFill>
                  <a:srgbClr val="1C1C1C"/>
                </a:solidFill>
                <a:latin typeface="Times New Roman" pitchFamily="18" charset="0"/>
              </a:rPr>
              <a:t>M </a:t>
            </a:r>
            <a:r>
              <a:rPr lang="zh-CN" altLang="en-US" sz="2800" b="1" dirty="0" smtClean="0">
                <a:solidFill>
                  <a:srgbClr val="1C1C1C"/>
                </a:solidFill>
                <a:latin typeface="Times New Roman" pitchFamily="18" charset="0"/>
              </a:rPr>
              <a:t>和</a:t>
            </a:r>
            <a:r>
              <a:rPr lang="en-US" altLang="zh-CN" sz="2800" b="1" i="1" dirty="0" smtClean="0">
                <a:solidFill>
                  <a:srgbClr val="1C1C1C"/>
                </a:solidFill>
                <a:latin typeface="Times New Roman" pitchFamily="18" charset="0"/>
              </a:rPr>
              <a:t>N</a:t>
            </a:r>
            <a:r>
              <a:rPr lang="zh-CN" altLang="en-US" sz="2800" b="1" dirty="0" smtClean="0">
                <a:solidFill>
                  <a:srgbClr val="1C1C1C"/>
                </a:solidFill>
                <a:latin typeface="Times New Roman" pitchFamily="18" charset="0"/>
              </a:rPr>
              <a:t>之间就显示出微弱的霍耳电势差</a:t>
            </a:r>
            <a:r>
              <a:rPr lang="en-US" altLang="zh-CN" sz="2800" b="1" i="1" dirty="0" smtClean="0">
                <a:solidFill>
                  <a:srgbClr val="1C1C1C"/>
                </a:solidFill>
                <a:latin typeface="Times New Roman" pitchFamily="18" charset="0"/>
              </a:rPr>
              <a:t>V</a:t>
            </a:r>
            <a:r>
              <a:rPr lang="en-US" altLang="zh-CN" sz="2800" b="1" i="1" baseline="-30000" dirty="0" smtClean="0">
                <a:solidFill>
                  <a:srgbClr val="1C1C1C"/>
                </a:solidFill>
                <a:latin typeface="Times New Roman" pitchFamily="18" charset="0"/>
              </a:rPr>
              <a:t>M</a:t>
            </a:r>
            <a:r>
              <a:rPr lang="zh-CN" altLang="en-US" sz="2800" b="1" dirty="0" smtClean="0">
                <a:solidFill>
                  <a:srgbClr val="1C1C1C"/>
                </a:solidFill>
                <a:latin typeface="Times New Roman" pitchFamily="18" charset="0"/>
              </a:rPr>
              <a:t>－</a:t>
            </a:r>
            <a:r>
              <a:rPr lang="en-US" altLang="zh-CN" sz="2800" b="1" i="1" dirty="0" smtClean="0">
                <a:solidFill>
                  <a:srgbClr val="1C1C1C"/>
                </a:solidFill>
                <a:latin typeface="Times New Roman" pitchFamily="18" charset="0"/>
              </a:rPr>
              <a:t>V</a:t>
            </a:r>
            <a:r>
              <a:rPr lang="en-US" altLang="zh-CN" sz="2800" b="1" i="1" baseline="-30000" dirty="0" smtClean="0">
                <a:solidFill>
                  <a:srgbClr val="1C1C1C"/>
                </a:solidFill>
                <a:latin typeface="Times New Roman" pitchFamily="18" charset="0"/>
              </a:rPr>
              <a:t>N</a:t>
            </a:r>
            <a:r>
              <a:rPr lang="en-US" altLang="zh-CN" sz="2800" b="1" dirty="0" smtClean="0">
                <a:solidFill>
                  <a:srgbClr val="1C1C1C"/>
                </a:solidFill>
                <a:latin typeface="Times New Roman" pitchFamily="18" charset="0"/>
              </a:rPr>
              <a:t> </a:t>
            </a:r>
            <a:endParaRPr lang="zh-CN" altLang="en-US" sz="2800" b="1" dirty="0" smtClean="0">
              <a:solidFill>
                <a:srgbClr val="1C1C1C"/>
              </a:solidFill>
              <a:latin typeface="Times New Roman" pitchFamily="18" charset="0"/>
            </a:endParaRPr>
          </a:p>
          <a:p>
            <a:pPr eaLnBrk="1" hangingPunct="1">
              <a:spcBef>
                <a:spcPct val="0"/>
              </a:spcBef>
              <a:buClrTx/>
              <a:buSzTx/>
              <a:buFontTx/>
              <a:buNone/>
            </a:pPr>
            <a:endParaRPr lang="zh-CN" altLang="en-US" sz="2800" b="1" dirty="0">
              <a:solidFill>
                <a:srgbClr val="1C1C1C"/>
              </a:solidFill>
              <a:latin typeface="+mj-ea"/>
              <a:ea typeface="+mj-ea"/>
            </a:endParaRPr>
          </a:p>
        </p:txBody>
      </p:sp>
      <p:grpSp>
        <p:nvGrpSpPr>
          <p:cNvPr id="9" name="组合 8"/>
          <p:cNvGrpSpPr/>
          <p:nvPr/>
        </p:nvGrpSpPr>
        <p:grpSpPr>
          <a:xfrm>
            <a:off x="928662" y="3357562"/>
            <a:ext cx="4071966" cy="2714644"/>
            <a:chOff x="1357290" y="2714620"/>
            <a:chExt cx="4600123" cy="3151193"/>
          </a:xfrm>
        </p:grpSpPr>
        <p:pic>
          <p:nvPicPr>
            <p:cNvPr id="175108" name="Picture 7"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43042" y="2714620"/>
              <a:ext cx="4314371" cy="289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1357290" y="3143248"/>
              <a:ext cx="2071681" cy="2722565"/>
              <a:chOff x="1643063" y="2786063"/>
              <a:chExt cx="2520950" cy="3008312"/>
            </a:xfrm>
          </p:grpSpPr>
          <p:sp>
            <p:nvSpPr>
              <p:cNvPr id="175109" name="Rectangle 8"/>
              <p:cNvSpPr>
                <a:spLocks noChangeArrowheads="1"/>
              </p:cNvSpPr>
              <p:nvPr/>
            </p:nvSpPr>
            <p:spPr bwMode="auto">
              <a:xfrm>
                <a:off x="3571875" y="5214938"/>
                <a:ext cx="592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长</a:t>
                </a:r>
              </a:p>
            </p:txBody>
          </p:sp>
          <p:sp>
            <p:nvSpPr>
              <p:cNvPr id="175110" name="Rectangle 9"/>
              <p:cNvSpPr>
                <a:spLocks noChangeArrowheads="1"/>
              </p:cNvSpPr>
              <p:nvPr/>
            </p:nvSpPr>
            <p:spPr bwMode="auto">
              <a:xfrm>
                <a:off x="1643063" y="2786063"/>
                <a:ext cx="592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厚</a:t>
                </a:r>
              </a:p>
            </p:txBody>
          </p:sp>
          <p:sp>
            <p:nvSpPr>
              <p:cNvPr id="175111" name="Rectangle 10"/>
              <p:cNvSpPr>
                <a:spLocks noChangeArrowheads="1"/>
              </p:cNvSpPr>
              <p:nvPr/>
            </p:nvSpPr>
            <p:spPr bwMode="auto">
              <a:xfrm>
                <a:off x="1643063" y="3786188"/>
                <a:ext cx="592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宽</a:t>
                </a:r>
              </a:p>
            </p:txBody>
          </p:sp>
        </p:grpSp>
      </p:grpSp>
      <p:sp>
        <p:nvSpPr>
          <p:cNvPr id="10" name="Line 9"/>
          <p:cNvSpPr>
            <a:spLocks noChangeShapeType="1"/>
          </p:cNvSpPr>
          <p:nvPr/>
        </p:nvSpPr>
        <p:spPr bwMode="auto">
          <a:xfrm>
            <a:off x="7572396" y="1571612"/>
            <a:ext cx="360363"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457200" y="914400"/>
            <a:ext cx="3048000" cy="685800"/>
          </a:xfrm>
        </p:spPr>
        <p:txBody>
          <a:bodyPr/>
          <a:lstStyle/>
          <a:p>
            <a:pPr eaLnBrk="1" hangingPunct="1"/>
            <a:r>
              <a:rPr lang="zh-CN" altLang="en-US" sz="3200" b="1" smtClean="0">
                <a:solidFill>
                  <a:schemeClr val="bg2"/>
                </a:solidFill>
                <a:latin typeface="Times New Roman" pitchFamily="18" charset="0"/>
              </a:rPr>
              <a:t>实验</a:t>
            </a:r>
            <a:r>
              <a:rPr lang="zh-CN" altLang="en-US" sz="3200" b="1" smtClean="0">
                <a:solidFill>
                  <a:schemeClr val="tx1"/>
                </a:solidFill>
                <a:latin typeface="Times New Roman" pitchFamily="18" charset="0"/>
              </a:rPr>
              <a:t>表明：</a:t>
            </a:r>
            <a:endParaRPr lang="zh-CN" altLang="en-US" sz="3200" smtClean="0">
              <a:solidFill>
                <a:schemeClr val="tx1"/>
              </a:solidFill>
              <a:latin typeface="Times New Roman" pitchFamily="18" charset="0"/>
            </a:endParaRPr>
          </a:p>
        </p:txBody>
      </p:sp>
      <p:sp>
        <p:nvSpPr>
          <p:cNvPr id="177155" name="Rectangle 5"/>
          <p:cNvSpPr>
            <a:spLocks noChangeArrowheads="1"/>
          </p:cNvSpPr>
          <p:nvPr/>
        </p:nvSpPr>
        <p:spPr bwMode="auto">
          <a:xfrm>
            <a:off x="314325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77156" name="Rectangle 6"/>
          <p:cNvSpPr>
            <a:spLocks noChangeArrowheads="1"/>
          </p:cNvSpPr>
          <p:nvPr/>
        </p:nvSpPr>
        <p:spPr bwMode="auto">
          <a:xfrm>
            <a:off x="4500563" y="4786313"/>
            <a:ext cx="3379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霍耳系数</a:t>
            </a:r>
            <a:r>
              <a:rPr lang="zh-CN" altLang="en-US" sz="1400">
                <a:solidFill>
                  <a:srgbClr val="000000"/>
                </a:solidFill>
              </a:rPr>
              <a:t> </a:t>
            </a:r>
            <a:endParaRPr lang="zh-CN" altLang="en-US" sz="2400">
              <a:solidFill>
                <a:srgbClr val="000000"/>
              </a:solidFill>
              <a:latin typeface="Times New Roman" pitchFamily="18" charset="0"/>
            </a:endParaRPr>
          </a:p>
        </p:txBody>
      </p:sp>
      <p:graphicFrame>
        <p:nvGraphicFramePr>
          <p:cNvPr id="177157" name="Object 7"/>
          <p:cNvGraphicFramePr>
            <a:graphicFrameLocks noChangeAspect="1"/>
          </p:cNvGraphicFramePr>
          <p:nvPr/>
        </p:nvGraphicFramePr>
        <p:xfrm>
          <a:off x="2786063" y="3429000"/>
          <a:ext cx="2895600" cy="1057275"/>
        </p:xfrm>
        <a:graphic>
          <a:graphicData uri="http://schemas.openxmlformats.org/presentationml/2006/ole">
            <mc:AlternateContent xmlns:mc="http://schemas.openxmlformats.org/markup-compatibility/2006">
              <mc:Choice xmlns:v="urn:schemas-microsoft-com:vml" Requires="v">
                <p:oleObj spid="_x0000_s177327" name="公式" r:id="rId3" imgW="1079032" imgH="393529" progId="Equation.3">
                  <p:embed/>
                </p:oleObj>
              </mc:Choice>
              <mc:Fallback>
                <p:oleObj name="公式" r:id="rId3" imgW="1079032" imgH="393529" progId="Equation.3">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3429000"/>
                        <a:ext cx="28956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8" name="Object 8"/>
          <p:cNvGraphicFramePr>
            <a:graphicFrameLocks noChangeAspect="1"/>
          </p:cNvGraphicFramePr>
          <p:nvPr/>
        </p:nvGraphicFramePr>
        <p:xfrm>
          <a:off x="2895600" y="1066800"/>
          <a:ext cx="2316163" cy="612775"/>
        </p:xfrm>
        <a:graphic>
          <a:graphicData uri="http://schemas.openxmlformats.org/presentationml/2006/ole">
            <mc:AlternateContent xmlns:mc="http://schemas.openxmlformats.org/markup-compatibility/2006">
              <mc:Choice xmlns:v="urn:schemas-microsoft-com:vml" Requires="v">
                <p:oleObj spid="_x0000_s177328" name="公式" r:id="rId5" imgW="863225" imgH="228501" progId="Equation.3">
                  <p:embed/>
                </p:oleObj>
              </mc:Choice>
              <mc:Fallback>
                <p:oleObj name="公式" r:id="rId5" imgW="863225" imgH="228501" progId="Equation.3">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066800"/>
                        <a:ext cx="231616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9" name="Object 9"/>
          <p:cNvGraphicFramePr>
            <a:graphicFrameLocks noChangeAspect="1"/>
          </p:cNvGraphicFramePr>
          <p:nvPr/>
        </p:nvGraphicFramePr>
        <p:xfrm>
          <a:off x="2928938" y="2071688"/>
          <a:ext cx="2214562" cy="1054100"/>
        </p:xfrm>
        <a:graphic>
          <a:graphicData uri="http://schemas.openxmlformats.org/presentationml/2006/ole">
            <mc:AlternateContent xmlns:mc="http://schemas.openxmlformats.org/markup-compatibility/2006">
              <mc:Choice xmlns:v="urn:schemas-microsoft-com:vml" Requires="v">
                <p:oleObj spid="_x0000_s177329" name="公式" r:id="rId7" imgW="825500" imgH="393700" progId="Equation.3">
                  <p:embed/>
                </p:oleObj>
              </mc:Choice>
              <mc:Fallback>
                <p:oleObj name="公式" r:id="rId7" imgW="825500" imgH="393700" progId="Equation.3">
                  <p:embed/>
                  <p:pic>
                    <p:nvPicPr>
                      <p:cNvPr id="0" name="Picture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2071688"/>
                        <a:ext cx="2214562"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0" name="Rectangle 10"/>
          <p:cNvSpPr>
            <a:spLocks noChangeArrowheads="1"/>
          </p:cNvSpPr>
          <p:nvPr/>
        </p:nvSpPr>
        <p:spPr bwMode="auto">
          <a:xfrm>
            <a:off x="1714500" y="3643313"/>
            <a:ext cx="592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即</a:t>
            </a:r>
          </a:p>
        </p:txBody>
      </p:sp>
      <p:sp>
        <p:nvSpPr>
          <p:cNvPr id="177161" name="Rectangle 12"/>
          <p:cNvSpPr>
            <a:spLocks noChangeArrowheads="1"/>
          </p:cNvSpPr>
          <p:nvPr/>
        </p:nvSpPr>
        <p:spPr bwMode="auto">
          <a:xfrm>
            <a:off x="5364163" y="2362200"/>
            <a:ext cx="3384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1C1C1C"/>
                </a:solidFill>
                <a:latin typeface="Times New Roman" pitchFamily="18" charset="0"/>
              </a:rPr>
              <a:t>（越薄越明显）</a:t>
            </a:r>
            <a:endParaRPr lang="zh-CN" altLang="en-US">
              <a:solidFill>
                <a:srgbClr val="1C1C1C"/>
              </a:solidFill>
              <a:latin typeface="Times New Roman" pitchFamily="18" charset="0"/>
            </a:endParaRPr>
          </a:p>
        </p:txBody>
      </p:sp>
      <p:sp>
        <p:nvSpPr>
          <p:cNvPr id="177162" name="Line 13"/>
          <p:cNvSpPr>
            <a:spLocks noChangeShapeType="1"/>
          </p:cNvSpPr>
          <p:nvPr/>
        </p:nvSpPr>
        <p:spPr bwMode="auto">
          <a:xfrm>
            <a:off x="4714875" y="4214813"/>
            <a:ext cx="0" cy="576262"/>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177163" name="Picture 14" descr="http://cai.tongji.edu.cn/UPNetClass/electronaget/ch4/page/Image969.gif"/>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5651500" y="260350"/>
            <a:ext cx="324008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4" name="Rectangle 3"/>
          <p:cNvSpPr>
            <a:spLocks noChangeArrowheads="1"/>
          </p:cNvSpPr>
          <p:nvPr/>
        </p:nvSpPr>
        <p:spPr bwMode="auto">
          <a:xfrm>
            <a:off x="571500" y="557212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Tx/>
              <a:buNone/>
            </a:pPr>
            <a:r>
              <a:rPr lang="zh-CN" altLang="en-US" b="1">
                <a:solidFill>
                  <a:srgbClr val="1C1C1C"/>
                </a:solidFill>
                <a:latin typeface="Times New Roman" pitchFamily="18" charset="0"/>
              </a:rPr>
              <a:t>霍耳效应可用洛仑兹力</a:t>
            </a:r>
            <a:r>
              <a:rPr lang="zh-CN" altLang="en-US" b="1">
                <a:solidFill>
                  <a:srgbClr val="000000"/>
                </a:solidFill>
                <a:latin typeface="Times New Roman" pitchFamily="18" charset="0"/>
              </a:rPr>
              <a:t>来说明</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0" y="4429125"/>
            <a:ext cx="8713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在</a:t>
            </a:r>
            <a:r>
              <a:rPr lang="zh-CN" altLang="en-US" b="1">
                <a:solidFill>
                  <a:srgbClr val="FF0000"/>
                </a:solidFill>
                <a:latin typeface="Times New Roman" pitchFamily="18" charset="0"/>
              </a:rPr>
              <a:t>洛仑兹力</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q v B </a:t>
            </a:r>
            <a:r>
              <a:rPr lang="zh-CN" altLang="en-US" b="1">
                <a:solidFill>
                  <a:srgbClr val="000000"/>
                </a:solidFill>
                <a:latin typeface="Times New Roman" pitchFamily="18" charset="0"/>
              </a:rPr>
              <a:t>作用下，在 </a:t>
            </a:r>
            <a:r>
              <a:rPr lang="en-US" altLang="zh-CN" b="1" i="1">
                <a:solidFill>
                  <a:srgbClr val="000000"/>
                </a:solidFill>
                <a:latin typeface="Times New Roman" pitchFamily="18" charset="0"/>
              </a:rPr>
              <a:t>M</a:t>
            </a:r>
            <a:r>
              <a:rPr lang="zh-CN" altLang="en-US" b="1">
                <a:solidFill>
                  <a:srgbClr val="000000"/>
                </a:solidFill>
                <a:latin typeface="Times New Roman" pitchFamily="18" charset="0"/>
              </a:rPr>
              <a:t>、</a:t>
            </a:r>
            <a:r>
              <a:rPr lang="en-US" altLang="zh-CN" b="1" i="1">
                <a:solidFill>
                  <a:srgbClr val="000000"/>
                </a:solidFill>
                <a:latin typeface="Times New Roman" pitchFamily="18" charset="0"/>
              </a:rPr>
              <a:t>N  </a:t>
            </a:r>
            <a:r>
              <a:rPr lang="zh-CN" altLang="en-US" b="1">
                <a:solidFill>
                  <a:srgbClr val="000000"/>
                </a:solidFill>
                <a:latin typeface="Times New Roman" pitchFamily="18" charset="0"/>
              </a:rPr>
              <a:t>两侧出现</a:t>
            </a:r>
            <a:r>
              <a:rPr lang="zh-CN" altLang="en-US" b="1">
                <a:solidFill>
                  <a:srgbClr val="0000FF"/>
                </a:solidFill>
                <a:latin typeface="Times New Roman" pitchFamily="18" charset="0"/>
              </a:rPr>
              <a:t>等量异号电荷</a:t>
            </a:r>
            <a:r>
              <a:rPr lang="zh-CN" altLang="en-US" b="1">
                <a:solidFill>
                  <a:srgbClr val="000000"/>
                </a:solidFill>
                <a:latin typeface="Times New Roman" pitchFamily="18" charset="0"/>
              </a:rPr>
              <a:t>，在板内建立起不断增加的</a:t>
            </a:r>
            <a:r>
              <a:rPr lang="zh-CN" altLang="en-US" b="1">
                <a:solidFill>
                  <a:srgbClr val="FF0000"/>
                </a:solidFill>
                <a:latin typeface="Times New Roman" pitchFamily="18" charset="0"/>
              </a:rPr>
              <a:t>横向电场</a:t>
            </a:r>
            <a:r>
              <a:rPr lang="zh-CN" altLang="en-US" b="1">
                <a:solidFill>
                  <a:srgbClr val="000000"/>
                </a:solidFill>
                <a:latin typeface="Times New Roman" pitchFamily="18" charset="0"/>
              </a:rPr>
              <a:t>。</a:t>
            </a:r>
            <a:endParaRPr lang="zh-CN" altLang="en-US">
              <a:solidFill>
                <a:srgbClr val="000000"/>
              </a:solidFill>
            </a:endParaRPr>
          </a:p>
        </p:txBody>
      </p:sp>
      <p:pic>
        <p:nvPicPr>
          <p:cNvPr id="178179" name="Picture 5"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4163" y="1365250"/>
            <a:ext cx="342265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Rectangle 7"/>
          <p:cNvSpPr>
            <a:spLocks noChangeArrowheads="1"/>
          </p:cNvSpPr>
          <p:nvPr/>
        </p:nvSpPr>
        <p:spPr bwMode="auto">
          <a:xfrm>
            <a:off x="285750" y="357188"/>
            <a:ext cx="813752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latin typeface="Times New Roman" pitchFamily="18" charset="0"/>
              </a:rPr>
              <a:t>设</a:t>
            </a:r>
            <a:r>
              <a:rPr lang="zh-CN" altLang="en-US" b="1">
                <a:solidFill>
                  <a:srgbClr val="FF0000"/>
                </a:solidFill>
                <a:latin typeface="Times New Roman" pitchFamily="18" charset="0"/>
              </a:rPr>
              <a:t>载流子： </a:t>
            </a:r>
            <a:r>
              <a:rPr lang="zh-CN" altLang="en-US" b="1">
                <a:solidFill>
                  <a:srgbClr val="000000"/>
                </a:solidFill>
                <a:latin typeface="Times New Roman" pitchFamily="18" charset="0"/>
              </a:rPr>
              <a:t> </a:t>
            </a:r>
            <a:r>
              <a:rPr lang="zh-CN" altLang="en-US" b="1">
                <a:solidFill>
                  <a:srgbClr val="0000FF"/>
                </a:solidFill>
                <a:latin typeface="Times New Roman" pitchFamily="18" charset="0"/>
              </a:rPr>
              <a:t>电量</a:t>
            </a:r>
            <a:r>
              <a:rPr lang="zh-CN" altLang="en-US" b="1">
                <a:solidFill>
                  <a:srgbClr val="000000"/>
                </a:solidFill>
                <a:latin typeface="Times New Roman" pitchFamily="18" charset="0"/>
              </a:rPr>
              <a:t>为 </a:t>
            </a:r>
            <a:r>
              <a:rPr lang="en-US" altLang="zh-CN" b="1" i="1">
                <a:solidFill>
                  <a:srgbClr val="000000"/>
                </a:solidFill>
                <a:latin typeface="Times New Roman" pitchFamily="18" charset="0"/>
              </a:rPr>
              <a:t>q </a:t>
            </a:r>
            <a:endParaRPr lang="en-US" altLang="zh-CN" b="1">
              <a:solidFill>
                <a:srgbClr val="000000"/>
              </a:solidFill>
              <a:latin typeface="Times New Roman" pitchFamily="18" charset="0"/>
            </a:endParaRPr>
          </a:p>
          <a:p>
            <a:pPr eaLnBrk="1" hangingPunct="1">
              <a:buClr>
                <a:srgbClr val="3333CC"/>
              </a:buClr>
              <a:buFont typeface="Wingdings" pitchFamily="2" charset="2"/>
              <a:buNone/>
            </a:pPr>
            <a:r>
              <a:rPr lang="en-US" altLang="zh-CN" b="1">
                <a:solidFill>
                  <a:srgbClr val="000000"/>
                </a:solidFill>
                <a:latin typeface="Times New Roman" pitchFamily="18" charset="0"/>
              </a:rPr>
              <a:t>                      </a:t>
            </a:r>
            <a:r>
              <a:rPr lang="zh-CN" altLang="en-US" b="1">
                <a:solidFill>
                  <a:srgbClr val="0000FF"/>
                </a:solidFill>
                <a:latin typeface="Times New Roman" pitchFamily="18" charset="0"/>
              </a:rPr>
              <a:t>数密度</a:t>
            </a:r>
            <a:r>
              <a:rPr lang="zh-CN" altLang="en-US" b="1">
                <a:solidFill>
                  <a:srgbClr val="000000"/>
                </a:solidFill>
                <a:latin typeface="Times New Roman" pitchFamily="18" charset="0"/>
              </a:rPr>
              <a:t>为 </a:t>
            </a:r>
            <a:r>
              <a:rPr lang="en-US" altLang="zh-CN" b="1" i="1">
                <a:solidFill>
                  <a:srgbClr val="000000"/>
                </a:solidFill>
                <a:latin typeface="Times New Roman" pitchFamily="18" charset="0"/>
              </a:rPr>
              <a:t>n</a:t>
            </a:r>
            <a:endParaRPr lang="en-US" altLang="zh-CN" b="1">
              <a:solidFill>
                <a:srgbClr val="000000"/>
              </a:solidFill>
              <a:latin typeface="Times New Roman" pitchFamily="18" charset="0"/>
            </a:endParaRPr>
          </a:p>
          <a:p>
            <a:pPr eaLnBrk="1" hangingPunct="1">
              <a:buClr>
                <a:srgbClr val="3333CC"/>
              </a:buClr>
              <a:buFont typeface="Wingdings" pitchFamily="2" charset="2"/>
              <a:buNone/>
            </a:pPr>
            <a:r>
              <a:rPr lang="en-US" altLang="zh-CN" b="1">
                <a:solidFill>
                  <a:srgbClr val="0000FF"/>
                </a:solidFill>
                <a:latin typeface="Times New Roman" pitchFamily="18" charset="0"/>
              </a:rPr>
              <a:t>                      </a:t>
            </a:r>
            <a:r>
              <a:rPr lang="zh-CN" altLang="en-US" b="1">
                <a:solidFill>
                  <a:srgbClr val="0000FF"/>
                </a:solidFill>
                <a:latin typeface="Times New Roman" pitchFamily="18" charset="0"/>
              </a:rPr>
              <a:t>平均漂移速度</a:t>
            </a:r>
            <a:r>
              <a:rPr lang="zh-CN" altLang="en-US" b="1">
                <a:solidFill>
                  <a:srgbClr val="000000"/>
                </a:solidFill>
                <a:latin typeface="Times New Roman" pitchFamily="18" charset="0"/>
              </a:rPr>
              <a:t>为</a:t>
            </a:r>
            <a:r>
              <a:rPr lang="en-US" altLang="zh-CN" b="1" i="1">
                <a:solidFill>
                  <a:srgbClr val="000000"/>
                </a:solidFill>
                <a:latin typeface="Times New Roman" pitchFamily="18" charset="0"/>
              </a:rPr>
              <a:t>v</a:t>
            </a:r>
          </a:p>
        </p:txBody>
      </p:sp>
      <p:sp>
        <p:nvSpPr>
          <p:cNvPr id="178181" name="Rectangle 9"/>
          <p:cNvSpPr>
            <a:spLocks noChangeArrowheads="1"/>
          </p:cNvSpPr>
          <p:nvPr/>
        </p:nvSpPr>
        <p:spPr bwMode="auto">
          <a:xfrm>
            <a:off x="7164388" y="692150"/>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1C1C1C"/>
                </a:solidFill>
                <a:latin typeface="Times New Roman" pitchFamily="18" charset="0"/>
              </a:rPr>
              <a:t>横向电场</a:t>
            </a:r>
          </a:p>
        </p:txBody>
      </p:sp>
      <p:sp>
        <p:nvSpPr>
          <p:cNvPr id="178182" name="Line 10"/>
          <p:cNvSpPr>
            <a:spLocks noChangeShapeType="1"/>
          </p:cNvSpPr>
          <p:nvPr/>
        </p:nvSpPr>
        <p:spPr bwMode="auto">
          <a:xfrm flipV="1">
            <a:off x="7885113" y="2060575"/>
            <a:ext cx="0" cy="1081088"/>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8183" name="Line 11"/>
          <p:cNvSpPr>
            <a:spLocks noChangeShapeType="1"/>
          </p:cNvSpPr>
          <p:nvPr/>
        </p:nvSpPr>
        <p:spPr bwMode="auto">
          <a:xfrm flipV="1">
            <a:off x="7885113" y="1268413"/>
            <a:ext cx="287337" cy="12969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8184" name="Rectangle 13"/>
          <p:cNvSpPr>
            <a:spLocks noChangeArrowheads="1"/>
          </p:cNvSpPr>
          <p:nvPr/>
        </p:nvSpPr>
        <p:spPr bwMode="auto">
          <a:xfrm>
            <a:off x="6877050" y="386080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洛仑兹力</a:t>
            </a:r>
          </a:p>
        </p:txBody>
      </p:sp>
      <p:sp>
        <p:nvSpPr>
          <p:cNvPr id="178185" name="Line 14"/>
          <p:cNvSpPr>
            <a:spLocks noChangeShapeType="1"/>
          </p:cNvSpPr>
          <p:nvPr/>
        </p:nvSpPr>
        <p:spPr bwMode="auto">
          <a:xfrm>
            <a:off x="7092950" y="2924175"/>
            <a:ext cx="574675"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Rectangle 19"/>
          <p:cNvSpPr>
            <a:spLocks noChangeArrowheads="1"/>
          </p:cNvSpPr>
          <p:nvPr/>
        </p:nvSpPr>
        <p:spPr bwMode="auto">
          <a:xfrm>
            <a:off x="2916238" y="2133600"/>
            <a:ext cx="2447925" cy="10795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79203" name="Rectangle 2"/>
          <p:cNvSpPr>
            <a:spLocks noGrp="1" noChangeArrowheads="1"/>
          </p:cNvSpPr>
          <p:nvPr>
            <p:ph type="ctrTitle"/>
          </p:nvPr>
        </p:nvSpPr>
        <p:spPr>
          <a:xfrm>
            <a:off x="395288" y="549275"/>
            <a:ext cx="8229600" cy="550863"/>
          </a:xfrm>
        </p:spPr>
        <p:txBody>
          <a:bodyPr/>
          <a:lstStyle/>
          <a:p>
            <a:pPr eaLnBrk="1" hangingPunct="1"/>
            <a:r>
              <a:rPr lang="zh-CN" altLang="en-US" sz="3200" b="1" smtClean="0">
                <a:solidFill>
                  <a:schemeClr val="tx1"/>
                </a:solidFill>
              </a:rPr>
              <a:t>当</a:t>
            </a:r>
            <a:r>
              <a:rPr lang="zh-CN" altLang="en-US" sz="3200" b="1" smtClean="0">
                <a:solidFill>
                  <a:schemeClr val="bg2"/>
                </a:solidFill>
              </a:rPr>
              <a:t>载流子</a:t>
            </a:r>
            <a:r>
              <a:rPr lang="zh-CN" altLang="en-US" sz="3200" b="1" smtClean="0">
                <a:solidFill>
                  <a:schemeClr val="tx1"/>
                </a:solidFill>
              </a:rPr>
              <a:t>受到的</a:t>
            </a:r>
            <a:r>
              <a:rPr lang="zh-CN" altLang="en-US" sz="3200" b="1" smtClean="0">
                <a:solidFill>
                  <a:schemeClr val="hlink"/>
                </a:solidFill>
              </a:rPr>
              <a:t>洛仑兹力</a:t>
            </a:r>
            <a:r>
              <a:rPr lang="zh-CN" altLang="en-US" sz="3200" b="1" smtClean="0">
                <a:solidFill>
                  <a:schemeClr val="tx1"/>
                </a:solidFill>
              </a:rPr>
              <a:t>和</a:t>
            </a:r>
            <a:r>
              <a:rPr lang="zh-CN" altLang="en-US" sz="3200" b="1" smtClean="0">
                <a:solidFill>
                  <a:schemeClr val="hlink"/>
                </a:solidFill>
              </a:rPr>
              <a:t>横向电场力</a:t>
            </a:r>
            <a:r>
              <a:rPr lang="zh-CN" altLang="en-US" sz="3200" b="1" smtClean="0">
                <a:solidFill>
                  <a:schemeClr val="tx1"/>
                </a:solidFill>
              </a:rPr>
              <a:t>相等</a:t>
            </a:r>
            <a:endParaRPr lang="zh-CN" altLang="en-US" sz="3200" smtClean="0">
              <a:solidFill>
                <a:schemeClr val="tx1"/>
              </a:solidFill>
            </a:endParaRPr>
          </a:p>
        </p:txBody>
      </p:sp>
      <p:sp>
        <p:nvSpPr>
          <p:cNvPr id="179204" name="Rectangle 3"/>
          <p:cNvSpPr>
            <a:spLocks noGrp="1" noChangeArrowheads="1"/>
          </p:cNvSpPr>
          <p:nvPr>
            <p:ph type="subTitle" idx="1"/>
          </p:nvPr>
        </p:nvSpPr>
        <p:spPr>
          <a:xfrm>
            <a:off x="323850" y="4724400"/>
            <a:ext cx="7315200" cy="685800"/>
          </a:xfrm>
        </p:spPr>
        <p:txBody>
          <a:bodyPr/>
          <a:lstStyle/>
          <a:p>
            <a:pPr algn="l" eaLnBrk="1" hangingPunct="1"/>
            <a:r>
              <a:rPr lang="zh-CN" altLang="en-US" b="1" smtClean="0">
                <a:solidFill>
                  <a:schemeClr val="bg2"/>
                </a:solidFill>
              </a:rPr>
              <a:t>设板的侧向宽度为 </a:t>
            </a:r>
            <a:r>
              <a:rPr lang="en-US" altLang="zh-CN" b="1" i="1" smtClean="0">
                <a:solidFill>
                  <a:schemeClr val="bg2"/>
                </a:solidFill>
                <a:latin typeface="Times New Roman" pitchFamily="18" charset="0"/>
                <a:cs typeface="Times New Roman" pitchFamily="18" charset="0"/>
              </a:rPr>
              <a:t>b </a:t>
            </a:r>
            <a:r>
              <a:rPr lang="zh-CN" altLang="en-US" b="1" smtClean="0">
                <a:solidFill>
                  <a:schemeClr val="bg2"/>
                </a:solidFill>
              </a:rPr>
              <a:t>，则</a:t>
            </a:r>
            <a:r>
              <a:rPr lang="zh-CN" altLang="en-US" b="1" smtClean="0">
                <a:solidFill>
                  <a:schemeClr val="bg2"/>
                </a:solidFill>
                <a:latin typeface="Times New Roman" pitchFamily="18" charset="0"/>
              </a:rPr>
              <a:t>霍耳电势差</a:t>
            </a:r>
            <a:r>
              <a:rPr lang="zh-CN" altLang="en-US" b="1" smtClean="0">
                <a:latin typeface="Times New Roman" pitchFamily="18" charset="0"/>
              </a:rPr>
              <a:t>为</a:t>
            </a:r>
            <a:endParaRPr lang="zh-CN" altLang="en-US" smtClean="0"/>
          </a:p>
        </p:txBody>
      </p:sp>
      <p:graphicFrame>
        <p:nvGraphicFramePr>
          <p:cNvPr id="179205" name="Object 9"/>
          <p:cNvGraphicFramePr>
            <a:graphicFrameLocks noChangeAspect="1"/>
          </p:cNvGraphicFramePr>
          <p:nvPr/>
        </p:nvGraphicFramePr>
        <p:xfrm>
          <a:off x="2987675" y="2276475"/>
          <a:ext cx="2368550" cy="773113"/>
        </p:xfrm>
        <a:graphic>
          <a:graphicData uri="http://schemas.openxmlformats.org/presentationml/2006/ole">
            <mc:AlternateContent xmlns:mc="http://schemas.openxmlformats.org/markup-compatibility/2006">
              <mc:Choice xmlns:v="urn:schemas-microsoft-com:vml" Requires="v">
                <p:oleObj spid="_x0000_s179433" name="公式" r:id="rId3" imgW="622030" imgH="203112" progId="Equation.3">
                  <p:embed/>
                </p:oleObj>
              </mc:Choice>
              <mc:Fallback>
                <p:oleObj name="公式" r:id="rId3" imgW="622030" imgH="203112"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276475"/>
                        <a:ext cx="236855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6" name="Object 10"/>
          <p:cNvGraphicFramePr>
            <a:graphicFrameLocks noChangeAspect="1"/>
          </p:cNvGraphicFramePr>
          <p:nvPr/>
        </p:nvGraphicFramePr>
        <p:xfrm>
          <a:off x="1908175" y="5445125"/>
          <a:ext cx="4778375" cy="876300"/>
        </p:xfrm>
        <a:graphic>
          <a:graphicData uri="http://schemas.openxmlformats.org/presentationml/2006/ole">
            <mc:AlternateContent xmlns:mc="http://schemas.openxmlformats.org/markup-compatibility/2006">
              <mc:Choice xmlns:v="urn:schemas-microsoft-com:vml" Requires="v">
                <p:oleObj spid="_x0000_s179434" name="公式" r:id="rId5" imgW="1244600" imgH="228600" progId="Equation.3">
                  <p:embed/>
                </p:oleObj>
              </mc:Choice>
              <mc:Fallback>
                <p:oleObj name="公式" r:id="rId5" imgW="1244600" imgH="228600" progId="Equation.3">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445125"/>
                        <a:ext cx="4778375"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7" name="Object 11"/>
          <p:cNvGraphicFramePr>
            <a:graphicFrameLocks noChangeAspect="1"/>
          </p:cNvGraphicFramePr>
          <p:nvPr/>
        </p:nvGraphicFramePr>
        <p:xfrm>
          <a:off x="3348038" y="3716338"/>
          <a:ext cx="1789112" cy="676275"/>
        </p:xfrm>
        <a:graphic>
          <a:graphicData uri="http://schemas.openxmlformats.org/presentationml/2006/ole">
            <mc:AlternateContent xmlns:mc="http://schemas.openxmlformats.org/markup-compatibility/2006">
              <mc:Choice xmlns:v="urn:schemas-microsoft-com:vml" Requires="v">
                <p:oleObj spid="_x0000_s179435" name="公式" r:id="rId7" imgW="469696" imgH="177723" progId="Equation.3">
                  <p:embed/>
                </p:oleObj>
              </mc:Choice>
              <mc:Fallback>
                <p:oleObj name="公式" r:id="rId7" imgW="469696" imgH="177723" progId="Equation.3">
                  <p:embed/>
                  <p:pic>
                    <p:nvPicPr>
                      <p:cNvPr id="0" name="Picture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3716338"/>
                        <a:ext cx="1789112"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8" name="Object 13"/>
          <p:cNvGraphicFramePr>
            <a:graphicFrameLocks noChangeAspect="1"/>
          </p:cNvGraphicFramePr>
          <p:nvPr/>
        </p:nvGraphicFramePr>
        <p:xfrm>
          <a:off x="323850" y="2276475"/>
          <a:ext cx="1884363" cy="869950"/>
        </p:xfrm>
        <a:graphic>
          <a:graphicData uri="http://schemas.openxmlformats.org/presentationml/2006/ole">
            <mc:AlternateContent xmlns:mc="http://schemas.openxmlformats.org/markup-compatibility/2006">
              <mc:Choice xmlns:v="urn:schemas-microsoft-com:vml" Requires="v">
                <p:oleObj spid="_x0000_s179436" name="公式" r:id="rId9" imgW="495085" imgH="228501" progId="Equation.3">
                  <p:embed/>
                </p:oleObj>
              </mc:Choice>
              <mc:Fallback>
                <p:oleObj name="公式" r:id="rId9" imgW="495085" imgH="228501" progId="Equation.3">
                  <p:embed/>
                  <p:pic>
                    <p:nvPicPr>
                      <p:cNvPr id="0" name="Picture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2276475"/>
                        <a:ext cx="188436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09" name="Rectangle 14"/>
          <p:cNvSpPr>
            <a:spLocks noChangeArrowheads="1"/>
          </p:cNvSpPr>
          <p:nvPr/>
        </p:nvSpPr>
        <p:spPr bwMode="auto">
          <a:xfrm>
            <a:off x="2339975" y="2349500"/>
            <a:ext cx="585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FF"/>
                </a:solidFill>
                <a:sym typeface="Symbol" pitchFamily="18" charset="2"/>
              </a:rPr>
              <a:t></a:t>
            </a:r>
          </a:p>
        </p:txBody>
      </p:sp>
      <p:sp>
        <p:nvSpPr>
          <p:cNvPr id="179210" name="Rectangle 17"/>
          <p:cNvSpPr>
            <a:spLocks noChangeArrowheads="1"/>
          </p:cNvSpPr>
          <p:nvPr/>
        </p:nvSpPr>
        <p:spPr bwMode="auto">
          <a:xfrm>
            <a:off x="395288" y="1268413"/>
            <a:ext cx="5127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时，载流子不再做侧向运动</a:t>
            </a:r>
          </a:p>
        </p:txBody>
      </p:sp>
      <p:pic>
        <p:nvPicPr>
          <p:cNvPr id="179211" name="Picture 18" descr="http://cai.tongji.edu.cn/UPNetClass/electronaget/ch4/page/Image969.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5435600" y="1916113"/>
            <a:ext cx="32766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12" name="Line 20"/>
          <p:cNvSpPr>
            <a:spLocks noChangeShapeType="1"/>
          </p:cNvSpPr>
          <p:nvPr/>
        </p:nvSpPr>
        <p:spPr bwMode="auto">
          <a:xfrm>
            <a:off x="2987675" y="2349500"/>
            <a:ext cx="431800" cy="574675"/>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13" name="Line 21"/>
          <p:cNvSpPr>
            <a:spLocks noChangeShapeType="1"/>
          </p:cNvSpPr>
          <p:nvPr/>
        </p:nvSpPr>
        <p:spPr bwMode="auto">
          <a:xfrm>
            <a:off x="4572000" y="2420938"/>
            <a:ext cx="431800" cy="574675"/>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14" name="Line 22"/>
          <p:cNvSpPr>
            <a:spLocks noChangeShapeType="1"/>
          </p:cNvSpPr>
          <p:nvPr/>
        </p:nvSpPr>
        <p:spPr bwMode="auto">
          <a:xfrm flipV="1">
            <a:off x="2195513" y="2133600"/>
            <a:ext cx="0" cy="6477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9215" name="Line 23"/>
          <p:cNvSpPr>
            <a:spLocks noChangeShapeType="1"/>
          </p:cNvSpPr>
          <p:nvPr/>
        </p:nvSpPr>
        <p:spPr bwMode="auto">
          <a:xfrm>
            <a:off x="971550" y="2133600"/>
            <a:ext cx="0" cy="6477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9216" name="AutoShape 24"/>
          <p:cNvSpPr>
            <a:spLocks noChangeArrowheads="1"/>
          </p:cNvSpPr>
          <p:nvPr/>
        </p:nvSpPr>
        <p:spPr bwMode="auto">
          <a:xfrm>
            <a:off x="4140200" y="3213100"/>
            <a:ext cx="287338" cy="503238"/>
          </a:xfrm>
          <a:prstGeom prst="downArrow">
            <a:avLst>
              <a:gd name="adj1" fmla="val 50000"/>
              <a:gd name="adj2" fmla="val 43784"/>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Rectangle 28"/>
          <p:cNvSpPr>
            <a:spLocks noChangeArrowheads="1"/>
          </p:cNvSpPr>
          <p:nvPr/>
        </p:nvSpPr>
        <p:spPr bwMode="auto">
          <a:xfrm>
            <a:off x="5580063" y="3357563"/>
            <a:ext cx="576262" cy="10795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0227" name="Rectangle 2"/>
          <p:cNvSpPr>
            <a:spLocks noGrp="1" noChangeArrowheads="1"/>
          </p:cNvSpPr>
          <p:nvPr>
            <p:ph type="ctrTitle"/>
          </p:nvPr>
        </p:nvSpPr>
        <p:spPr>
          <a:xfrm>
            <a:off x="611188" y="2205038"/>
            <a:ext cx="2514600" cy="533400"/>
          </a:xfrm>
        </p:spPr>
        <p:txBody>
          <a:bodyPr/>
          <a:lstStyle/>
          <a:p>
            <a:pPr eaLnBrk="1" hangingPunct="1"/>
            <a:r>
              <a:rPr lang="zh-CN" altLang="en-US" sz="3200" b="1" smtClean="0">
                <a:solidFill>
                  <a:srgbClr val="0000FF"/>
                </a:solidFill>
                <a:latin typeface="Times New Roman" pitchFamily="18" charset="0"/>
              </a:rPr>
              <a:t>漂移速度         </a:t>
            </a:r>
            <a:endParaRPr lang="zh-CN" altLang="en-US" sz="3200" smtClean="0"/>
          </a:p>
        </p:txBody>
      </p:sp>
      <p:sp>
        <p:nvSpPr>
          <p:cNvPr id="180228" name="Rectangle 3"/>
          <p:cNvSpPr>
            <a:spLocks noGrp="1" noChangeArrowheads="1"/>
          </p:cNvSpPr>
          <p:nvPr>
            <p:ph type="subTitle" idx="1"/>
          </p:nvPr>
        </p:nvSpPr>
        <p:spPr>
          <a:xfrm>
            <a:off x="684213" y="4724400"/>
            <a:ext cx="7086600" cy="685800"/>
          </a:xfrm>
        </p:spPr>
        <p:txBody>
          <a:bodyPr/>
          <a:lstStyle/>
          <a:p>
            <a:pPr algn="l" eaLnBrk="1" hangingPunct="1"/>
            <a:r>
              <a:rPr lang="zh-CN" altLang="en-US" b="1" smtClean="0">
                <a:solidFill>
                  <a:schemeClr val="hlink"/>
                </a:solidFill>
              </a:rPr>
              <a:t>霍耳系数</a:t>
            </a:r>
            <a:endParaRPr lang="zh-CN" altLang="en-US" smtClean="0"/>
          </a:p>
        </p:txBody>
      </p:sp>
      <p:sp>
        <p:nvSpPr>
          <p:cNvPr id="180229" name="Rectangle 12"/>
          <p:cNvSpPr>
            <a:spLocks noChangeArrowheads="1"/>
          </p:cNvSpPr>
          <p:nvPr/>
        </p:nvSpPr>
        <p:spPr bwMode="auto">
          <a:xfrm>
            <a:off x="539750" y="5876925"/>
            <a:ext cx="701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霍耳系数</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R</a:t>
            </a:r>
            <a:r>
              <a:rPr lang="en-US" altLang="zh-CN" b="1" i="1" baseline="-30000">
                <a:solidFill>
                  <a:srgbClr val="000000"/>
                </a:solidFill>
                <a:latin typeface="Times New Roman" pitchFamily="18" charset="0"/>
              </a:rPr>
              <a:t>H  </a:t>
            </a:r>
            <a:r>
              <a:rPr lang="zh-CN" altLang="en-US" b="1">
                <a:solidFill>
                  <a:srgbClr val="000000"/>
                </a:solidFill>
                <a:latin typeface="Times New Roman" pitchFamily="18" charset="0"/>
              </a:rPr>
              <a:t>与材料性质</a:t>
            </a:r>
            <a:r>
              <a:rPr lang="en-US" altLang="zh-CN" b="1">
                <a:solidFill>
                  <a:srgbClr val="000000"/>
                </a:solidFill>
                <a:latin typeface="Times New Roman" pitchFamily="18" charset="0"/>
              </a:rPr>
              <a:t>(n</a:t>
            </a:r>
            <a:r>
              <a:rPr lang="zh-CN" altLang="en-US" b="1">
                <a:solidFill>
                  <a:srgbClr val="000000"/>
                </a:solidFill>
                <a:latin typeface="Times New Roman" pitchFamily="18" charset="0"/>
              </a:rPr>
              <a:t>，</a:t>
            </a:r>
            <a:r>
              <a:rPr lang="en-US" altLang="zh-CN" b="1">
                <a:solidFill>
                  <a:srgbClr val="000000"/>
                </a:solidFill>
                <a:latin typeface="Times New Roman" pitchFamily="18" charset="0"/>
              </a:rPr>
              <a:t>q)</a:t>
            </a:r>
            <a:r>
              <a:rPr lang="zh-CN" altLang="en-US" b="1">
                <a:solidFill>
                  <a:srgbClr val="000000"/>
                </a:solidFill>
                <a:latin typeface="Times New Roman" pitchFamily="18" charset="0"/>
              </a:rPr>
              <a:t>有关。</a:t>
            </a:r>
            <a:r>
              <a:rPr lang="zh-CN" altLang="en-US">
                <a:solidFill>
                  <a:srgbClr val="000000"/>
                </a:solidFill>
              </a:rPr>
              <a:t> </a:t>
            </a:r>
            <a:endParaRPr lang="zh-CN" altLang="en-US">
              <a:solidFill>
                <a:srgbClr val="000000"/>
              </a:solidFill>
              <a:latin typeface="Times New Roman" pitchFamily="18" charset="0"/>
            </a:endParaRPr>
          </a:p>
        </p:txBody>
      </p:sp>
      <p:sp>
        <p:nvSpPr>
          <p:cNvPr id="180230" name="Rectangle 14"/>
          <p:cNvSpPr>
            <a:spLocks noChangeArrowheads="1"/>
          </p:cNvSpPr>
          <p:nvPr/>
        </p:nvSpPr>
        <p:spPr bwMode="auto">
          <a:xfrm>
            <a:off x="539750" y="1125538"/>
            <a:ext cx="1911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电流强度</a:t>
            </a:r>
            <a:r>
              <a:rPr lang="zh-CN" altLang="en-US" b="1" i="1">
                <a:solidFill>
                  <a:srgbClr val="000000"/>
                </a:solidFill>
                <a:latin typeface="Times New Roman" pitchFamily="18" charset="0"/>
              </a:rPr>
              <a:t> </a:t>
            </a:r>
            <a:endParaRPr lang="zh-CN" altLang="en-US" b="1">
              <a:solidFill>
                <a:srgbClr val="000000"/>
              </a:solidFill>
              <a:latin typeface="Times New Roman" pitchFamily="18" charset="0"/>
            </a:endParaRPr>
          </a:p>
        </p:txBody>
      </p:sp>
      <p:sp>
        <p:nvSpPr>
          <p:cNvPr id="180231" name="Rectangle 15"/>
          <p:cNvSpPr>
            <a:spLocks noChangeArrowheads="1"/>
          </p:cNvSpPr>
          <p:nvPr/>
        </p:nvSpPr>
        <p:spPr bwMode="auto">
          <a:xfrm>
            <a:off x="250825" y="3500438"/>
            <a:ext cx="2216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霍耳电势差</a:t>
            </a:r>
          </a:p>
        </p:txBody>
      </p:sp>
      <p:graphicFrame>
        <p:nvGraphicFramePr>
          <p:cNvPr id="180232" name="Object 16"/>
          <p:cNvGraphicFramePr>
            <a:graphicFrameLocks noChangeAspect="1"/>
          </p:cNvGraphicFramePr>
          <p:nvPr/>
        </p:nvGraphicFramePr>
        <p:xfrm>
          <a:off x="2700338" y="3284538"/>
          <a:ext cx="4122737" cy="1181100"/>
        </p:xfrm>
        <a:graphic>
          <a:graphicData uri="http://schemas.openxmlformats.org/presentationml/2006/ole">
            <mc:AlternateContent xmlns:mc="http://schemas.openxmlformats.org/markup-compatibility/2006">
              <mc:Choice xmlns:v="urn:schemas-microsoft-com:vml" Requires="v">
                <p:oleObj spid="_x0000_s180567" name="Equation" r:id="rId3" imgW="1460500" imgH="419100" progId="Equation.DSMT4">
                  <p:embed/>
                </p:oleObj>
              </mc:Choice>
              <mc:Fallback>
                <p:oleObj name="Equation" r:id="rId3" imgW="1460500" imgH="419100" progId="Equation.DSMT4">
                  <p:embed/>
                  <p:pic>
                    <p:nvPicPr>
                      <p:cNvPr id="0" name="Picture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4538"/>
                        <a:ext cx="4122737"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3" name="Object 17"/>
          <p:cNvGraphicFramePr>
            <a:graphicFrameLocks noChangeAspect="1"/>
          </p:cNvGraphicFramePr>
          <p:nvPr/>
        </p:nvGraphicFramePr>
        <p:xfrm>
          <a:off x="2987675" y="4508500"/>
          <a:ext cx="1524000" cy="1117600"/>
        </p:xfrm>
        <a:graphic>
          <a:graphicData uri="http://schemas.openxmlformats.org/presentationml/2006/ole">
            <mc:AlternateContent xmlns:mc="http://schemas.openxmlformats.org/markup-compatibility/2006">
              <mc:Choice xmlns:v="urn:schemas-microsoft-com:vml" Requires="v">
                <p:oleObj spid="_x0000_s180568" name="公式" r:id="rId5" imgW="571252" imgH="418918" progId="Equation.3">
                  <p:embed/>
                </p:oleObj>
              </mc:Choice>
              <mc:Fallback>
                <p:oleObj name="公式" r:id="rId5" imgW="571252" imgH="418918" progId="Equation.3">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508500"/>
                        <a:ext cx="1524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4" name="Object 18"/>
          <p:cNvGraphicFramePr>
            <a:graphicFrameLocks noChangeAspect="1"/>
          </p:cNvGraphicFramePr>
          <p:nvPr/>
        </p:nvGraphicFramePr>
        <p:xfrm>
          <a:off x="2339975" y="1125538"/>
          <a:ext cx="3429000" cy="623887"/>
        </p:xfrm>
        <a:graphic>
          <a:graphicData uri="http://schemas.openxmlformats.org/presentationml/2006/ole">
            <mc:AlternateContent xmlns:mc="http://schemas.openxmlformats.org/markup-compatibility/2006">
              <mc:Choice xmlns:v="urn:schemas-microsoft-com:vml" Requires="v">
                <p:oleObj spid="_x0000_s180569" name="公式" r:id="rId7" imgW="1117115" imgH="203112" progId="Equation.3">
                  <p:embed/>
                </p:oleObj>
              </mc:Choice>
              <mc:Fallback>
                <p:oleObj name="公式" r:id="rId7" imgW="1117115" imgH="203112" progId="Equation.3">
                  <p:embed/>
                  <p:pic>
                    <p:nvPicPr>
                      <p:cNvPr id="0" name="Picture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1125538"/>
                        <a:ext cx="3429000"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5" name="Object 19"/>
          <p:cNvGraphicFramePr>
            <a:graphicFrameLocks noChangeAspect="1"/>
          </p:cNvGraphicFramePr>
          <p:nvPr/>
        </p:nvGraphicFramePr>
        <p:xfrm>
          <a:off x="3203575" y="1844675"/>
          <a:ext cx="1870075" cy="1287463"/>
        </p:xfrm>
        <a:graphic>
          <a:graphicData uri="http://schemas.openxmlformats.org/presentationml/2006/ole">
            <mc:AlternateContent xmlns:mc="http://schemas.openxmlformats.org/markup-compatibility/2006">
              <mc:Choice xmlns:v="urn:schemas-microsoft-com:vml" Requires="v">
                <p:oleObj spid="_x0000_s180570" name="公式" r:id="rId9" imgW="609600" imgH="419100" progId="Equation.3">
                  <p:embed/>
                </p:oleObj>
              </mc:Choice>
              <mc:Fallback>
                <p:oleObj name="公式" r:id="rId9" imgW="609600" imgH="419100" progId="Equation.3">
                  <p:embed/>
                  <p:pic>
                    <p:nvPicPr>
                      <p:cNvPr id="0" name="Picture 1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1844675"/>
                        <a:ext cx="1870075"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0236" name="Picture 20" descr="http://cai.tongji.edu.cn/UPNetClass/electronaget/ch4/page/Image969.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5867400" y="1125538"/>
            <a:ext cx="32766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37" name="Object 21"/>
          <p:cNvGraphicFramePr>
            <a:graphicFrameLocks noChangeAspect="1"/>
          </p:cNvGraphicFramePr>
          <p:nvPr/>
        </p:nvGraphicFramePr>
        <p:xfrm>
          <a:off x="7524750" y="3573463"/>
          <a:ext cx="1403350" cy="546100"/>
        </p:xfrm>
        <a:graphic>
          <a:graphicData uri="http://schemas.openxmlformats.org/presentationml/2006/ole">
            <mc:AlternateContent xmlns:mc="http://schemas.openxmlformats.org/markup-compatibility/2006">
              <mc:Choice xmlns:v="urn:schemas-microsoft-com:vml" Requires="v">
                <p:oleObj spid="_x0000_s180571" name="公式" r:id="rId13" imgW="457002" imgH="177723" progId="Equation.3">
                  <p:embed/>
                </p:oleObj>
              </mc:Choice>
              <mc:Fallback>
                <p:oleObj name="公式" r:id="rId13" imgW="457002" imgH="177723" progId="Equation.3">
                  <p:embed/>
                  <p:pic>
                    <p:nvPicPr>
                      <p:cNvPr id="0" name="Picture 1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4750" y="3573463"/>
                        <a:ext cx="140335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8" name="Object 22"/>
          <p:cNvGraphicFramePr>
            <a:graphicFrameLocks noChangeAspect="1"/>
          </p:cNvGraphicFramePr>
          <p:nvPr/>
        </p:nvGraphicFramePr>
        <p:xfrm>
          <a:off x="2916238" y="333375"/>
          <a:ext cx="3240087" cy="593725"/>
        </p:xfrm>
        <a:graphic>
          <a:graphicData uri="http://schemas.openxmlformats.org/presentationml/2006/ole">
            <mc:AlternateContent xmlns:mc="http://schemas.openxmlformats.org/markup-compatibility/2006">
              <mc:Choice xmlns:v="urn:schemas-microsoft-com:vml" Requires="v">
                <p:oleObj spid="_x0000_s180572" name="Equation" r:id="rId15" imgW="1244600" imgH="228600" progId="Equation.DSMT4">
                  <p:embed/>
                </p:oleObj>
              </mc:Choice>
              <mc:Fallback>
                <p:oleObj name="Equation" r:id="rId15" imgW="1244600" imgH="228600" progId="Equation.DSMT4">
                  <p:embed/>
                  <p:pic>
                    <p:nvPicPr>
                      <p:cNvPr id="0" name="Picture 1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238" y="333375"/>
                        <a:ext cx="3240087"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9" name="Rectangle 24"/>
          <p:cNvSpPr>
            <a:spLocks noChangeArrowheads="1"/>
          </p:cNvSpPr>
          <p:nvPr/>
        </p:nvSpPr>
        <p:spPr bwMode="auto">
          <a:xfrm>
            <a:off x="323850" y="260350"/>
            <a:ext cx="221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霍耳电势差</a:t>
            </a:r>
          </a:p>
        </p:txBody>
      </p:sp>
      <p:sp>
        <p:nvSpPr>
          <p:cNvPr id="180240" name="Line 25"/>
          <p:cNvSpPr>
            <a:spLocks noChangeShapeType="1"/>
          </p:cNvSpPr>
          <p:nvPr/>
        </p:nvSpPr>
        <p:spPr bwMode="auto">
          <a:xfrm>
            <a:off x="8316913" y="2565400"/>
            <a:ext cx="71437" cy="9350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0241" name="Line 26"/>
          <p:cNvSpPr>
            <a:spLocks noChangeShapeType="1"/>
          </p:cNvSpPr>
          <p:nvPr/>
        </p:nvSpPr>
        <p:spPr bwMode="auto">
          <a:xfrm>
            <a:off x="3419475" y="2708275"/>
            <a:ext cx="1152525"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0242" name="Line 27"/>
          <p:cNvSpPr>
            <a:spLocks noChangeShapeType="1"/>
          </p:cNvSpPr>
          <p:nvPr/>
        </p:nvSpPr>
        <p:spPr bwMode="auto">
          <a:xfrm flipH="1">
            <a:off x="3563938" y="1557338"/>
            <a:ext cx="1512887" cy="7191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Rectangle 2"/>
          <p:cNvSpPr>
            <a:spLocks noGrp="1" noChangeArrowheads="1"/>
          </p:cNvSpPr>
          <p:nvPr>
            <p:ph type="ctrTitle"/>
          </p:nvPr>
        </p:nvSpPr>
        <p:spPr>
          <a:xfrm>
            <a:off x="323850" y="549275"/>
            <a:ext cx="8382000" cy="1752600"/>
          </a:xfrm>
        </p:spPr>
        <p:txBody>
          <a:bodyPr/>
          <a:lstStyle/>
          <a:p>
            <a:pPr eaLnBrk="1" hangingPunct="1">
              <a:buFontTx/>
              <a:buChar char="•"/>
            </a:pPr>
            <a:r>
              <a:rPr lang="en-US" altLang="zh-CN" sz="3600" b="1" smtClean="0">
                <a:solidFill>
                  <a:schemeClr val="tx1"/>
                </a:solidFill>
              </a:rPr>
              <a:t> </a:t>
            </a:r>
            <a:r>
              <a:rPr lang="zh-CN" altLang="en-US" sz="3200" b="1" smtClean="0">
                <a:solidFill>
                  <a:srgbClr val="0000FF"/>
                </a:solidFill>
              </a:rPr>
              <a:t>半导体</a:t>
            </a:r>
            <a:r>
              <a:rPr lang="zh-CN" altLang="en-US" sz="3200" b="1" smtClean="0">
                <a:solidFill>
                  <a:schemeClr val="tx1"/>
                </a:solidFill>
              </a:rPr>
              <a:t>的载流子浓度远小于金属电子的浓度且容易受温度、杂质的影响，所以</a:t>
            </a:r>
            <a:r>
              <a:rPr lang="zh-CN" altLang="en-US" sz="3200" b="1" smtClean="0">
                <a:solidFill>
                  <a:schemeClr val="hlink"/>
                </a:solidFill>
              </a:rPr>
              <a:t>霍耳系数</a:t>
            </a:r>
            <a:r>
              <a:rPr lang="zh-CN" altLang="en-US" sz="3200" b="1" smtClean="0">
                <a:solidFill>
                  <a:schemeClr val="tx1"/>
                </a:solidFill>
              </a:rPr>
              <a:t>是</a:t>
            </a:r>
            <a:r>
              <a:rPr lang="zh-CN" altLang="en-US" sz="3200" b="1" smtClean="0">
                <a:solidFill>
                  <a:schemeClr val="hlink"/>
                </a:solidFill>
              </a:rPr>
              <a:t>研究</a:t>
            </a:r>
            <a:r>
              <a:rPr lang="zh-CN" altLang="en-US" sz="3200" b="1" smtClean="0">
                <a:solidFill>
                  <a:srgbClr val="0000FF"/>
                </a:solidFill>
              </a:rPr>
              <a:t>半导体电性质</a:t>
            </a:r>
            <a:r>
              <a:rPr lang="zh-CN" altLang="en-US" sz="3200" b="1" smtClean="0">
                <a:solidFill>
                  <a:schemeClr val="tx1"/>
                </a:solidFill>
              </a:rPr>
              <a:t>的</a:t>
            </a:r>
            <a:r>
              <a:rPr lang="zh-CN" altLang="en-US" sz="3200" b="1" smtClean="0">
                <a:solidFill>
                  <a:srgbClr val="0000FF"/>
                </a:solidFill>
              </a:rPr>
              <a:t>重要方法</a:t>
            </a:r>
            <a:r>
              <a:rPr lang="zh-CN" altLang="en-US" sz="3200" b="1" smtClean="0">
                <a:solidFill>
                  <a:schemeClr val="tx1"/>
                </a:solidFill>
              </a:rPr>
              <a:t>之一。</a:t>
            </a:r>
            <a:endParaRPr lang="zh-CN" altLang="en-US" sz="3200" smtClean="0"/>
          </a:p>
        </p:txBody>
      </p:sp>
      <p:sp>
        <p:nvSpPr>
          <p:cNvPr id="181251" name="Rectangle 5"/>
          <p:cNvSpPr>
            <a:spLocks noChangeArrowheads="1"/>
          </p:cNvSpPr>
          <p:nvPr/>
        </p:nvSpPr>
        <p:spPr bwMode="auto">
          <a:xfrm>
            <a:off x="395288" y="5084763"/>
            <a:ext cx="8077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3600" b="1">
                <a:solidFill>
                  <a:srgbClr val="000000"/>
                </a:solidFill>
                <a:latin typeface="Times New Roman" pitchFamily="18" charset="0"/>
              </a:rPr>
              <a:t> </a:t>
            </a:r>
            <a:r>
              <a:rPr lang="zh-CN" altLang="en-US" sz="3600" b="1">
                <a:solidFill>
                  <a:srgbClr val="000000"/>
                </a:solidFill>
                <a:latin typeface="Times New Roman" pitchFamily="18" charset="0"/>
              </a:rPr>
              <a:t>测量</a:t>
            </a:r>
            <a:r>
              <a:rPr lang="zh-CN" altLang="en-US" sz="3600" b="1">
                <a:solidFill>
                  <a:srgbClr val="FF0000"/>
                </a:solidFill>
                <a:latin typeface="Times New Roman" pitchFamily="18" charset="0"/>
              </a:rPr>
              <a:t>载流子</a:t>
            </a:r>
            <a:r>
              <a:rPr lang="zh-CN" altLang="en-US" sz="3600" b="1">
                <a:solidFill>
                  <a:srgbClr val="000000"/>
                </a:solidFill>
                <a:latin typeface="Times New Roman" pitchFamily="18" charset="0"/>
              </a:rPr>
              <a:t>的类型和数密度；</a:t>
            </a:r>
          </a:p>
          <a:p>
            <a:pPr eaLnBrk="1" hangingPunct="1">
              <a:spcBef>
                <a:spcPct val="0"/>
              </a:spcBef>
              <a:buClrTx/>
              <a:buSzTx/>
              <a:buFontTx/>
              <a:buChar char="•"/>
            </a:pPr>
            <a:r>
              <a:rPr lang="zh-CN" altLang="en-US" sz="3600" b="1">
                <a:solidFill>
                  <a:srgbClr val="000000"/>
                </a:solidFill>
                <a:latin typeface="Times New Roman" pitchFamily="18" charset="0"/>
              </a:rPr>
              <a:t> 测量磁场。</a:t>
            </a:r>
          </a:p>
        </p:txBody>
      </p:sp>
      <p:sp>
        <p:nvSpPr>
          <p:cNvPr id="181252" name="Rectangle 6"/>
          <p:cNvSpPr>
            <a:spLocks noChangeArrowheads="1"/>
          </p:cNvSpPr>
          <p:nvPr/>
        </p:nvSpPr>
        <p:spPr bwMode="auto">
          <a:xfrm>
            <a:off x="323850" y="3141663"/>
            <a:ext cx="8659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3600" b="1">
                <a:solidFill>
                  <a:srgbClr val="FF0000"/>
                </a:solidFill>
              </a:rPr>
              <a:t> </a:t>
            </a:r>
            <a:r>
              <a:rPr lang="zh-CN" altLang="en-US" b="1">
                <a:solidFill>
                  <a:srgbClr val="FF0000"/>
                </a:solidFill>
              </a:rPr>
              <a:t>霍耳元件：</a:t>
            </a:r>
            <a:r>
              <a:rPr lang="zh-CN" altLang="en-US" b="1">
                <a:solidFill>
                  <a:srgbClr val="000000"/>
                </a:solidFill>
              </a:rPr>
              <a:t>利用半导体</a:t>
            </a:r>
            <a:r>
              <a:rPr lang="zh-CN" altLang="en-US" b="1">
                <a:solidFill>
                  <a:srgbClr val="FF0000"/>
                </a:solidFill>
              </a:rPr>
              <a:t>霍耳效应</a:t>
            </a:r>
            <a:r>
              <a:rPr lang="zh-CN" altLang="en-US" b="1">
                <a:solidFill>
                  <a:srgbClr val="000000"/>
                </a:solidFill>
              </a:rPr>
              <a:t>制成的器件。</a:t>
            </a:r>
          </a:p>
        </p:txBody>
      </p:sp>
      <p:sp>
        <p:nvSpPr>
          <p:cNvPr id="181253" name="Rectangle 8"/>
          <p:cNvSpPr>
            <a:spLocks noChangeArrowheads="1"/>
          </p:cNvSpPr>
          <p:nvPr/>
        </p:nvSpPr>
        <p:spPr bwMode="auto">
          <a:xfrm>
            <a:off x="468313" y="4149725"/>
            <a:ext cx="1674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FF0000"/>
                </a:solidFill>
                <a:latin typeface="Times New Roman" pitchFamily="18" charset="0"/>
              </a:rPr>
              <a:t> </a:t>
            </a:r>
            <a:r>
              <a:rPr lang="zh-CN" altLang="en-US" sz="3600" b="1">
                <a:solidFill>
                  <a:srgbClr val="FF0000"/>
                </a:solidFill>
                <a:latin typeface="Times New Roman" pitchFamily="18" charset="0"/>
              </a:rPr>
              <a:t>应用</a:t>
            </a:r>
            <a:r>
              <a:rPr lang="zh-CN" altLang="en-US" sz="3600" b="1">
                <a:solidFill>
                  <a:srgbClr val="000000"/>
                </a:solidFill>
                <a:latin typeface="Times New Roman" pitchFamily="18" charset="0"/>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142844" y="214290"/>
            <a:ext cx="5583238" cy="685800"/>
          </a:xfrm>
        </p:spPr>
        <p:txBody>
          <a:bodyPr/>
          <a:lstStyle/>
          <a:p>
            <a:pPr eaLnBrk="1" hangingPunct="1"/>
            <a:r>
              <a:rPr lang="zh-CN" altLang="en-US" sz="3200" b="1" dirty="0" smtClean="0">
                <a:solidFill>
                  <a:srgbClr val="0000FF"/>
                </a:solidFill>
              </a:rPr>
              <a:t>量子霍耳效应</a:t>
            </a:r>
          </a:p>
        </p:txBody>
      </p:sp>
      <p:sp>
        <p:nvSpPr>
          <p:cNvPr id="5" name="矩形 4"/>
          <p:cNvSpPr/>
          <p:nvPr/>
        </p:nvSpPr>
        <p:spPr>
          <a:xfrm>
            <a:off x="214282" y="1142984"/>
            <a:ext cx="8715436" cy="4742837"/>
          </a:xfrm>
          <a:prstGeom prst="rect">
            <a:avLst/>
          </a:prstGeom>
        </p:spPr>
        <p:txBody>
          <a:bodyPr wrap="square">
            <a:spAutoFit/>
          </a:bodyPr>
          <a:lstStyle/>
          <a:p>
            <a:pPr algn="just">
              <a:lnSpc>
                <a:spcPct val="130000"/>
              </a:lnSpc>
            </a:pPr>
            <a:r>
              <a:rPr lang="en-US" altLang="zh-CN" sz="2600" b="1" dirty="0" smtClean="0"/>
              <a:t>1980</a:t>
            </a:r>
            <a:r>
              <a:rPr lang="zh-CN" altLang="en-US" sz="2600" b="1" dirty="0" smtClean="0"/>
              <a:t>年</a:t>
            </a:r>
            <a:r>
              <a:rPr lang="zh-CN" altLang="en-US" sz="2600" b="1" dirty="0" smtClean="0">
                <a:solidFill>
                  <a:schemeClr val="hlink"/>
                </a:solidFill>
              </a:rPr>
              <a:t>德国</a:t>
            </a:r>
            <a:r>
              <a:rPr lang="zh-CN" altLang="en-US" sz="2600" b="1" dirty="0" smtClean="0"/>
              <a:t>物理学家</a:t>
            </a:r>
            <a:r>
              <a:rPr lang="zh-CN" altLang="en-US" sz="2600" b="1" dirty="0" smtClean="0">
                <a:solidFill>
                  <a:schemeClr val="hlink"/>
                </a:solidFill>
              </a:rPr>
              <a:t>克立钦</a:t>
            </a:r>
            <a:r>
              <a:rPr lang="en-US" altLang="zh-CN" sz="2600" b="1" dirty="0" smtClean="0">
                <a:cs typeface="Times New Roman" pitchFamily="18" charset="0"/>
              </a:rPr>
              <a:t>(K. Von Klitzing)</a:t>
            </a:r>
            <a:r>
              <a:rPr lang="zh-CN" altLang="en-US" sz="2600" b="1" dirty="0" smtClean="0"/>
              <a:t>在</a:t>
            </a:r>
            <a:r>
              <a:rPr lang="zh-CN" altLang="en-US" sz="2600" b="1" dirty="0" smtClean="0">
                <a:solidFill>
                  <a:srgbClr val="0000FF"/>
                </a:solidFill>
              </a:rPr>
              <a:t>低温</a:t>
            </a:r>
            <a:r>
              <a:rPr lang="en-US" altLang="zh-CN" sz="2600" b="1" dirty="0" smtClean="0">
                <a:cs typeface="Times New Roman" pitchFamily="18" charset="0"/>
              </a:rPr>
              <a:t>(1.5K)</a:t>
            </a:r>
            <a:r>
              <a:rPr lang="zh-CN" altLang="en-US" sz="2600" b="1" dirty="0" smtClean="0"/>
              <a:t>和</a:t>
            </a:r>
            <a:r>
              <a:rPr lang="zh-CN" altLang="en-US" sz="2600" b="1" dirty="0" smtClean="0">
                <a:solidFill>
                  <a:srgbClr val="0000FF"/>
                </a:solidFill>
              </a:rPr>
              <a:t>强磁场</a:t>
            </a:r>
            <a:r>
              <a:rPr lang="en-US" altLang="zh-CN" sz="2600" b="1" dirty="0" smtClean="0">
                <a:cs typeface="Times New Roman" pitchFamily="18" charset="0"/>
              </a:rPr>
              <a:t>(19T)</a:t>
            </a:r>
            <a:r>
              <a:rPr lang="zh-CN" altLang="en-US" sz="2600" b="1" dirty="0" smtClean="0"/>
              <a:t>条件下，发现</a:t>
            </a:r>
            <a:r>
              <a:rPr lang="zh-CN" altLang="en-US" sz="2600" b="1" dirty="0" smtClean="0">
                <a:solidFill>
                  <a:schemeClr val="hlink"/>
                </a:solidFill>
              </a:rPr>
              <a:t>霍耳电势差</a:t>
            </a:r>
            <a:r>
              <a:rPr lang="zh-CN" altLang="en-US" sz="2600" b="1" dirty="0" smtClean="0"/>
              <a:t>与电流的关系是台阶式的非线性关系，</a:t>
            </a:r>
            <a:r>
              <a:rPr lang="zh-CN" altLang="en-US" sz="2600" b="1" dirty="0" smtClean="0">
                <a:solidFill>
                  <a:srgbClr val="0000FF"/>
                </a:solidFill>
              </a:rPr>
              <a:t>称为</a:t>
            </a:r>
            <a:r>
              <a:rPr lang="zh-CN" altLang="en-US" sz="2600" b="1" dirty="0" smtClean="0">
                <a:solidFill>
                  <a:schemeClr val="hlink"/>
                </a:solidFill>
              </a:rPr>
              <a:t>量子霍耳效应。</a:t>
            </a:r>
            <a:endParaRPr lang="en-US" altLang="zh-CN" sz="2600" b="1" dirty="0" smtClean="0">
              <a:solidFill>
                <a:schemeClr val="hlink"/>
              </a:solidFill>
            </a:endParaRPr>
          </a:p>
          <a:p>
            <a:pPr algn="just">
              <a:lnSpc>
                <a:spcPct val="130000"/>
              </a:lnSpc>
            </a:pPr>
            <a:endParaRPr lang="en-US" altLang="zh-CN" sz="1600" b="1" dirty="0" smtClean="0">
              <a:solidFill>
                <a:schemeClr val="hlink"/>
              </a:solidFill>
            </a:endParaRPr>
          </a:p>
          <a:p>
            <a:pPr>
              <a:lnSpc>
                <a:spcPct val="130000"/>
              </a:lnSpc>
            </a:pPr>
            <a:r>
              <a:rPr lang="zh-CN" altLang="en-US" sz="2600" b="1" dirty="0" smtClean="0">
                <a:solidFill>
                  <a:srgbClr val="FF0000"/>
                </a:solidFill>
              </a:rPr>
              <a:t>量子霍耳效应</a:t>
            </a:r>
            <a:r>
              <a:rPr lang="zh-CN" altLang="en-US" sz="2600" b="1" dirty="0" smtClean="0">
                <a:solidFill>
                  <a:srgbClr val="000000"/>
                </a:solidFill>
              </a:rPr>
              <a:t>与</a:t>
            </a:r>
            <a:r>
              <a:rPr lang="zh-CN" altLang="en-US" sz="2600" b="1" dirty="0" smtClean="0">
                <a:solidFill>
                  <a:srgbClr val="0000FF"/>
                </a:solidFill>
              </a:rPr>
              <a:t>低维</a:t>
            </a:r>
            <a:r>
              <a:rPr lang="zh-CN" altLang="en-US" sz="2600" b="1" dirty="0" smtClean="0">
                <a:solidFill>
                  <a:srgbClr val="000000"/>
                </a:solidFill>
              </a:rPr>
              <a:t>系统的性质、高温超导体的性质存在联系。</a:t>
            </a:r>
            <a:r>
              <a:rPr lang="zh-CN" altLang="en-US" sz="2600" b="1" dirty="0" smtClean="0">
                <a:solidFill>
                  <a:srgbClr val="FF0000"/>
                </a:solidFill>
              </a:rPr>
              <a:t> 量子霍耳效应</a:t>
            </a:r>
            <a:r>
              <a:rPr lang="zh-CN" altLang="en-US" sz="2600" b="1" dirty="0" smtClean="0">
                <a:solidFill>
                  <a:srgbClr val="000000"/>
                </a:solidFill>
              </a:rPr>
              <a:t>给</a:t>
            </a:r>
            <a:r>
              <a:rPr lang="zh-CN" altLang="en-US" sz="2600" b="1" dirty="0" smtClean="0">
                <a:solidFill>
                  <a:srgbClr val="0000FF"/>
                </a:solidFill>
              </a:rPr>
              <a:t>电阻</a:t>
            </a:r>
            <a:r>
              <a:rPr lang="zh-CN" altLang="en-US" sz="2600" b="1" dirty="0" smtClean="0">
                <a:solidFill>
                  <a:srgbClr val="000000"/>
                </a:solidFill>
              </a:rPr>
              <a:t>提供了一个新的测量基准，其精度可达</a:t>
            </a:r>
            <a:r>
              <a:rPr lang="en-US" altLang="zh-CN" sz="2600" b="1" dirty="0" smtClean="0">
                <a:solidFill>
                  <a:srgbClr val="000000"/>
                </a:solidFill>
              </a:rPr>
              <a:t>10</a:t>
            </a:r>
            <a:r>
              <a:rPr lang="zh-CN" altLang="en-US" sz="2600" b="1" baseline="30000" dirty="0" smtClean="0">
                <a:solidFill>
                  <a:srgbClr val="000000"/>
                </a:solidFill>
              </a:rPr>
              <a:t>－</a:t>
            </a:r>
            <a:r>
              <a:rPr lang="en-US" altLang="zh-CN" sz="2600" b="1" baseline="30000" dirty="0" smtClean="0">
                <a:solidFill>
                  <a:srgbClr val="000000"/>
                </a:solidFill>
              </a:rPr>
              <a:t>10</a:t>
            </a:r>
            <a:r>
              <a:rPr lang="zh-CN" altLang="en-US" sz="2600" b="1" dirty="0" smtClean="0">
                <a:solidFill>
                  <a:srgbClr val="000000"/>
                </a:solidFill>
              </a:rPr>
              <a:t>。</a:t>
            </a:r>
          </a:p>
          <a:p>
            <a:pPr>
              <a:lnSpc>
                <a:spcPct val="130000"/>
              </a:lnSpc>
              <a:buFontTx/>
              <a:buChar char="•"/>
            </a:pPr>
            <a:endParaRPr lang="zh-CN" altLang="en-US" sz="1600" b="1" dirty="0" smtClean="0">
              <a:solidFill>
                <a:srgbClr val="000000"/>
              </a:solidFill>
            </a:endParaRPr>
          </a:p>
          <a:p>
            <a:pPr>
              <a:lnSpc>
                <a:spcPct val="130000"/>
              </a:lnSpc>
            </a:pPr>
            <a:r>
              <a:rPr lang="en-US" altLang="zh-CN" sz="2600" b="1" dirty="0" smtClean="0">
                <a:solidFill>
                  <a:srgbClr val="000000"/>
                </a:solidFill>
              </a:rPr>
              <a:t>1986</a:t>
            </a:r>
            <a:r>
              <a:rPr lang="zh-CN" altLang="en-US" sz="2600" b="1" dirty="0" smtClean="0">
                <a:solidFill>
                  <a:srgbClr val="000000"/>
                </a:solidFill>
              </a:rPr>
              <a:t>年</a:t>
            </a:r>
            <a:r>
              <a:rPr lang="zh-CN" altLang="en-US" sz="2600" b="1" dirty="0" smtClean="0">
                <a:solidFill>
                  <a:srgbClr val="FF0000"/>
                </a:solidFill>
              </a:rPr>
              <a:t>克立钦</a:t>
            </a:r>
            <a:r>
              <a:rPr lang="zh-CN" altLang="en-US" sz="2600" b="1" dirty="0" smtClean="0">
                <a:solidFill>
                  <a:srgbClr val="000000"/>
                </a:solidFill>
              </a:rPr>
              <a:t>因</a:t>
            </a:r>
            <a:r>
              <a:rPr lang="zh-CN" altLang="en-US" sz="2600" b="1" dirty="0" smtClean="0">
                <a:solidFill>
                  <a:srgbClr val="FF0000"/>
                </a:solidFill>
              </a:rPr>
              <a:t>量子霍耳效应</a:t>
            </a:r>
            <a:r>
              <a:rPr lang="zh-CN" altLang="en-US" sz="2600" b="1" dirty="0" smtClean="0">
                <a:solidFill>
                  <a:srgbClr val="000000"/>
                </a:solidFill>
              </a:rPr>
              <a:t>的发现获</a:t>
            </a:r>
            <a:r>
              <a:rPr lang="zh-CN" altLang="en-US" sz="2600" b="1" dirty="0" smtClean="0">
                <a:solidFill>
                  <a:srgbClr val="FF0000"/>
                </a:solidFill>
              </a:rPr>
              <a:t>诺贝尔奖金</a:t>
            </a:r>
            <a:r>
              <a:rPr lang="zh-CN" altLang="en-US" sz="2600" b="1" dirty="0" smtClean="0">
                <a:solidFill>
                  <a:srgbClr val="000000"/>
                </a:solidFill>
              </a:rPr>
              <a:t>。</a:t>
            </a:r>
            <a:r>
              <a:rPr lang="zh-CN" altLang="en-US" sz="2600" dirty="0" smtClean="0">
                <a:solidFill>
                  <a:srgbClr val="000000"/>
                </a:solidFill>
              </a:rPr>
              <a:t> </a:t>
            </a:r>
          </a:p>
          <a:p>
            <a:pPr algn="just"/>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a:spLocks noChangeArrowheads="1"/>
          </p:cNvSpPr>
          <p:nvPr/>
        </p:nvSpPr>
        <p:spPr bwMode="auto">
          <a:xfrm>
            <a:off x="1105880" y="2245026"/>
            <a:ext cx="729229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eaLnBrk="0" hangingPunct="0"/>
            <a:r>
              <a:rPr kumimoji="0" lang="zh-CN" altLang="en-US" sz="4000" b="1" dirty="0" smtClean="0">
                <a:solidFill>
                  <a:srgbClr val="0000FF"/>
                </a:solidFill>
                <a:latin typeface="黑体" pitchFamily="49" charset="-122"/>
                <a:ea typeface="黑体" pitchFamily="49" charset="-122"/>
              </a:rPr>
              <a:t>霍尔效应、量子霍尔效应及反常量子霍尔效应</a:t>
            </a:r>
            <a:endParaRPr kumimoji="0" lang="zh-CN" altLang="en-US" sz="4000" b="1"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546391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2"/>
          <p:cNvSpPr txBox="1">
            <a:spLocks noChangeArrowheads="1"/>
          </p:cNvSpPr>
          <p:nvPr/>
        </p:nvSpPr>
        <p:spPr bwMode="auto">
          <a:xfrm>
            <a:off x="250825" y="1196975"/>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2800" b="1" dirty="0" smtClean="0"/>
              <a:t>1</a:t>
            </a:r>
            <a:r>
              <a:rPr lang="zh-CN" altLang="en-US" sz="2800" b="1" dirty="0" smtClean="0"/>
              <a:t>、</a:t>
            </a:r>
            <a:r>
              <a:rPr lang="zh-CN" altLang="en-US" sz="2800" b="1" dirty="0"/>
              <a:t>电阻率（导体单位长度、单位面积上的电阻）</a:t>
            </a:r>
          </a:p>
        </p:txBody>
      </p:sp>
      <p:graphicFrame>
        <p:nvGraphicFramePr>
          <p:cNvPr id="7170" name="Object 2"/>
          <p:cNvGraphicFramePr>
            <a:graphicFrameLocks noChangeAspect="1"/>
          </p:cNvGraphicFramePr>
          <p:nvPr/>
        </p:nvGraphicFramePr>
        <p:xfrm>
          <a:off x="2987675" y="2924175"/>
          <a:ext cx="2663825" cy="1068388"/>
        </p:xfrm>
        <a:graphic>
          <a:graphicData uri="http://schemas.openxmlformats.org/presentationml/2006/ole">
            <mc:AlternateContent xmlns:mc="http://schemas.openxmlformats.org/markup-compatibility/2006">
              <mc:Choice xmlns:v="urn:schemas-microsoft-com:vml" Requires="v">
                <p:oleObj spid="_x0000_s407690" name="公式" r:id="rId3" imgW="863225" imgH="418918" progId="Equation.3">
                  <p:embed/>
                </p:oleObj>
              </mc:Choice>
              <mc:Fallback>
                <p:oleObj name="公式" r:id="rId3" imgW="863225" imgH="418918" progId="Equation.3">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924175"/>
                        <a:ext cx="266382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Rectangle 26"/>
          <p:cNvSpPr>
            <a:spLocks noChangeArrowheads="1"/>
          </p:cNvSpPr>
          <p:nvPr/>
        </p:nvSpPr>
        <p:spPr bwMode="auto">
          <a:xfrm>
            <a:off x="183194" y="307647"/>
            <a:ext cx="70871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600" b="1" dirty="0" smtClean="0"/>
              <a:t>五、电 阻</a:t>
            </a:r>
            <a:r>
              <a:rPr lang="zh-CN" altLang="en-US" sz="3600" b="1" dirty="0"/>
              <a:t>率   欧姆定律的微分形式</a:t>
            </a:r>
          </a:p>
        </p:txBody>
      </p:sp>
      <p:sp>
        <p:nvSpPr>
          <p:cNvPr id="7176" name="Rectangle 30"/>
          <p:cNvSpPr>
            <a:spLocks noChangeArrowheads="1"/>
          </p:cNvSpPr>
          <p:nvPr/>
        </p:nvSpPr>
        <p:spPr bwMode="auto">
          <a:xfrm>
            <a:off x="5003800" y="479742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000FF"/>
                </a:solidFill>
              </a:rPr>
              <a:t>电导率</a:t>
            </a:r>
          </a:p>
        </p:txBody>
      </p:sp>
      <p:sp>
        <p:nvSpPr>
          <p:cNvPr id="7177" name="Rectangle 31"/>
          <p:cNvSpPr>
            <a:spLocks noChangeArrowheads="1"/>
          </p:cNvSpPr>
          <p:nvPr/>
        </p:nvSpPr>
        <p:spPr bwMode="auto">
          <a:xfrm>
            <a:off x="1643042" y="4357694"/>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电阻率</a:t>
            </a:r>
          </a:p>
        </p:txBody>
      </p:sp>
      <p:sp>
        <p:nvSpPr>
          <p:cNvPr id="7178" name="Rectangle 32"/>
          <p:cNvSpPr>
            <a:spLocks noChangeArrowheads="1"/>
          </p:cNvSpPr>
          <p:nvPr/>
        </p:nvSpPr>
        <p:spPr bwMode="auto">
          <a:xfrm>
            <a:off x="971550" y="32131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电阻定律</a:t>
            </a:r>
          </a:p>
        </p:txBody>
      </p:sp>
      <p:sp>
        <p:nvSpPr>
          <p:cNvPr id="7179" name="Rectangle 33"/>
          <p:cNvSpPr>
            <a:spLocks noChangeArrowheads="1"/>
          </p:cNvSpPr>
          <p:nvPr/>
        </p:nvSpPr>
        <p:spPr bwMode="auto">
          <a:xfrm>
            <a:off x="755650" y="2133600"/>
            <a:ext cx="295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一段电路的</a:t>
            </a:r>
            <a:r>
              <a:rPr lang="zh-CN" altLang="en-US" sz="2400" b="1">
                <a:solidFill>
                  <a:srgbClr val="FF0000"/>
                </a:solidFill>
              </a:rPr>
              <a:t>欧姆定律</a:t>
            </a:r>
          </a:p>
        </p:txBody>
      </p:sp>
      <p:graphicFrame>
        <p:nvGraphicFramePr>
          <p:cNvPr id="7171" name="Object 3"/>
          <p:cNvGraphicFramePr>
            <a:graphicFrameLocks noChangeAspect="1"/>
          </p:cNvGraphicFramePr>
          <p:nvPr/>
        </p:nvGraphicFramePr>
        <p:xfrm>
          <a:off x="3929058" y="2143116"/>
          <a:ext cx="1222233" cy="463559"/>
        </p:xfrm>
        <a:graphic>
          <a:graphicData uri="http://schemas.openxmlformats.org/presentationml/2006/ole">
            <mc:AlternateContent xmlns:mc="http://schemas.openxmlformats.org/markup-compatibility/2006">
              <mc:Choice xmlns:v="urn:schemas-microsoft-com:vml" Requires="v">
                <p:oleObj spid="_x0000_s407691" name="公式" r:id="rId5" imgW="469696" imgH="177723" progId="Equation.3">
                  <p:embed/>
                </p:oleObj>
              </mc:Choice>
              <mc:Fallback>
                <p:oleObj name="公式" r:id="rId5" imgW="469696" imgH="177723" progId="Equation.3">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058" y="2143116"/>
                        <a:ext cx="1222233" cy="463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
          <p:cNvGraphicFramePr>
            <a:graphicFrameLocks noChangeAspect="1"/>
          </p:cNvGraphicFramePr>
          <p:nvPr/>
        </p:nvGraphicFramePr>
        <p:xfrm>
          <a:off x="3059113" y="4149725"/>
          <a:ext cx="1254125" cy="1068388"/>
        </p:xfrm>
        <a:graphic>
          <a:graphicData uri="http://schemas.openxmlformats.org/presentationml/2006/ole">
            <mc:AlternateContent xmlns:mc="http://schemas.openxmlformats.org/markup-compatibility/2006">
              <mc:Choice xmlns:v="urn:schemas-microsoft-com:vml" Requires="v">
                <p:oleObj spid="_x0000_s407692" name="公式" r:id="rId7" imgW="406224" imgH="418918" progId="Equation.3">
                  <p:embed/>
                </p:oleObj>
              </mc:Choice>
              <mc:Fallback>
                <p:oleObj name="公式" r:id="rId7" imgW="406224" imgH="418918" progId="Equation.3">
                  <p:embed/>
                  <p:pic>
                    <p:nvPicPr>
                      <p:cNvPr id="71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4149725"/>
                        <a:ext cx="125412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80" name="Group 46"/>
          <p:cNvGrpSpPr>
            <a:grpSpLocks/>
          </p:cNvGrpSpPr>
          <p:nvPr/>
        </p:nvGrpSpPr>
        <p:grpSpPr bwMode="auto">
          <a:xfrm>
            <a:off x="6804025" y="2492375"/>
            <a:ext cx="1152525" cy="1728788"/>
            <a:chOff x="4967" y="754"/>
            <a:chExt cx="589" cy="1043"/>
          </a:xfrm>
        </p:grpSpPr>
        <p:sp>
          <p:nvSpPr>
            <p:cNvPr id="7185" name="AutoShape 29"/>
            <p:cNvSpPr>
              <a:spLocks noChangeArrowheads="1"/>
            </p:cNvSpPr>
            <p:nvPr/>
          </p:nvSpPr>
          <p:spPr bwMode="auto">
            <a:xfrm>
              <a:off x="5193" y="981"/>
              <a:ext cx="363" cy="816"/>
            </a:xfrm>
            <a:prstGeom prst="can">
              <a:avLst>
                <a:gd name="adj" fmla="val 56198"/>
              </a:avLst>
            </a:prstGeom>
            <a:solidFill>
              <a:schemeClr val="accent1"/>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i="1">
                  <a:solidFill>
                    <a:srgbClr val="0000FF"/>
                  </a:solidFill>
                </a:rPr>
                <a:t>R</a:t>
              </a:r>
              <a:endParaRPr lang="zh-CN" altLang="en-US" i="1">
                <a:solidFill>
                  <a:srgbClr val="0000FF"/>
                </a:solidFill>
              </a:endParaRPr>
            </a:p>
          </p:txBody>
        </p:sp>
        <p:sp>
          <p:nvSpPr>
            <p:cNvPr id="7186" name="Line 41"/>
            <p:cNvSpPr>
              <a:spLocks noChangeShapeType="1"/>
            </p:cNvSpPr>
            <p:nvPr/>
          </p:nvSpPr>
          <p:spPr bwMode="auto">
            <a:xfrm>
              <a:off x="4967" y="1071"/>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7" name="Line 42"/>
            <p:cNvSpPr>
              <a:spLocks noChangeShapeType="1"/>
            </p:cNvSpPr>
            <p:nvPr/>
          </p:nvSpPr>
          <p:spPr bwMode="auto">
            <a:xfrm>
              <a:off x="5012" y="1752"/>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8" name="Line 43"/>
            <p:cNvSpPr>
              <a:spLocks noChangeShapeType="1"/>
            </p:cNvSpPr>
            <p:nvPr/>
          </p:nvSpPr>
          <p:spPr bwMode="auto">
            <a:xfrm flipV="1">
              <a:off x="5375" y="754"/>
              <a:ext cx="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7181" name="Rectangle 44"/>
          <p:cNvSpPr>
            <a:spLocks noChangeArrowheads="1"/>
          </p:cNvSpPr>
          <p:nvPr/>
        </p:nvSpPr>
        <p:spPr bwMode="auto">
          <a:xfrm>
            <a:off x="7885113" y="2205038"/>
            <a:ext cx="322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I</a:t>
            </a:r>
            <a:endParaRPr lang="zh-CN" altLang="en-US" i="1">
              <a:solidFill>
                <a:srgbClr val="0000FF"/>
              </a:solidFill>
            </a:endParaRPr>
          </a:p>
        </p:txBody>
      </p:sp>
      <p:sp>
        <p:nvSpPr>
          <p:cNvPr id="7182" name="Rectangle 45"/>
          <p:cNvSpPr>
            <a:spLocks noChangeArrowheads="1"/>
          </p:cNvSpPr>
          <p:nvPr/>
        </p:nvSpPr>
        <p:spPr bwMode="auto">
          <a:xfrm>
            <a:off x="6659563" y="32845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U</a:t>
            </a:r>
            <a:endParaRPr lang="zh-CN" altLang="en-US" i="1">
              <a:solidFill>
                <a:srgbClr val="0000FF"/>
              </a:solidFill>
            </a:endParaRPr>
          </a:p>
        </p:txBody>
      </p:sp>
      <p:sp>
        <p:nvSpPr>
          <p:cNvPr id="7183" name="Line 47"/>
          <p:cNvSpPr>
            <a:spLocks noChangeShapeType="1"/>
          </p:cNvSpPr>
          <p:nvPr/>
        </p:nvSpPr>
        <p:spPr bwMode="auto">
          <a:xfrm>
            <a:off x="4211638" y="4941888"/>
            <a:ext cx="647700" cy="142875"/>
          </a:xfrm>
          <a:prstGeom prst="line">
            <a:avLst/>
          </a:prstGeom>
          <a:noFill/>
          <a:ln w="38100">
            <a:solidFill>
              <a:srgbClr val="FF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84" name="Rectangle 4"/>
          <p:cNvSpPr>
            <a:spLocks noChangeArrowheads="1"/>
          </p:cNvSpPr>
          <p:nvPr/>
        </p:nvSpPr>
        <p:spPr bwMode="auto">
          <a:xfrm>
            <a:off x="395288" y="5516563"/>
            <a:ext cx="8424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电阻率</a:t>
            </a:r>
            <a:r>
              <a:rPr lang="zh-CN" altLang="en-US" sz="2400" b="1"/>
              <a:t>（电导率）不但与材料的种类有关，而且还和温度有关 . 一般金属在温度不太低时</a:t>
            </a:r>
          </a:p>
        </p:txBody>
      </p:sp>
      <p:graphicFrame>
        <p:nvGraphicFramePr>
          <p:cNvPr id="7173" name="Object 5"/>
          <p:cNvGraphicFramePr>
            <a:graphicFrameLocks noChangeAspect="1"/>
          </p:cNvGraphicFramePr>
          <p:nvPr/>
        </p:nvGraphicFramePr>
        <p:xfrm>
          <a:off x="4787900" y="6049963"/>
          <a:ext cx="2663825" cy="684212"/>
        </p:xfrm>
        <a:graphic>
          <a:graphicData uri="http://schemas.openxmlformats.org/presentationml/2006/ole">
            <mc:AlternateContent xmlns:mc="http://schemas.openxmlformats.org/markup-compatibility/2006">
              <mc:Choice xmlns:v="urn:schemas-microsoft-com:vml" Requires="v">
                <p:oleObj spid="_x0000_s407693" name="公式" r:id="rId9" imgW="939392" imgH="241195" progId="Equation.3">
                  <p:embed/>
                </p:oleObj>
              </mc:Choice>
              <mc:Fallback>
                <p:oleObj name="公式" r:id="rId9" imgW="939392" imgH="241195" progId="Equation.3">
                  <p:embed/>
                  <p:pic>
                    <p:nvPicPr>
                      <p:cNvPr id="71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6049963"/>
                        <a:ext cx="2663825"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56906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252413" y="515938"/>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lvl="0" defTabSz="457200" eaLnBrk="0" hangingPunct="0"/>
            <a:r>
              <a:rPr kumimoji="0" lang="zh-CN" altLang="en-US" sz="3200" b="1" dirty="0" smtClean="0">
                <a:solidFill>
                  <a:srgbClr val="0000FF"/>
                </a:solidFill>
                <a:latin typeface="黑体" pitchFamily="49" charset="-122"/>
                <a:ea typeface="黑体" pitchFamily="49" charset="-122"/>
              </a:rPr>
              <a:t>霍尔效应与量子霍尔效应</a:t>
            </a:r>
            <a:endParaRPr kumimoji="0" lang="zh-CN" altLang="en-US" sz="3200" b="1" dirty="0">
              <a:solidFill>
                <a:srgbClr val="0000FF"/>
              </a:solidFill>
              <a:latin typeface="黑体" pitchFamily="49" charset="-122"/>
              <a:ea typeface="黑体" pitchFamily="49" charset="-122"/>
            </a:endParaRPr>
          </a:p>
        </p:txBody>
      </p:sp>
      <p:pic>
        <p:nvPicPr>
          <p:cNvPr id="59395" name="Picture 14"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82638" y="1404938"/>
            <a:ext cx="3240087"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矩形 3"/>
          <p:cNvSpPr>
            <a:spLocks noChangeArrowheads="1"/>
          </p:cNvSpPr>
          <p:nvPr/>
        </p:nvSpPr>
        <p:spPr bwMode="auto">
          <a:xfrm>
            <a:off x="182563" y="4727575"/>
            <a:ext cx="390842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just" defTabSz="457200" eaLnBrk="0" hangingPunct="0">
              <a:lnSpc>
                <a:spcPct val="150000"/>
              </a:lnSpc>
            </a:pPr>
            <a:r>
              <a:rPr kumimoji="0" lang="zh-CN" altLang="en-US" sz="1800" b="1">
                <a:solidFill>
                  <a:srgbClr val="1C1C1C"/>
                </a:solidFill>
                <a:latin typeface="Times New Roman" pitchFamily="18" charset="0"/>
                <a:cs typeface="Times New Roman" pitchFamily="18" charset="0"/>
              </a:rPr>
              <a:t>载流导体在磁场中出现横向电势差的现象，</a:t>
            </a:r>
            <a:r>
              <a:rPr kumimoji="0" lang="en-US" altLang="zh-CN" sz="1800" b="1">
                <a:solidFill>
                  <a:srgbClr val="1C1C1C"/>
                </a:solidFill>
                <a:latin typeface="Times New Roman" pitchFamily="18" charset="0"/>
                <a:cs typeface="Times New Roman" pitchFamily="18" charset="0"/>
              </a:rPr>
              <a:t>1879</a:t>
            </a:r>
            <a:r>
              <a:rPr kumimoji="0" lang="zh-CN" altLang="en-US" sz="1800" b="1">
                <a:solidFill>
                  <a:srgbClr val="1C1C1C"/>
                </a:solidFill>
                <a:latin typeface="Times New Roman" pitchFamily="18" charset="0"/>
                <a:cs typeface="Times New Roman" pitchFamily="18" charset="0"/>
              </a:rPr>
              <a:t>年，美国物理学家</a:t>
            </a:r>
            <a:r>
              <a:rPr kumimoji="0" lang="en-US" altLang="zh-CN" sz="1800" b="1">
                <a:solidFill>
                  <a:srgbClr val="1C1C1C"/>
                </a:solidFill>
                <a:latin typeface="Times New Roman" pitchFamily="18" charset="0"/>
                <a:cs typeface="Times New Roman" pitchFamily="18" charset="0"/>
              </a:rPr>
              <a:t>Hall</a:t>
            </a:r>
            <a:r>
              <a:rPr kumimoji="0" lang="zh-CN" altLang="en-US" sz="1800" b="1">
                <a:solidFill>
                  <a:srgbClr val="1C1C1C"/>
                </a:solidFill>
                <a:latin typeface="Times New Roman" pitchFamily="18" charset="0"/>
                <a:cs typeface="Times New Roman" pitchFamily="18" charset="0"/>
              </a:rPr>
              <a:t>首次发现</a:t>
            </a:r>
            <a:endParaRPr kumimoji="0" lang="zh-CN" altLang="en-US" sz="1800">
              <a:solidFill>
                <a:prstClr val="black"/>
              </a:solidFill>
              <a:latin typeface="Times New Roman" pitchFamily="18" charset="0"/>
              <a:cs typeface="Times New Roman" pitchFamily="18" charset="0"/>
            </a:endParaRPr>
          </a:p>
        </p:txBody>
      </p:sp>
      <p:sp>
        <p:nvSpPr>
          <p:cNvPr id="5" name="矩形 4"/>
          <p:cNvSpPr/>
          <p:nvPr/>
        </p:nvSpPr>
        <p:spPr>
          <a:xfrm>
            <a:off x="1190625" y="3897313"/>
            <a:ext cx="1831975" cy="584200"/>
          </a:xfrm>
          <a:prstGeom prst="rect">
            <a:avLst/>
          </a:prstGeom>
        </p:spPr>
        <p:txBody>
          <a:bodyPr wrap="none">
            <a:spAutoFit/>
          </a:bodyPr>
          <a:lstStyle/>
          <a:p>
            <a:pPr algn="ctr" defTabSz="457200" eaLnBrk="0" hangingPunct="0">
              <a:defRPr/>
            </a:pPr>
            <a:r>
              <a:rPr kumimoji="0" lang="zh-CN" altLang="en-US" sz="3200" b="1" dirty="0">
                <a:solidFill>
                  <a:srgbClr val="0000FF"/>
                </a:solidFill>
                <a:latin typeface="宋体"/>
                <a:ea typeface="宋体"/>
              </a:rPr>
              <a:t>霍耳效应</a:t>
            </a:r>
            <a:endParaRPr kumimoji="0" lang="en-US" altLang="zh-CN" sz="3200" b="1" dirty="0">
              <a:solidFill>
                <a:srgbClr val="0000FF"/>
              </a:solidFill>
              <a:latin typeface="宋体"/>
              <a:ea typeface="宋体"/>
            </a:endParaRPr>
          </a:p>
        </p:txBody>
      </p:sp>
      <p:pic>
        <p:nvPicPr>
          <p:cNvPr id="67586" name="Picture 2"/>
          <p:cNvPicPr>
            <a:picLocks noChangeAspect="1" noChangeArrowheads="1"/>
          </p:cNvPicPr>
          <p:nvPr/>
        </p:nvPicPr>
        <p:blipFill>
          <a:blip r:embed="rId4"/>
          <a:srcRect/>
          <a:stretch>
            <a:fillRect/>
          </a:stretch>
        </p:blipFill>
        <p:spPr bwMode="auto">
          <a:xfrm>
            <a:off x="5429250" y="1655763"/>
            <a:ext cx="2543175" cy="20859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5" name="矩形 5"/>
          <p:cNvSpPr>
            <a:spLocks noChangeArrowheads="1"/>
          </p:cNvSpPr>
          <p:nvPr/>
        </p:nvSpPr>
        <p:spPr bwMode="auto">
          <a:xfrm>
            <a:off x="4537075" y="4029075"/>
            <a:ext cx="43291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20000"/>
              </a:lnSpc>
              <a:defRPr/>
            </a:pPr>
            <a:r>
              <a:rPr kumimoji="0" lang="en-US" altLang="zh-CN" sz="2000" b="1" dirty="0">
                <a:solidFill>
                  <a:prstClr val="black"/>
                </a:solidFill>
                <a:ea typeface="宋体"/>
                <a:cs typeface="Times New Roman" panose="02020603050405020304" pitchFamily="18" charset="0"/>
              </a:rPr>
              <a:t>1980</a:t>
            </a:r>
            <a:r>
              <a:rPr kumimoji="0" lang="zh-CN" altLang="en-US" sz="2000" b="1" dirty="0">
                <a:solidFill>
                  <a:prstClr val="black"/>
                </a:solidFill>
                <a:ea typeface="宋体"/>
                <a:cs typeface="Times New Roman" panose="02020603050405020304" pitchFamily="18" charset="0"/>
              </a:rPr>
              <a:t>年</a:t>
            </a:r>
            <a:r>
              <a:rPr kumimoji="0" lang="zh-CN" altLang="en-US" sz="2000" b="1" dirty="0">
                <a:solidFill>
                  <a:srgbClr val="0000FF"/>
                </a:solidFill>
                <a:ea typeface="宋体"/>
                <a:cs typeface="Times New Roman" panose="02020603050405020304" pitchFamily="18" charset="0"/>
              </a:rPr>
              <a:t>德国</a:t>
            </a:r>
            <a:r>
              <a:rPr kumimoji="0" lang="zh-CN" altLang="en-US" sz="2000" b="1" dirty="0">
                <a:solidFill>
                  <a:prstClr val="black"/>
                </a:solidFill>
                <a:ea typeface="宋体"/>
                <a:cs typeface="Times New Roman" panose="02020603050405020304" pitchFamily="18" charset="0"/>
              </a:rPr>
              <a:t>物理学家</a:t>
            </a:r>
            <a:r>
              <a:rPr kumimoji="0" lang="zh-CN" altLang="en-US" sz="2000" b="1" dirty="0">
                <a:solidFill>
                  <a:srgbClr val="0000FF"/>
                </a:solidFill>
                <a:ea typeface="宋体"/>
                <a:cs typeface="Times New Roman" panose="02020603050405020304" pitchFamily="18" charset="0"/>
              </a:rPr>
              <a:t>克立钦</a:t>
            </a:r>
            <a:r>
              <a:rPr kumimoji="0" lang="en-US" altLang="zh-CN" sz="2000" b="1" dirty="0">
                <a:solidFill>
                  <a:prstClr val="black"/>
                </a:solidFill>
                <a:ea typeface="宋体"/>
                <a:cs typeface="Times New Roman" panose="02020603050405020304" pitchFamily="18" charset="0"/>
              </a:rPr>
              <a:t>(K. Von Klitzing)</a:t>
            </a:r>
            <a:r>
              <a:rPr kumimoji="0" lang="zh-CN" altLang="en-US" sz="2000" b="1" dirty="0">
                <a:solidFill>
                  <a:prstClr val="black"/>
                </a:solidFill>
                <a:ea typeface="宋体"/>
                <a:cs typeface="Times New Roman" panose="02020603050405020304" pitchFamily="18" charset="0"/>
              </a:rPr>
              <a:t>在</a:t>
            </a:r>
            <a:r>
              <a:rPr kumimoji="0" lang="zh-CN" altLang="en-US" sz="2000" b="1" dirty="0">
                <a:solidFill>
                  <a:srgbClr val="0000FF"/>
                </a:solidFill>
                <a:ea typeface="宋体"/>
                <a:cs typeface="Times New Roman" panose="02020603050405020304" pitchFamily="18" charset="0"/>
              </a:rPr>
              <a:t>低温</a:t>
            </a:r>
            <a:r>
              <a:rPr kumimoji="0" lang="en-US" altLang="zh-CN" sz="2000" b="1" dirty="0">
                <a:solidFill>
                  <a:prstClr val="black"/>
                </a:solidFill>
                <a:ea typeface="宋体"/>
                <a:cs typeface="Times New Roman" panose="02020603050405020304" pitchFamily="18" charset="0"/>
              </a:rPr>
              <a:t>(1.5K)</a:t>
            </a:r>
            <a:r>
              <a:rPr kumimoji="0" lang="zh-CN" altLang="en-US" sz="2000" b="1" dirty="0">
                <a:solidFill>
                  <a:prstClr val="black"/>
                </a:solidFill>
                <a:ea typeface="宋体"/>
                <a:cs typeface="Times New Roman" panose="02020603050405020304" pitchFamily="18" charset="0"/>
              </a:rPr>
              <a:t>和</a:t>
            </a:r>
            <a:r>
              <a:rPr kumimoji="0" lang="zh-CN" altLang="en-US" sz="2000" b="1" dirty="0">
                <a:solidFill>
                  <a:srgbClr val="0000FF"/>
                </a:solidFill>
                <a:ea typeface="宋体"/>
                <a:cs typeface="Times New Roman" panose="02020603050405020304" pitchFamily="18" charset="0"/>
              </a:rPr>
              <a:t>强磁场</a:t>
            </a:r>
            <a:r>
              <a:rPr kumimoji="0" lang="en-US" altLang="zh-CN" sz="2000" b="1" dirty="0">
                <a:solidFill>
                  <a:prstClr val="black"/>
                </a:solidFill>
                <a:ea typeface="宋体"/>
                <a:cs typeface="Times New Roman" panose="02020603050405020304" pitchFamily="18" charset="0"/>
              </a:rPr>
              <a:t>(19T)</a:t>
            </a:r>
            <a:r>
              <a:rPr kumimoji="0" lang="zh-CN" altLang="en-US" sz="2000" b="1" dirty="0">
                <a:solidFill>
                  <a:prstClr val="black"/>
                </a:solidFill>
                <a:ea typeface="宋体"/>
                <a:cs typeface="Times New Roman" panose="02020603050405020304" pitchFamily="18" charset="0"/>
              </a:rPr>
              <a:t>条件下，发现</a:t>
            </a:r>
            <a:r>
              <a:rPr kumimoji="0" lang="zh-CN" altLang="en-US" sz="2000" b="1" dirty="0">
                <a:solidFill>
                  <a:srgbClr val="0000FF"/>
                </a:solidFill>
                <a:ea typeface="宋体"/>
                <a:cs typeface="Times New Roman" panose="02020603050405020304" pitchFamily="18" charset="0"/>
              </a:rPr>
              <a:t>霍耳电势差</a:t>
            </a:r>
            <a:r>
              <a:rPr kumimoji="0" lang="zh-CN" altLang="en-US" sz="2000" b="1" dirty="0">
                <a:solidFill>
                  <a:prstClr val="black"/>
                </a:solidFill>
                <a:ea typeface="宋体"/>
                <a:cs typeface="Times New Roman" panose="02020603050405020304" pitchFamily="18" charset="0"/>
              </a:rPr>
              <a:t>与电流的关系是台阶式的非线性关系，</a:t>
            </a:r>
            <a:r>
              <a:rPr kumimoji="0" lang="zh-CN" altLang="en-US" sz="2000" b="1" dirty="0">
                <a:solidFill>
                  <a:srgbClr val="0000FF"/>
                </a:solidFill>
                <a:ea typeface="宋体"/>
                <a:cs typeface="Times New Roman" panose="02020603050405020304" pitchFamily="18" charset="0"/>
              </a:rPr>
              <a:t>称为量子霍耳效应，</a:t>
            </a:r>
            <a:r>
              <a:rPr kumimoji="0" lang="zh-CN" altLang="en-US" sz="2000" b="1" dirty="0">
                <a:solidFill>
                  <a:prstClr val="black"/>
                </a:solidFill>
                <a:ea typeface="宋体"/>
                <a:cs typeface="Times New Roman" panose="02020603050405020304" pitchFamily="18" charset="0"/>
              </a:rPr>
              <a:t>处于量子霍尔态的电子可以在宏观距离保持无能耗的运动。</a:t>
            </a:r>
          </a:p>
        </p:txBody>
      </p:sp>
    </p:spTree>
    <p:extLst>
      <p:ext uri="{BB962C8B-B14F-4D97-AF65-F5344CB8AC3E}">
        <p14:creationId xmlns:p14="http://schemas.microsoft.com/office/powerpoint/2010/main" val="23378195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251520" y="836712"/>
            <a:ext cx="8482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457200" eaLnBrk="0" hangingPunct="0"/>
            <a:r>
              <a:rPr kumimoji="0" lang="zh-CN" altLang="en-US" sz="3600" b="1" dirty="0" smtClean="0">
                <a:solidFill>
                  <a:srgbClr val="FF0000"/>
                </a:solidFill>
                <a:latin typeface="黑体" pitchFamily="49" charset="-122"/>
                <a:ea typeface="黑体" pitchFamily="49" charset="-122"/>
              </a:rPr>
              <a:t>问题：有没有不需要外磁场的霍尔效应？</a:t>
            </a:r>
            <a:endParaRPr kumimoji="0" lang="zh-CN" altLang="en-US" sz="3600" b="1" dirty="0">
              <a:solidFill>
                <a:srgbClr val="FF0000"/>
              </a:solidFill>
              <a:latin typeface="黑体" pitchFamily="49" charset="-122"/>
              <a:ea typeface="黑体" pitchFamily="49" charset="-122"/>
            </a:endParaRPr>
          </a:p>
        </p:txBody>
      </p:sp>
      <p:sp>
        <p:nvSpPr>
          <p:cNvPr id="2" name="矩形 1"/>
          <p:cNvSpPr/>
          <p:nvPr/>
        </p:nvSpPr>
        <p:spPr>
          <a:xfrm>
            <a:off x="899592" y="2597276"/>
            <a:ext cx="8106706" cy="769441"/>
          </a:xfrm>
          <a:prstGeom prst="rect">
            <a:avLst/>
          </a:prstGeom>
        </p:spPr>
        <p:txBody>
          <a:bodyPr wrap="none">
            <a:spAutoFit/>
          </a:bodyPr>
          <a:lstStyle/>
          <a:p>
            <a:pPr defTabSz="457200" eaLnBrk="0" hangingPunct="0"/>
            <a:r>
              <a:rPr kumimoji="0" lang="zh-CN" altLang="en-US" sz="4400" b="1" dirty="0">
                <a:solidFill>
                  <a:srgbClr val="0000FF"/>
                </a:solidFill>
                <a:latin typeface="黑体" pitchFamily="49" charset="-122"/>
                <a:ea typeface="黑体" pitchFamily="49" charset="-122"/>
              </a:rPr>
              <a:t>拓扑绝缘体与量子反常霍尔效应</a:t>
            </a:r>
          </a:p>
        </p:txBody>
      </p:sp>
    </p:spTree>
    <p:extLst>
      <p:ext uri="{BB962C8B-B14F-4D97-AF65-F5344CB8AC3E}">
        <p14:creationId xmlns:p14="http://schemas.microsoft.com/office/powerpoint/2010/main" val="32877347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998538"/>
            <a:ext cx="4124325"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01625" y="4529138"/>
            <a:ext cx="8564563" cy="1200150"/>
          </a:xfrm>
          <a:prstGeom prst="rect">
            <a:avLst/>
          </a:prstGeom>
        </p:spPr>
        <p:txBody>
          <a:bodyPr>
            <a:spAutoFit/>
          </a:bodyPr>
          <a:lstStyle/>
          <a:p>
            <a:pPr defTabSz="457200" eaLnBrk="0" hangingPunct="0">
              <a:defRPr/>
            </a:pPr>
            <a:r>
              <a:rPr kumimoji="0" lang="zh-CN" altLang="en-US" dirty="0">
                <a:solidFill>
                  <a:prstClr val="black"/>
                </a:solidFill>
                <a:latin typeface="宋体"/>
                <a:ea typeface="宋体"/>
              </a:rPr>
              <a:t>由于拓扑绝缘体内部是绝缘体，而表面却有被拓扑保护的电子态，可以低功耗运行，使得其在存储器件和自旋器件领域有潜在的价值。</a:t>
            </a:r>
          </a:p>
        </p:txBody>
      </p:sp>
    </p:spTree>
    <p:extLst>
      <p:ext uri="{BB962C8B-B14F-4D97-AF65-F5344CB8AC3E}">
        <p14:creationId xmlns:p14="http://schemas.microsoft.com/office/powerpoint/2010/main" val="3534138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628650"/>
            <a:ext cx="66167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矩形 3"/>
          <p:cNvSpPr>
            <a:spLocks noChangeArrowheads="1"/>
          </p:cNvSpPr>
          <p:nvPr/>
        </p:nvSpPr>
        <p:spPr bwMode="auto">
          <a:xfrm>
            <a:off x="254000" y="4702175"/>
            <a:ext cx="86693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20000"/>
              </a:lnSpc>
              <a:defRPr/>
            </a:pPr>
            <a:r>
              <a:rPr kumimoji="0" lang="zh-CN" altLang="en-US" sz="2200" dirty="0">
                <a:solidFill>
                  <a:prstClr val="black"/>
                </a:solidFill>
                <a:ea typeface="宋体"/>
                <a:cs typeface="Times New Roman" panose="02020603050405020304" pitchFamily="18" charset="0"/>
              </a:rPr>
              <a:t>表面导电，</a:t>
            </a:r>
            <a:r>
              <a:rPr kumimoji="0" lang="zh-CN" altLang="zh-CN" sz="2200" dirty="0">
                <a:solidFill>
                  <a:prstClr val="black"/>
                </a:solidFill>
                <a:ea typeface="宋体"/>
                <a:cs typeface="Times New Roman" panose="02020603050405020304" pitchFamily="18" charset="0"/>
              </a:rPr>
              <a:t>内部是绝缘体</a:t>
            </a:r>
            <a:r>
              <a:rPr kumimoji="0" lang="zh-CN" altLang="en-US" sz="2200" dirty="0">
                <a:solidFill>
                  <a:prstClr val="black"/>
                </a:solidFill>
                <a:ea typeface="宋体"/>
                <a:cs typeface="Times New Roman" panose="02020603050405020304" pitchFamily="18" charset="0"/>
              </a:rPr>
              <a:t>。</a:t>
            </a:r>
            <a:r>
              <a:rPr kumimoji="0" lang="zh-CN" altLang="zh-CN" sz="2200" dirty="0">
                <a:solidFill>
                  <a:prstClr val="black"/>
                </a:solidFill>
                <a:ea typeface="宋体"/>
                <a:cs typeface="Times New Roman" panose="02020603050405020304" pitchFamily="18" charset="0"/>
              </a:rPr>
              <a:t>正是自旋使得拓扑绝缘体表面态比通常的半导体微纳电子器件多了一个可调节的自由度，比如分开控制自旋向上和自旋向下的电子流，从而可以在自旋电子学</a:t>
            </a:r>
            <a:r>
              <a:rPr kumimoji="0" lang="en-US" altLang="zh-CN" sz="2200" dirty="0">
                <a:solidFill>
                  <a:prstClr val="black"/>
                </a:solidFill>
                <a:ea typeface="宋体"/>
                <a:cs typeface="Times New Roman" panose="02020603050405020304" pitchFamily="18" charset="0"/>
              </a:rPr>
              <a:t>(</a:t>
            </a:r>
            <a:r>
              <a:rPr kumimoji="0" lang="en-US" altLang="zh-CN" sz="2200" dirty="0" err="1">
                <a:solidFill>
                  <a:prstClr val="black"/>
                </a:solidFill>
                <a:ea typeface="宋体"/>
                <a:cs typeface="Times New Roman" panose="02020603050405020304" pitchFamily="18" charset="0"/>
              </a:rPr>
              <a:t>spintronics</a:t>
            </a:r>
            <a:r>
              <a:rPr kumimoji="0" lang="en-US" altLang="zh-CN" sz="2200" dirty="0">
                <a:solidFill>
                  <a:prstClr val="black"/>
                </a:solidFill>
                <a:ea typeface="宋体"/>
                <a:cs typeface="Times New Roman" panose="02020603050405020304" pitchFamily="18" charset="0"/>
              </a:rPr>
              <a:t>)</a:t>
            </a:r>
            <a:r>
              <a:rPr kumimoji="0" lang="zh-CN" altLang="zh-CN" sz="2200" dirty="0">
                <a:solidFill>
                  <a:prstClr val="black"/>
                </a:solidFill>
                <a:ea typeface="宋体"/>
                <a:cs typeface="Times New Roman" panose="02020603050405020304" pitchFamily="18" charset="0"/>
              </a:rPr>
              <a:t>领域有重要应用。</a:t>
            </a:r>
            <a:endParaRPr kumimoji="0" lang="zh-CN" altLang="en-US" sz="2200" dirty="0">
              <a:solidFill>
                <a:prstClr val="black"/>
              </a:solidFill>
              <a:ea typeface="宋体"/>
              <a:cs typeface="Times New Roman" panose="02020603050405020304" pitchFamily="18" charset="0"/>
            </a:endParaRPr>
          </a:p>
        </p:txBody>
      </p:sp>
    </p:spTree>
    <p:extLst>
      <p:ext uri="{BB962C8B-B14F-4D97-AF65-F5344CB8AC3E}">
        <p14:creationId xmlns:p14="http://schemas.microsoft.com/office/powerpoint/2010/main" val="3361539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663" y="617538"/>
            <a:ext cx="8461375" cy="5170646"/>
          </a:xfrm>
          <a:prstGeom prst="rect">
            <a:avLst/>
          </a:prstGeom>
        </p:spPr>
        <p:txBody>
          <a:bodyPr>
            <a:spAutoFit/>
          </a:bodyPr>
          <a:lstStyle/>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1-x</a:t>
            </a:r>
            <a:r>
              <a:rPr kumimoji="0" lang="en-US" altLang="zh-CN" sz="2000" dirty="0">
                <a:solidFill>
                  <a:prstClr val="black"/>
                </a:solidFill>
                <a:ea typeface="宋体"/>
                <a:cs typeface="Times New Roman" panose="02020603050405020304" pitchFamily="18" charset="0"/>
              </a:rPr>
              <a:t>Sb</a:t>
            </a:r>
            <a:r>
              <a:rPr kumimoji="0" lang="en-US" altLang="zh-CN" sz="2000" baseline="-25000" dirty="0">
                <a:solidFill>
                  <a:prstClr val="black"/>
                </a:solidFill>
                <a:ea typeface="宋体"/>
                <a:cs typeface="Times New Roman" panose="02020603050405020304" pitchFamily="18" charset="0"/>
              </a:rPr>
              <a:t>x</a:t>
            </a:r>
            <a:r>
              <a:rPr kumimoji="0" lang="zh-CN" altLang="zh-CN" sz="2000" dirty="0">
                <a:solidFill>
                  <a:prstClr val="black"/>
                </a:solidFill>
                <a:ea typeface="宋体"/>
                <a:cs typeface="Times New Roman" panose="02020603050405020304" pitchFamily="18" charset="0"/>
              </a:rPr>
              <a:t>合金是第一个理论预言并得到实验证实的三维拓扑绝缘体</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但它的能隙</a:t>
            </a:r>
            <a:r>
              <a:rPr kumimoji="0" lang="zh-CN" altLang="en-US" sz="2000" dirty="0">
                <a:solidFill>
                  <a:prstClr val="black"/>
                </a:solidFill>
                <a:ea typeface="宋体"/>
                <a:cs typeface="Times New Roman" panose="02020603050405020304" pitchFamily="18" charset="0"/>
              </a:rPr>
              <a:t>小</a:t>
            </a:r>
            <a:r>
              <a:rPr kumimoji="0" lang="en-US" altLang="zh-CN"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只有</a:t>
            </a:r>
            <a:r>
              <a:rPr kumimoji="0" lang="en-US" altLang="zh-CN" sz="2000" dirty="0">
                <a:solidFill>
                  <a:prstClr val="black"/>
                </a:solidFill>
                <a:ea typeface="宋体"/>
                <a:cs typeface="Times New Roman" panose="02020603050405020304" pitchFamily="18" charset="0"/>
              </a:rPr>
              <a:t>30meV)</a:t>
            </a:r>
            <a:r>
              <a:rPr kumimoji="0" lang="zh-CN" altLang="zh-CN" sz="2000" dirty="0">
                <a:solidFill>
                  <a:prstClr val="black"/>
                </a:solidFill>
                <a:ea typeface="宋体"/>
                <a:cs typeface="Times New Roman" panose="02020603050405020304" pitchFamily="18" charset="0"/>
              </a:rPr>
              <a:t>、化学结构无序和表面态结构复杂等特点</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使进一步深入的研究非常困难</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很快人们找到了更好的一类三维拓扑绝缘体材料</a:t>
            </a:r>
            <a:r>
              <a:rPr kumimoji="0" lang="zh-CN" altLang="en-US"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家族拓扑绝缘体</a:t>
            </a:r>
            <a:r>
              <a:rPr kumimoji="0" lang="zh-CN" altLang="en-US"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en-US" altLang="zh-CN" sz="2000" dirty="0" smtClean="0">
                <a:solidFill>
                  <a:prstClr val="black"/>
                </a:solidFill>
                <a:ea typeface="宋体"/>
                <a:cs typeface="Times New Roman" panose="02020603050405020304" pitchFamily="18" charset="0"/>
              </a:rPr>
              <a:t>Bi</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zh-CN" altLang="zh-CN" sz="2000" dirty="0" smtClean="0">
                <a:solidFill>
                  <a:prstClr val="black"/>
                </a:solidFill>
                <a:ea typeface="宋体"/>
                <a:cs typeface="Times New Roman" panose="02020603050405020304" pitchFamily="18" charset="0"/>
              </a:rPr>
              <a:t>和</a:t>
            </a:r>
            <a:r>
              <a:rPr kumimoji="0" lang="en-US" altLang="zh-CN" sz="2000" dirty="0" smtClean="0">
                <a:solidFill>
                  <a:prstClr val="black"/>
                </a:solidFill>
                <a:ea typeface="宋体"/>
                <a:cs typeface="Times New Roman" panose="02020603050405020304" pitchFamily="18" charset="0"/>
              </a:rPr>
              <a:t>Sb</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这类材料是具有斜方六面体晶体结构的层状材料</a:t>
            </a:r>
            <a:r>
              <a:rPr kumimoji="0" lang="zh-CN" altLang="en-US" sz="2000" dirty="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沿</a:t>
            </a:r>
            <a:r>
              <a:rPr kumimoji="0" lang="en-US" altLang="zh-CN" sz="2000" dirty="0" smtClean="0">
                <a:solidFill>
                  <a:prstClr val="black"/>
                </a:solidFill>
                <a:ea typeface="宋体"/>
                <a:cs typeface="Times New Roman" panose="02020603050405020304" pitchFamily="18" charset="0"/>
              </a:rPr>
              <a:t>z</a:t>
            </a:r>
            <a:r>
              <a:rPr kumimoji="0" lang="zh-CN" altLang="zh-CN" sz="2000" dirty="0">
                <a:solidFill>
                  <a:prstClr val="black"/>
                </a:solidFill>
                <a:ea typeface="宋体"/>
                <a:cs typeface="Times New Roman" panose="02020603050405020304" pitchFamily="18" charset="0"/>
              </a:rPr>
              <a:t>方向</a:t>
            </a:r>
            <a:r>
              <a:rPr kumimoji="0" lang="zh-CN" altLang="zh-CN" sz="2000" dirty="0" smtClean="0">
                <a:solidFill>
                  <a:prstClr val="black"/>
                </a:solidFill>
                <a:ea typeface="宋体"/>
                <a:cs typeface="Times New Roman" panose="02020603050405020304" pitchFamily="18" charset="0"/>
              </a:rPr>
              <a:t>每</a:t>
            </a:r>
            <a:r>
              <a:rPr kumimoji="0" lang="en-US" altLang="zh-CN" sz="2000" dirty="0" smtClean="0">
                <a:solidFill>
                  <a:prstClr val="black"/>
                </a:solidFill>
                <a:ea typeface="宋体"/>
                <a:cs typeface="Times New Roman" panose="02020603050405020304" pitchFamily="18" charset="0"/>
              </a:rPr>
              <a:t>5</a:t>
            </a:r>
            <a:r>
              <a:rPr kumimoji="0" lang="zh-CN" altLang="zh-CN" sz="2000" dirty="0" smtClean="0">
                <a:solidFill>
                  <a:prstClr val="black"/>
                </a:solidFill>
                <a:ea typeface="宋体"/>
                <a:cs typeface="Times New Roman" panose="02020603050405020304" pitchFamily="18" charset="0"/>
              </a:rPr>
              <a:t>个</a:t>
            </a:r>
            <a:r>
              <a:rPr kumimoji="0" lang="zh-CN" altLang="zh-CN" sz="2000" dirty="0">
                <a:solidFill>
                  <a:prstClr val="black"/>
                </a:solidFill>
                <a:ea typeface="宋体"/>
                <a:cs typeface="Times New Roman" panose="02020603050405020304" pitchFamily="18" charset="0"/>
              </a:rPr>
              <a:t>原子层形成一个</a:t>
            </a:r>
            <a:r>
              <a:rPr kumimoji="0" lang="en-US" altLang="zh-CN"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五层</a:t>
            </a:r>
            <a:r>
              <a:rPr kumimoji="0" lang="en-US" altLang="zh-CN" sz="2000" dirty="0">
                <a:solidFill>
                  <a:prstClr val="black"/>
                </a:solidFill>
                <a:ea typeface="宋体"/>
                <a:cs typeface="Times New Roman" panose="02020603050405020304" pitchFamily="18" charset="0"/>
              </a:rPr>
              <a:t>”(quintuple layer, QL).  </a:t>
            </a:r>
            <a:r>
              <a:rPr kumimoji="0" lang="zh-CN" altLang="zh-CN" sz="2000" dirty="0">
                <a:solidFill>
                  <a:prstClr val="black"/>
                </a:solidFill>
                <a:ea typeface="宋体"/>
                <a:cs typeface="Times New Roman" panose="02020603050405020304" pitchFamily="18" charset="0"/>
              </a:rPr>
              <a:t>每</a:t>
            </a:r>
            <a:r>
              <a:rPr kumimoji="0" lang="en-US" altLang="zh-CN" sz="2000" dirty="0">
                <a:solidFill>
                  <a:prstClr val="black"/>
                </a:solidFill>
                <a:ea typeface="宋体"/>
                <a:cs typeface="Times New Roman" panose="02020603050405020304" pitchFamily="18" charset="0"/>
              </a:rPr>
              <a:t>QL</a:t>
            </a:r>
            <a:r>
              <a:rPr kumimoji="0" lang="zh-CN" altLang="zh-CN" sz="2000" dirty="0">
                <a:solidFill>
                  <a:prstClr val="black"/>
                </a:solidFill>
                <a:ea typeface="宋体"/>
                <a:cs typeface="Times New Roman" panose="02020603050405020304" pitchFamily="18" charset="0"/>
              </a:rPr>
              <a:t>内的</a:t>
            </a:r>
            <a:r>
              <a:rPr kumimoji="0" lang="en-US" altLang="zh-CN" sz="2000" dirty="0">
                <a:solidFill>
                  <a:prstClr val="black"/>
                </a:solidFill>
                <a:ea typeface="宋体"/>
                <a:cs typeface="Times New Roman" panose="02020603050405020304" pitchFamily="18" charset="0"/>
              </a:rPr>
              <a:t>5</a:t>
            </a:r>
            <a:r>
              <a:rPr kumimoji="0" lang="zh-CN" altLang="zh-CN" sz="2000" dirty="0">
                <a:solidFill>
                  <a:prstClr val="black"/>
                </a:solidFill>
                <a:ea typeface="宋体"/>
                <a:cs typeface="Times New Roman" panose="02020603050405020304" pitchFamily="18" charset="0"/>
              </a:rPr>
              <a:t>个原子层之间是很强的共价型相互作用</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而</a:t>
            </a:r>
            <a:r>
              <a:rPr kumimoji="0" lang="en-US" altLang="zh-CN" sz="2000" dirty="0">
                <a:solidFill>
                  <a:prstClr val="black"/>
                </a:solidFill>
                <a:ea typeface="宋体"/>
                <a:cs typeface="Times New Roman" panose="02020603050405020304" pitchFamily="18" charset="0"/>
              </a:rPr>
              <a:t> QL </a:t>
            </a:r>
            <a:r>
              <a:rPr kumimoji="0" lang="zh-CN" altLang="zh-CN" sz="2000" dirty="0">
                <a:solidFill>
                  <a:prstClr val="black"/>
                </a:solidFill>
                <a:ea typeface="宋体"/>
                <a:cs typeface="Times New Roman" panose="02020603050405020304" pitchFamily="18" charset="0"/>
              </a:rPr>
              <a:t>之间的键合则弱得多</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基本上是范德瓦尔斯型</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理论计算表明</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在这类</a:t>
            </a:r>
            <a:r>
              <a:rPr kumimoji="0" lang="en-US" altLang="zh-CN" sz="2000" dirty="0">
                <a:solidFill>
                  <a:prstClr val="black"/>
                </a:solidFill>
                <a:ea typeface="宋体"/>
                <a:cs typeface="Times New Roman" panose="02020603050405020304" pitchFamily="18" charset="0"/>
              </a:rPr>
              <a:t> V</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VI</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型化合物中</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只有</a:t>
            </a:r>
            <a:r>
              <a:rPr kumimoji="0" lang="en-US" altLang="zh-CN" sz="2000" dirty="0">
                <a:solidFill>
                  <a:prstClr val="black"/>
                </a:solidFill>
                <a:ea typeface="宋体"/>
                <a:cs typeface="Times New Roman" panose="02020603050405020304" pitchFamily="18" charset="0"/>
              </a:rPr>
              <a:t> 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en-US" altLang="zh-CN" sz="2000" dirty="0" smtClean="0">
                <a:solidFill>
                  <a:prstClr val="black"/>
                </a:solidFill>
                <a:ea typeface="宋体"/>
                <a:cs typeface="Times New Roman" panose="02020603050405020304" pitchFamily="18" charset="0"/>
              </a:rPr>
              <a:t>Sb</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en-US" altLang="zh-CN" sz="2000" dirty="0" smtClean="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与</a:t>
            </a:r>
            <a:r>
              <a:rPr kumimoji="0" lang="en-US" altLang="zh-CN" sz="2000" dirty="0" smtClean="0">
                <a:solidFill>
                  <a:prstClr val="black"/>
                </a:solidFill>
                <a:ea typeface="宋体"/>
                <a:cs typeface="Times New Roman" panose="02020603050405020304" pitchFamily="18" charset="0"/>
              </a:rPr>
              <a:t>Bi</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Se</a:t>
            </a:r>
            <a:r>
              <a:rPr kumimoji="0" lang="en-US" altLang="zh-CN" sz="2000" baseline="-25000" dirty="0" smtClean="0">
                <a:solidFill>
                  <a:prstClr val="black"/>
                </a:solidFill>
                <a:ea typeface="宋体"/>
                <a:cs typeface="Times New Roman" panose="02020603050405020304" pitchFamily="18" charset="0"/>
              </a:rPr>
              <a:t>3</a:t>
            </a:r>
            <a:r>
              <a:rPr kumimoji="0" lang="zh-CN" altLang="zh-CN" sz="2000" dirty="0" smtClean="0">
                <a:solidFill>
                  <a:prstClr val="black"/>
                </a:solidFill>
                <a:ea typeface="宋体"/>
                <a:cs typeface="Times New Roman" panose="02020603050405020304" pitchFamily="18" charset="0"/>
              </a:rPr>
              <a:t>属于</a:t>
            </a:r>
            <a:r>
              <a:rPr kumimoji="0" lang="zh-CN" altLang="zh-CN" sz="2000" dirty="0">
                <a:solidFill>
                  <a:prstClr val="black"/>
                </a:solidFill>
                <a:ea typeface="宋体"/>
                <a:cs typeface="Times New Roman" panose="02020603050405020304" pitchFamily="18" charset="0"/>
              </a:rPr>
              <a:t>拓扑绝缘体</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它们的体能隙最大可达</a:t>
            </a:r>
            <a:r>
              <a:rPr kumimoji="0" lang="en-US" altLang="zh-CN" sz="2000" dirty="0">
                <a:solidFill>
                  <a:prstClr val="black"/>
                </a:solidFill>
                <a:ea typeface="宋体"/>
                <a:cs typeface="Times New Roman" panose="02020603050405020304" pitchFamily="18" charset="0"/>
              </a:rPr>
              <a:t> 0.3 </a:t>
            </a:r>
            <a:r>
              <a:rPr kumimoji="0" lang="en-US" altLang="zh-CN" sz="2000" dirty="0" err="1">
                <a:solidFill>
                  <a:prstClr val="black"/>
                </a:solidFill>
                <a:ea typeface="宋体"/>
                <a:cs typeface="Times New Roman" panose="02020603050405020304" pitchFamily="18" charset="0"/>
              </a:rPr>
              <a:t>eV</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这类材料此后成为广泛实验研究的理想</a:t>
            </a:r>
            <a:r>
              <a:rPr kumimoji="0" lang="zh-CN" altLang="zh-CN" sz="2000" dirty="0" smtClean="0">
                <a:solidFill>
                  <a:prstClr val="black"/>
                </a:solidFill>
                <a:ea typeface="宋体"/>
                <a:cs typeface="Times New Roman" panose="02020603050405020304" pitchFamily="18" charset="0"/>
              </a:rPr>
              <a:t>对象</a:t>
            </a:r>
            <a:r>
              <a:rPr kumimoji="0" lang="zh-CN" altLang="en-US" sz="2000" dirty="0" smtClean="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大量</a:t>
            </a:r>
            <a:r>
              <a:rPr kumimoji="0" lang="zh-CN" altLang="zh-CN" sz="2000" dirty="0">
                <a:solidFill>
                  <a:prstClr val="black"/>
                </a:solidFill>
                <a:ea typeface="宋体"/>
                <a:cs typeface="Times New Roman" panose="02020603050405020304" pitchFamily="18" charset="0"/>
              </a:rPr>
              <a:t>拓扑物性得到了深入研究，掀起了拓扑绝缘体研究的热潮。而</a:t>
            </a:r>
            <a:r>
              <a:rPr kumimoji="0" lang="en-US" altLang="zh-CN" sz="2000" dirty="0">
                <a:solidFill>
                  <a:prstClr val="black"/>
                </a:solidFill>
                <a:ea typeface="宋体"/>
                <a:cs typeface="Times New Roman" panose="02020603050405020304" pitchFamily="18" charset="0"/>
              </a:rPr>
              <a:t>Haldane</a:t>
            </a:r>
            <a:r>
              <a:rPr kumimoji="0" lang="zh-CN" altLang="zh-CN" sz="2000" dirty="0">
                <a:solidFill>
                  <a:prstClr val="black"/>
                </a:solidFill>
                <a:ea typeface="宋体"/>
                <a:cs typeface="Times New Roman" panose="02020603050405020304" pitchFamily="18" charset="0"/>
              </a:rPr>
              <a:t>梦想的无外磁场整数量子</a:t>
            </a:r>
            <a:r>
              <a:rPr kumimoji="0" lang="zh-CN" altLang="zh-CN" sz="2000" dirty="0" smtClean="0">
                <a:solidFill>
                  <a:prstClr val="black"/>
                </a:solidFill>
                <a:ea typeface="宋体"/>
                <a:cs typeface="Times New Roman" panose="02020603050405020304" pitchFamily="18" charset="0"/>
              </a:rPr>
              <a:t>霍尔效应</a:t>
            </a:r>
            <a:r>
              <a:rPr kumimoji="0" lang="zh-CN" altLang="en-US" sz="2000" dirty="0" smtClean="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也就是</a:t>
            </a:r>
            <a:r>
              <a:rPr kumimoji="0" lang="zh-CN" altLang="zh-CN" sz="2000" dirty="0">
                <a:solidFill>
                  <a:prstClr val="black"/>
                </a:solidFill>
                <a:ea typeface="宋体"/>
                <a:cs typeface="Times New Roman" panose="02020603050405020304" pitchFamily="18" charset="0"/>
              </a:rPr>
              <a:t>量子化反常霍尔效应。</a:t>
            </a:r>
            <a:endParaRPr kumimoji="0" lang="zh-CN" altLang="en-US" sz="2000" dirty="0">
              <a:solidFill>
                <a:prstClr val="black"/>
              </a:solidFill>
              <a:ea typeface="宋体"/>
              <a:cs typeface="Times New Roman" panose="02020603050405020304" pitchFamily="18" charset="0"/>
            </a:endParaRPr>
          </a:p>
        </p:txBody>
      </p:sp>
    </p:spTree>
    <p:extLst>
      <p:ext uri="{BB962C8B-B14F-4D97-AF65-F5344CB8AC3E}">
        <p14:creationId xmlns:p14="http://schemas.microsoft.com/office/powerpoint/2010/main" val="40719451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57213"/>
            <a:ext cx="15303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557213"/>
            <a:ext cx="151447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550863"/>
            <a:ext cx="3094038"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79512" y="2852936"/>
            <a:ext cx="8820150" cy="3140075"/>
          </a:xfrm>
          <a:prstGeom prst="rect">
            <a:avLst/>
          </a:prstGeom>
        </p:spPr>
        <p:txBody>
          <a:bodyPr>
            <a:spAutoFit/>
          </a:bodyPr>
          <a:lstStyle/>
          <a:p>
            <a:pPr algn="just" defTabSz="457200" eaLnBrk="0" hangingPunct="0">
              <a:lnSpc>
                <a:spcPct val="150000"/>
              </a:lnSpc>
              <a:defRPr/>
            </a:pPr>
            <a:r>
              <a:rPr kumimoji="0" lang="en-US" altLang="zh-CN" sz="2200" dirty="0">
                <a:solidFill>
                  <a:prstClr val="black"/>
                </a:solidFill>
                <a:ea typeface="宋体"/>
                <a:cs typeface="Times New Roman" panose="02020603050405020304" pitchFamily="18" charset="0"/>
              </a:rPr>
              <a:t>2013</a:t>
            </a:r>
            <a:r>
              <a:rPr kumimoji="0" lang="zh-CN" altLang="zh-CN" sz="2200" dirty="0">
                <a:solidFill>
                  <a:prstClr val="black"/>
                </a:solidFill>
                <a:ea typeface="宋体"/>
                <a:cs typeface="Times New Roman" panose="02020603050405020304" pitchFamily="18" charset="0"/>
              </a:rPr>
              <a:t>年，薛其坤、王亚愚、陈曦、贾金锋团队等与中科院物理所方忠、戴希、马旭村、何珂、吕力团队与张守晟合作</a:t>
            </a:r>
            <a:r>
              <a:rPr kumimoji="0" lang="en-US" altLang="zh-CN" sz="2200" baseline="30000" dirty="0">
                <a:solidFill>
                  <a:prstClr val="black"/>
                </a:solidFill>
                <a:ea typeface="宋体"/>
                <a:cs typeface="Times New Roman" panose="02020603050405020304" pitchFamily="18" charset="0"/>
              </a:rPr>
              <a:t>[11]</a:t>
            </a:r>
            <a:r>
              <a:rPr kumimoji="0" lang="zh-CN" altLang="zh-CN" sz="2200" dirty="0">
                <a:solidFill>
                  <a:prstClr val="black"/>
                </a:solidFill>
                <a:ea typeface="宋体"/>
                <a:cs typeface="Times New Roman" panose="02020603050405020304" pitchFamily="18" charset="0"/>
              </a:rPr>
              <a:t>将电子型的</a:t>
            </a:r>
            <a:r>
              <a:rPr kumimoji="0" lang="en-US" altLang="zh-CN" sz="2200" dirty="0">
                <a:solidFill>
                  <a:prstClr val="black"/>
                </a:solidFill>
                <a:ea typeface="宋体"/>
                <a:cs typeface="Times New Roman" panose="02020603050405020304" pitchFamily="18" charset="0"/>
              </a:rPr>
              <a:t>Bi</a:t>
            </a:r>
            <a:r>
              <a:rPr kumimoji="0" lang="en-US" altLang="zh-CN" sz="2200" baseline="-25000" dirty="0">
                <a:solidFill>
                  <a:prstClr val="black"/>
                </a:solidFill>
                <a:ea typeface="宋体"/>
                <a:cs typeface="Times New Roman" panose="02020603050405020304" pitchFamily="18" charset="0"/>
              </a:rPr>
              <a:t>2</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和空穴型的</a:t>
            </a:r>
            <a:r>
              <a:rPr kumimoji="0" lang="en-US" altLang="zh-CN" sz="2200" dirty="0">
                <a:solidFill>
                  <a:prstClr val="black"/>
                </a:solidFill>
                <a:ea typeface="宋体"/>
                <a:cs typeface="Times New Roman" panose="02020603050405020304" pitchFamily="18" charset="0"/>
              </a:rPr>
              <a:t>Sb</a:t>
            </a:r>
            <a:r>
              <a:rPr kumimoji="0" lang="en-US" altLang="zh-CN" sz="2200" baseline="-25000" dirty="0">
                <a:solidFill>
                  <a:prstClr val="black"/>
                </a:solidFill>
                <a:ea typeface="宋体"/>
                <a:cs typeface="Times New Roman" panose="02020603050405020304" pitchFamily="18" charset="0"/>
              </a:rPr>
              <a:t>2</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混合，通过调节</a:t>
            </a:r>
            <a:r>
              <a:rPr kumimoji="0" lang="en-US" altLang="zh-CN" sz="2200" dirty="0">
                <a:solidFill>
                  <a:prstClr val="black"/>
                </a:solidFill>
                <a:ea typeface="宋体"/>
                <a:cs typeface="Times New Roman" panose="02020603050405020304" pitchFamily="18" charset="0"/>
              </a:rPr>
              <a:t>Bi</a:t>
            </a:r>
            <a:r>
              <a:rPr kumimoji="0" lang="zh-CN" altLang="zh-CN" sz="2200" dirty="0">
                <a:solidFill>
                  <a:prstClr val="black"/>
                </a:solidFill>
                <a:ea typeface="宋体"/>
                <a:cs typeface="Times New Roman" panose="02020603050405020304" pitchFamily="18" charset="0"/>
              </a:rPr>
              <a:t>与</a:t>
            </a:r>
            <a:r>
              <a:rPr kumimoji="0" lang="en-US" altLang="zh-CN" sz="2200" dirty="0" err="1">
                <a:solidFill>
                  <a:prstClr val="black"/>
                </a:solidFill>
                <a:ea typeface="宋体"/>
                <a:cs typeface="Times New Roman" panose="02020603050405020304" pitchFamily="18" charset="0"/>
              </a:rPr>
              <a:t>Sb</a:t>
            </a:r>
            <a:r>
              <a:rPr kumimoji="0" lang="zh-CN" altLang="zh-CN" sz="2200" dirty="0">
                <a:solidFill>
                  <a:prstClr val="black"/>
                </a:solidFill>
                <a:ea typeface="宋体"/>
                <a:cs typeface="Times New Roman" panose="02020603050405020304" pitchFamily="18" charset="0"/>
              </a:rPr>
              <a:t>的配比，克服了薄膜生长、磁性掺杂、门电压控制、低温输运测量等难关，利用分子束外延方法在</a:t>
            </a:r>
            <a:r>
              <a:rPr kumimoji="0" lang="en-US" altLang="zh-CN" sz="2200" dirty="0">
                <a:solidFill>
                  <a:prstClr val="black"/>
                </a:solidFill>
                <a:ea typeface="宋体"/>
                <a:cs typeface="Times New Roman" panose="02020603050405020304" pitchFamily="18" charset="0"/>
              </a:rPr>
              <a:t>Cr</a:t>
            </a:r>
            <a:r>
              <a:rPr kumimoji="0" lang="en-US" altLang="zh-CN" sz="2200" baseline="-25000" dirty="0">
                <a:solidFill>
                  <a:prstClr val="black"/>
                </a:solidFill>
                <a:ea typeface="宋体"/>
                <a:cs typeface="Times New Roman" panose="02020603050405020304" pitchFamily="18" charset="0"/>
              </a:rPr>
              <a:t>0.15</a:t>
            </a:r>
            <a:r>
              <a:rPr kumimoji="0" lang="en-US" altLang="zh-CN" sz="2200" dirty="0">
                <a:solidFill>
                  <a:prstClr val="black"/>
                </a:solidFill>
                <a:ea typeface="宋体"/>
                <a:cs typeface="Times New Roman" panose="02020603050405020304" pitchFamily="18" charset="0"/>
              </a:rPr>
              <a:t>(Bi</a:t>
            </a:r>
            <a:r>
              <a:rPr kumimoji="0" lang="en-US" altLang="zh-CN" sz="2200" baseline="-25000" dirty="0">
                <a:solidFill>
                  <a:prstClr val="black"/>
                </a:solidFill>
                <a:ea typeface="宋体"/>
                <a:cs typeface="Times New Roman" panose="02020603050405020304" pitchFamily="18" charset="0"/>
              </a:rPr>
              <a:t>0.1</a:t>
            </a:r>
            <a:r>
              <a:rPr kumimoji="0" lang="en-US" altLang="zh-CN" sz="2200" dirty="0">
                <a:solidFill>
                  <a:prstClr val="black"/>
                </a:solidFill>
                <a:ea typeface="宋体"/>
                <a:cs typeface="Times New Roman" panose="02020603050405020304" pitchFamily="18" charset="0"/>
              </a:rPr>
              <a:t>Sb</a:t>
            </a:r>
            <a:r>
              <a:rPr kumimoji="0" lang="en-US" altLang="zh-CN" sz="2200" baseline="-25000" dirty="0">
                <a:solidFill>
                  <a:prstClr val="black"/>
                </a:solidFill>
                <a:ea typeface="宋体"/>
                <a:cs typeface="Times New Roman" panose="02020603050405020304" pitchFamily="18" charset="0"/>
              </a:rPr>
              <a:t>0.9</a:t>
            </a:r>
            <a:r>
              <a:rPr kumimoji="0" lang="en-US" altLang="zh-CN" sz="2200" dirty="0">
                <a:solidFill>
                  <a:prstClr val="black"/>
                </a:solidFill>
                <a:ea typeface="宋体"/>
                <a:cs typeface="Times New Roman" panose="02020603050405020304" pitchFamily="18" charset="0"/>
              </a:rPr>
              <a:t>)</a:t>
            </a:r>
            <a:r>
              <a:rPr kumimoji="0" lang="en-US" altLang="zh-CN" sz="2200" baseline="-25000" dirty="0">
                <a:solidFill>
                  <a:prstClr val="black"/>
                </a:solidFill>
                <a:ea typeface="宋体"/>
                <a:cs typeface="Times New Roman" panose="02020603050405020304" pitchFamily="18" charset="0"/>
              </a:rPr>
              <a:t>1.85</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薄膜中首次观测到了量子反常霍尔效应。量子反常霍尔效应的实现，有望解决电脑发热问题和摩尔定律的瓶颈问题。</a:t>
            </a:r>
          </a:p>
        </p:txBody>
      </p:sp>
    </p:spTree>
    <p:extLst>
      <p:ext uri="{BB962C8B-B14F-4D97-AF65-F5344CB8AC3E}">
        <p14:creationId xmlns:p14="http://schemas.microsoft.com/office/powerpoint/2010/main" val="24364634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327525"/>
            <a:ext cx="8715375" cy="1636713"/>
          </a:xfrm>
          <a:prstGeom prst="rect">
            <a:avLst/>
          </a:prstGeom>
        </p:spPr>
        <p:txBody>
          <a:bodyPr>
            <a:spAutoFit/>
          </a:bodyPr>
          <a:lstStyle/>
          <a:p>
            <a:pPr algn="just" defTabSz="457200" eaLnBrk="0" hangingPunct="0">
              <a:lnSpc>
                <a:spcPct val="130000"/>
              </a:lnSpc>
              <a:defRPr/>
            </a:pPr>
            <a:r>
              <a:rPr kumimoji="0" lang="zh-CN" altLang="en-US" sz="2000" dirty="0">
                <a:solidFill>
                  <a:prstClr val="black"/>
                </a:solidFill>
                <a:latin typeface="宋体"/>
                <a:ea typeface="宋体"/>
                <a:cs typeface="Times New Roman" panose="02020603050405020304" pitchFamily="18" charset="0"/>
              </a:rPr>
              <a:t>杨振宁表示，这让他想起很多年前接到物理学家吴健雄的电话，第一次告诉他在实验室做出了宇称不守恒的实验，这个发现震惊了世界。今天薛其坤及其团队做出的实验成果，是从中国的实验室里第一次做出了诺贝尔奖级的物理学成绩，不仅是科学界的喜事，也是整个国家的喜事。</a:t>
            </a:r>
          </a:p>
        </p:txBody>
      </p:sp>
      <p:pic>
        <p:nvPicPr>
          <p:cNvPr id="3" name="Picture 2"/>
          <p:cNvPicPr>
            <a:picLocks noChangeAspect="1" noChangeArrowheads="1"/>
          </p:cNvPicPr>
          <p:nvPr/>
        </p:nvPicPr>
        <p:blipFill>
          <a:blip r:embed="rId2"/>
          <a:srcRect/>
          <a:stretch>
            <a:fillRect/>
          </a:stretch>
        </p:blipFill>
        <p:spPr bwMode="auto">
          <a:xfrm>
            <a:off x="196850" y="1209675"/>
            <a:ext cx="2908300" cy="2143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8" name="Picture 2"/>
          <p:cNvPicPr>
            <a:picLocks noChangeAspect="1" noChangeArrowheads="1"/>
          </p:cNvPicPr>
          <p:nvPr/>
        </p:nvPicPr>
        <p:blipFill>
          <a:blip r:embed="rId3"/>
          <a:srcRect/>
          <a:stretch>
            <a:fillRect/>
          </a:stretch>
        </p:blipFill>
        <p:spPr bwMode="auto">
          <a:xfrm>
            <a:off x="3357563" y="1209675"/>
            <a:ext cx="2393950" cy="2127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9" name="Picture 3"/>
          <p:cNvPicPr>
            <a:picLocks noChangeAspect="1" noChangeArrowheads="1"/>
          </p:cNvPicPr>
          <p:nvPr/>
        </p:nvPicPr>
        <p:blipFill>
          <a:blip r:embed="rId4"/>
          <a:srcRect/>
          <a:stretch>
            <a:fillRect/>
          </a:stretch>
        </p:blipFill>
        <p:spPr bwMode="auto">
          <a:xfrm>
            <a:off x="5945188" y="546100"/>
            <a:ext cx="2654300" cy="3140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6516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84213" y="260350"/>
            <a:ext cx="7793037" cy="838200"/>
          </a:xfrm>
        </p:spPr>
        <p:txBody>
          <a:bodyPr/>
          <a:lstStyle/>
          <a:p>
            <a:pPr algn="ctr" eaLnBrk="1" hangingPunct="1"/>
            <a:r>
              <a:rPr lang="zh-CN" altLang="en-US" sz="4000" b="1" dirty="0" smtClean="0">
                <a:solidFill>
                  <a:schemeClr val="tx1"/>
                </a:solidFill>
                <a:latin typeface="宋体" pitchFamily="2" charset="-122"/>
                <a:cs typeface="Times New Roman" pitchFamily="18" charset="0"/>
              </a:rPr>
              <a:t>第七节  磁场对载流导线的作用</a:t>
            </a:r>
            <a:r>
              <a:rPr lang="zh-CN" altLang="en-US" sz="3200" dirty="0" smtClean="0">
                <a:solidFill>
                  <a:schemeClr val="tx1"/>
                </a:solidFill>
              </a:rPr>
              <a:t> </a:t>
            </a:r>
          </a:p>
        </p:txBody>
      </p:sp>
      <p:sp>
        <p:nvSpPr>
          <p:cNvPr id="186371" name="Rectangle 3"/>
          <p:cNvSpPr>
            <a:spLocks noGrp="1" noChangeArrowheads="1"/>
          </p:cNvSpPr>
          <p:nvPr>
            <p:ph type="body" idx="1"/>
          </p:nvPr>
        </p:nvSpPr>
        <p:spPr>
          <a:xfrm>
            <a:off x="381000" y="1447800"/>
            <a:ext cx="3084513" cy="649288"/>
          </a:xfrm>
          <a:noFill/>
        </p:spPr>
        <p:txBody>
          <a:bodyPr/>
          <a:lstStyle/>
          <a:p>
            <a:pPr eaLnBrk="1" hangingPunct="1">
              <a:lnSpc>
                <a:spcPct val="90000"/>
              </a:lnSpc>
              <a:spcBef>
                <a:spcPct val="0"/>
              </a:spcBef>
              <a:buClrTx/>
              <a:buSzTx/>
              <a:buFontTx/>
              <a:buNone/>
            </a:pPr>
            <a:r>
              <a:rPr lang="zh-CN" altLang="en-US" sz="4000" b="1" smtClean="0">
                <a:latin typeface="宋体" pitchFamily="2" charset="-122"/>
                <a:cs typeface="Times New Roman" pitchFamily="18" charset="0"/>
              </a:rPr>
              <a:t>一</a:t>
            </a:r>
            <a:r>
              <a:rPr lang="en-US" altLang="zh-CN" sz="4000" b="1" smtClean="0">
                <a:latin typeface="宋体" pitchFamily="2" charset="-122"/>
                <a:cs typeface="Times New Roman" pitchFamily="18" charset="0"/>
              </a:rPr>
              <a:t>. </a:t>
            </a:r>
            <a:r>
              <a:rPr lang="zh-CN" altLang="en-US" sz="4000" b="1" smtClean="0">
                <a:latin typeface="宋体" pitchFamily="2" charset="-122"/>
                <a:cs typeface="Times New Roman" pitchFamily="18" charset="0"/>
              </a:rPr>
              <a:t>安培力</a:t>
            </a:r>
            <a:endParaRPr lang="zh-CN" altLang="en-US" sz="3600" smtClean="0">
              <a:latin typeface="Times New Roman" pitchFamily="18" charset="0"/>
            </a:endParaRPr>
          </a:p>
        </p:txBody>
      </p:sp>
      <p:sp>
        <p:nvSpPr>
          <p:cNvPr id="186372" name="Rectangle 4"/>
          <p:cNvSpPr>
            <a:spLocks noChangeArrowheads="1"/>
          </p:cNvSpPr>
          <p:nvPr/>
        </p:nvSpPr>
        <p:spPr bwMode="auto">
          <a:xfrm>
            <a:off x="381000" y="22860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安培力公式</a:t>
            </a:r>
            <a:endParaRPr lang="zh-CN" altLang="en-US" sz="2400">
              <a:solidFill>
                <a:srgbClr val="000000"/>
              </a:solidFill>
              <a:latin typeface="Times New Roman" pitchFamily="18" charset="0"/>
            </a:endParaRPr>
          </a:p>
        </p:txBody>
      </p:sp>
      <p:sp>
        <p:nvSpPr>
          <p:cNvPr id="186373" name="Rectangle 5"/>
          <p:cNvSpPr>
            <a:spLocks noChangeArrowheads="1"/>
          </p:cNvSpPr>
          <p:nvPr/>
        </p:nvSpPr>
        <p:spPr bwMode="auto">
          <a:xfrm>
            <a:off x="179388" y="34290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一段载流导线</a:t>
            </a: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 </a:t>
            </a:r>
            <a:r>
              <a:rPr lang="zh-CN" altLang="en-US" b="1">
                <a:solidFill>
                  <a:srgbClr val="000000"/>
                </a:solidFill>
                <a:latin typeface="Times New Roman" pitchFamily="18" charset="0"/>
              </a:rPr>
              <a:t>中，带电粒子数 </a:t>
            </a:r>
            <a:r>
              <a:rPr lang="en-US" altLang="zh-CN" b="1">
                <a:solidFill>
                  <a:srgbClr val="000000"/>
                </a:solidFill>
                <a:latin typeface="Times New Roman" pitchFamily="18" charset="0"/>
              </a:rPr>
              <a:t>dN = </a:t>
            </a:r>
            <a:r>
              <a:rPr lang="en-US" altLang="zh-CN" b="1" i="1">
                <a:solidFill>
                  <a:srgbClr val="000000"/>
                </a:solidFill>
                <a:latin typeface="Times New Roman" pitchFamily="18" charset="0"/>
                <a:cs typeface="Times New Roman" pitchFamily="18" charset="0"/>
              </a:rPr>
              <a:t>n S </a:t>
            </a: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r>
              <a:rPr lang="en-US" altLang="zh-CN" b="1">
                <a:solidFill>
                  <a:srgbClr val="0000FF"/>
                </a:solidFill>
                <a:latin typeface="Times New Roman" pitchFamily="18" charset="0"/>
              </a:rPr>
              <a:t>                     </a:t>
            </a:r>
            <a:endParaRPr lang="en-US" altLang="zh-CN" sz="2400">
              <a:solidFill>
                <a:srgbClr val="000000"/>
              </a:solidFill>
              <a:latin typeface="Times New Roman" pitchFamily="18" charset="0"/>
            </a:endParaRPr>
          </a:p>
        </p:txBody>
      </p:sp>
      <p:graphicFrame>
        <p:nvGraphicFramePr>
          <p:cNvPr id="186374" name="Object 6"/>
          <p:cNvGraphicFramePr>
            <a:graphicFrameLocks noChangeAspect="1"/>
          </p:cNvGraphicFramePr>
          <p:nvPr/>
        </p:nvGraphicFramePr>
        <p:xfrm>
          <a:off x="4284663" y="4149725"/>
          <a:ext cx="2008187" cy="674688"/>
        </p:xfrm>
        <a:graphic>
          <a:graphicData uri="http://schemas.openxmlformats.org/presentationml/2006/ole">
            <mc:AlternateContent xmlns:mc="http://schemas.openxmlformats.org/markup-compatibility/2006">
              <mc:Choice xmlns:v="urn:schemas-microsoft-com:vml" Requires="v">
                <p:oleObj spid="_x0000_s186499" name="公式" r:id="rId3" imgW="672808" imgH="228501" progId="Equation.3">
                  <p:embed/>
                </p:oleObj>
              </mc:Choice>
              <mc:Fallback>
                <p:oleObj name="公式" r:id="rId3" imgW="672808" imgH="228501"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4149725"/>
                        <a:ext cx="2008187"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75" name="Rectangle 7"/>
          <p:cNvSpPr>
            <a:spLocks noChangeArrowheads="1"/>
          </p:cNvSpPr>
          <p:nvPr/>
        </p:nvSpPr>
        <p:spPr bwMode="auto">
          <a:xfrm>
            <a:off x="37671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86376" name="Object 8"/>
          <p:cNvGraphicFramePr>
            <a:graphicFrameLocks noChangeAspect="1"/>
          </p:cNvGraphicFramePr>
          <p:nvPr/>
        </p:nvGraphicFramePr>
        <p:xfrm>
          <a:off x="1500188" y="5857875"/>
          <a:ext cx="6081712" cy="665163"/>
        </p:xfrm>
        <a:graphic>
          <a:graphicData uri="http://schemas.openxmlformats.org/presentationml/2006/ole">
            <mc:AlternateContent xmlns:mc="http://schemas.openxmlformats.org/markup-compatibility/2006">
              <mc:Choice xmlns:v="urn:schemas-microsoft-com:vml" Requires="v">
                <p:oleObj spid="_x0000_s186500" name="Equation" r:id="rId5" imgW="2057400" imgH="228600" progId="Equation.DSMT4">
                  <p:embed/>
                </p:oleObj>
              </mc:Choice>
              <mc:Fallback>
                <p:oleObj name="Equation" r:id="rId5" imgW="2057400" imgH="22860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5857875"/>
                        <a:ext cx="6081712"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77" name="Rectangle 9"/>
          <p:cNvSpPr>
            <a:spLocks noChangeArrowheads="1"/>
          </p:cNvSpPr>
          <p:nvPr/>
        </p:nvSpPr>
        <p:spPr bwMode="auto">
          <a:xfrm>
            <a:off x="179388" y="5084763"/>
            <a:ext cx="4602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r>
              <a:rPr lang="zh-CN" altLang="en-US" b="1">
                <a:solidFill>
                  <a:srgbClr val="000000"/>
                </a:solidFill>
                <a:latin typeface="Times New Roman" pitchFamily="18" charset="0"/>
              </a:rPr>
              <a:t>在磁场中所受合力为：</a:t>
            </a:r>
          </a:p>
        </p:txBody>
      </p:sp>
      <p:sp>
        <p:nvSpPr>
          <p:cNvPr id="186378" name="Rectangle 11"/>
          <p:cNvSpPr>
            <a:spLocks noChangeArrowheads="1"/>
          </p:cNvSpPr>
          <p:nvPr/>
        </p:nvSpPr>
        <p:spPr bwMode="auto">
          <a:xfrm>
            <a:off x="1476375" y="4149725"/>
            <a:ext cx="2376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洛仑兹力</a:t>
            </a:r>
          </a:p>
        </p:txBody>
      </p:sp>
      <p:sp>
        <p:nvSpPr>
          <p:cNvPr id="186379" name="AutoShape 12"/>
          <p:cNvSpPr>
            <a:spLocks noChangeArrowheads="1"/>
          </p:cNvSpPr>
          <p:nvPr/>
        </p:nvSpPr>
        <p:spPr bwMode="auto">
          <a:xfrm rot="5400000">
            <a:off x="6264275" y="1952626"/>
            <a:ext cx="503237" cy="1439862"/>
          </a:xfrm>
          <a:prstGeom prst="can">
            <a:avLst>
              <a:gd name="adj" fmla="val 7153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6380" name="Line 13"/>
          <p:cNvSpPr>
            <a:spLocks noChangeShapeType="1"/>
          </p:cNvSpPr>
          <p:nvPr/>
        </p:nvSpPr>
        <p:spPr bwMode="auto">
          <a:xfrm flipV="1">
            <a:off x="5940425" y="1844675"/>
            <a:ext cx="0" cy="5762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1" name="Line 14"/>
          <p:cNvSpPr>
            <a:spLocks noChangeShapeType="1"/>
          </p:cNvSpPr>
          <p:nvPr/>
        </p:nvSpPr>
        <p:spPr bwMode="auto">
          <a:xfrm flipV="1">
            <a:off x="7019925" y="1844675"/>
            <a:ext cx="0" cy="5762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2" name="Line 15"/>
          <p:cNvSpPr>
            <a:spLocks noChangeShapeType="1"/>
          </p:cNvSpPr>
          <p:nvPr/>
        </p:nvSpPr>
        <p:spPr bwMode="auto">
          <a:xfrm>
            <a:off x="5940425" y="2133600"/>
            <a:ext cx="10795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3" name="Rectangle 17"/>
          <p:cNvSpPr>
            <a:spLocks noChangeArrowheads="1"/>
          </p:cNvSpPr>
          <p:nvPr/>
        </p:nvSpPr>
        <p:spPr bwMode="auto">
          <a:xfrm>
            <a:off x="6227763" y="1484313"/>
            <a:ext cx="522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p>
        </p:txBody>
      </p:sp>
      <p:sp>
        <p:nvSpPr>
          <p:cNvPr id="186384" name="Rectangle 19"/>
          <p:cNvSpPr>
            <a:spLocks noChangeArrowheads="1"/>
          </p:cNvSpPr>
          <p:nvPr/>
        </p:nvSpPr>
        <p:spPr bwMode="auto">
          <a:xfrm>
            <a:off x="6732588" y="2349500"/>
            <a:ext cx="511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cs typeface="Times New Roman" pitchFamily="18" charset="0"/>
              </a:rPr>
              <a:t> S</a:t>
            </a:r>
          </a:p>
        </p:txBody>
      </p:sp>
      <p:sp>
        <p:nvSpPr>
          <p:cNvPr id="186385" name="Rectangle 21"/>
          <p:cNvSpPr>
            <a:spLocks noChangeArrowheads="1"/>
          </p:cNvSpPr>
          <p:nvPr/>
        </p:nvSpPr>
        <p:spPr bwMode="auto">
          <a:xfrm>
            <a:off x="6011863" y="2344738"/>
            <a:ext cx="511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en-US" altLang="zh-CN" b="1" i="1">
                <a:solidFill>
                  <a:srgbClr val="000000"/>
                </a:solidFill>
                <a:latin typeface="Times New Roman" pitchFamily="18" charset="0"/>
                <a:cs typeface="Times New Roman" pitchFamily="18" charset="0"/>
              </a:rPr>
              <a:t>n</a:t>
            </a:r>
          </a:p>
        </p:txBody>
      </p:sp>
      <p:sp>
        <p:nvSpPr>
          <p:cNvPr id="186386" name="Oval 22"/>
          <p:cNvSpPr>
            <a:spLocks noChangeArrowheads="1"/>
          </p:cNvSpPr>
          <p:nvPr/>
        </p:nvSpPr>
        <p:spPr bwMode="auto">
          <a:xfrm>
            <a:off x="6516688" y="2565400"/>
            <a:ext cx="144462" cy="144463"/>
          </a:xfrm>
          <a:prstGeom prst="ellipse">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6387" name="Line 23"/>
          <p:cNvSpPr>
            <a:spLocks noChangeShapeType="1"/>
          </p:cNvSpPr>
          <p:nvPr/>
        </p:nvSpPr>
        <p:spPr bwMode="auto">
          <a:xfrm>
            <a:off x="6659563" y="2636838"/>
            <a:ext cx="21748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88" name="Rectangle 25"/>
          <p:cNvSpPr>
            <a:spLocks noChangeArrowheads="1"/>
          </p:cNvSpPr>
          <p:nvPr/>
        </p:nvSpPr>
        <p:spPr bwMode="auto">
          <a:xfrm>
            <a:off x="6948488" y="2924175"/>
            <a:ext cx="43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F</a:t>
            </a:r>
          </a:p>
        </p:txBody>
      </p:sp>
      <p:sp>
        <p:nvSpPr>
          <p:cNvPr id="186389" name="Line 26"/>
          <p:cNvSpPr>
            <a:spLocks noChangeShapeType="1"/>
          </p:cNvSpPr>
          <p:nvPr/>
        </p:nvSpPr>
        <p:spPr bwMode="auto">
          <a:xfrm>
            <a:off x="6588125" y="2636838"/>
            <a:ext cx="288925" cy="5762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90" name="Line 27"/>
          <p:cNvSpPr>
            <a:spLocks noChangeShapeType="1"/>
          </p:cNvSpPr>
          <p:nvPr/>
        </p:nvSpPr>
        <p:spPr bwMode="auto">
          <a:xfrm>
            <a:off x="7092950" y="2997200"/>
            <a:ext cx="2159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Rectangle 11"/>
          <p:cNvSpPr>
            <a:spLocks noChangeArrowheads="1"/>
          </p:cNvSpPr>
          <p:nvPr/>
        </p:nvSpPr>
        <p:spPr bwMode="auto">
          <a:xfrm>
            <a:off x="1692275" y="5084763"/>
            <a:ext cx="5400675" cy="100806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7395" name="Rectangle 10"/>
          <p:cNvSpPr>
            <a:spLocks noChangeArrowheads="1"/>
          </p:cNvSpPr>
          <p:nvPr/>
        </p:nvSpPr>
        <p:spPr bwMode="auto">
          <a:xfrm>
            <a:off x="2916238" y="333375"/>
            <a:ext cx="2519362" cy="863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7396" name="Rectangle 2"/>
          <p:cNvSpPr>
            <a:spLocks noGrp="1" noChangeArrowheads="1"/>
          </p:cNvSpPr>
          <p:nvPr>
            <p:ph type="ctrTitle"/>
          </p:nvPr>
        </p:nvSpPr>
        <p:spPr>
          <a:xfrm>
            <a:off x="457200" y="1700213"/>
            <a:ext cx="8305800" cy="1652587"/>
          </a:xfrm>
        </p:spPr>
        <p:txBody>
          <a:bodyPr/>
          <a:lstStyle/>
          <a:p>
            <a:pPr eaLnBrk="1" hangingPunct="1"/>
            <a:r>
              <a:rPr lang="en-US" altLang="zh-CN" sz="3200" b="1" i="1" smtClean="0">
                <a:solidFill>
                  <a:schemeClr val="tx1"/>
                </a:solidFill>
                <a:latin typeface="Times New Roman" pitchFamily="18" charset="0"/>
                <a:cs typeface="Times New Roman" pitchFamily="18" charset="0"/>
              </a:rPr>
              <a:t>I = n q v S —</a:t>
            </a:r>
            <a:r>
              <a:rPr lang="zh-CN" altLang="en-US" sz="3200" b="1" smtClean="0">
                <a:solidFill>
                  <a:schemeClr val="tx1"/>
                </a:solidFill>
                <a:latin typeface="Times New Roman" pitchFamily="18" charset="0"/>
              </a:rPr>
              <a:t>导线中的电流，线元</a:t>
            </a:r>
            <a:r>
              <a:rPr lang="en-US" altLang="zh-CN" sz="3200" b="1" smtClean="0">
                <a:solidFill>
                  <a:schemeClr val="tx1"/>
                </a:solidFill>
                <a:latin typeface="Times New Roman" pitchFamily="18" charset="0"/>
                <a:cs typeface="Times New Roman" pitchFamily="18" charset="0"/>
              </a:rPr>
              <a:t>d</a:t>
            </a:r>
            <a:r>
              <a:rPr lang="en-US" altLang="zh-CN" sz="3200" b="1" i="1" smtClean="0">
                <a:solidFill>
                  <a:schemeClr val="tx1"/>
                </a:solidFill>
                <a:latin typeface="Times New Roman" pitchFamily="18" charset="0"/>
                <a:cs typeface="Times New Roman" pitchFamily="18" charset="0"/>
              </a:rPr>
              <a:t>l //I</a:t>
            </a:r>
            <a:r>
              <a:rPr lang="en-US" altLang="zh-CN" sz="3200" b="1" smtClean="0">
                <a:solidFill>
                  <a:schemeClr val="tx1"/>
                </a:solidFill>
              </a:rPr>
              <a:t/>
            </a:r>
            <a:br>
              <a:rPr lang="en-US" altLang="zh-CN" sz="3200" b="1" smtClean="0">
                <a:solidFill>
                  <a:schemeClr val="tx1"/>
                </a:solidFill>
              </a:rPr>
            </a:br>
            <a:r>
              <a:rPr lang="en-US" altLang="zh-CN" sz="3200" b="1" smtClean="0">
                <a:solidFill>
                  <a:schemeClr val="tx1"/>
                </a:solidFill>
              </a:rPr>
              <a:t/>
            </a:r>
            <a:br>
              <a:rPr lang="en-US" altLang="zh-CN" sz="3200" b="1" smtClean="0">
                <a:solidFill>
                  <a:schemeClr val="tx1"/>
                </a:solidFill>
              </a:rPr>
            </a:br>
            <a:r>
              <a:rPr lang="en-US" altLang="zh-CN" sz="3200" b="1" smtClean="0">
                <a:solidFill>
                  <a:schemeClr val="tx1"/>
                </a:solidFill>
                <a:latin typeface="Times New Roman" pitchFamily="18" charset="0"/>
              </a:rPr>
              <a:t>d F</a:t>
            </a:r>
            <a:r>
              <a:rPr lang="en-US" altLang="zh-CN" sz="3200" b="1" smtClean="0">
                <a:solidFill>
                  <a:schemeClr val="tx1"/>
                </a:solidFill>
              </a:rPr>
              <a:t> </a:t>
            </a:r>
            <a:r>
              <a:rPr lang="zh-CN" altLang="en-US" sz="3200" b="1" smtClean="0">
                <a:solidFill>
                  <a:schemeClr val="tx1"/>
                </a:solidFill>
              </a:rPr>
              <a:t>的方向由右手定则确定</a:t>
            </a:r>
            <a:endParaRPr lang="zh-CN" altLang="en-US" sz="3200" smtClean="0">
              <a:solidFill>
                <a:schemeClr val="hlink"/>
              </a:solidFill>
            </a:endParaRPr>
          </a:p>
        </p:txBody>
      </p:sp>
      <p:sp>
        <p:nvSpPr>
          <p:cNvPr id="187397" name="Rectangle 3"/>
          <p:cNvSpPr>
            <a:spLocks noGrp="1" noChangeArrowheads="1"/>
          </p:cNvSpPr>
          <p:nvPr>
            <p:ph type="subTitle" idx="1"/>
          </p:nvPr>
        </p:nvSpPr>
        <p:spPr>
          <a:xfrm>
            <a:off x="250825" y="3860800"/>
            <a:ext cx="8424863" cy="647700"/>
          </a:xfrm>
        </p:spPr>
        <p:txBody>
          <a:bodyPr/>
          <a:lstStyle/>
          <a:p>
            <a:pPr eaLnBrk="1" hangingPunct="1"/>
            <a:r>
              <a:rPr lang="zh-CN" altLang="en-US" b="1" smtClean="0">
                <a:latin typeface="Times New Roman" pitchFamily="18" charset="0"/>
              </a:rPr>
              <a:t>一段载流导线</a:t>
            </a:r>
            <a:r>
              <a:rPr lang="en-US" altLang="zh-CN" b="1" smtClean="0">
                <a:latin typeface="Times New Roman" pitchFamily="18" charset="0"/>
              </a:rPr>
              <a:t>L</a:t>
            </a:r>
            <a:r>
              <a:rPr lang="zh-CN" altLang="en-US" b="1" smtClean="0">
                <a:latin typeface="Times New Roman" pitchFamily="18" charset="0"/>
              </a:rPr>
              <a:t>在磁场中受到的安培力为：</a:t>
            </a:r>
            <a:r>
              <a:rPr lang="zh-CN" altLang="en-US" smtClean="0"/>
              <a:t> </a:t>
            </a:r>
          </a:p>
        </p:txBody>
      </p:sp>
      <p:graphicFrame>
        <p:nvGraphicFramePr>
          <p:cNvPr id="187398" name="Object 5"/>
          <p:cNvGraphicFramePr>
            <a:graphicFrameLocks noChangeAspect="1"/>
          </p:cNvGraphicFramePr>
          <p:nvPr/>
        </p:nvGraphicFramePr>
        <p:xfrm>
          <a:off x="2051050" y="5157788"/>
          <a:ext cx="4495800" cy="939800"/>
        </p:xfrm>
        <a:graphic>
          <a:graphicData uri="http://schemas.openxmlformats.org/presentationml/2006/ole">
            <mc:AlternateContent xmlns:mc="http://schemas.openxmlformats.org/markup-compatibility/2006">
              <mc:Choice xmlns:v="urn:schemas-microsoft-com:vml" Requires="v">
                <p:oleObj spid="_x0000_s187511" name="公式" r:id="rId3" imgW="1409088" imgH="291973" progId="Equation.3">
                  <p:embed/>
                </p:oleObj>
              </mc:Choice>
              <mc:Fallback>
                <p:oleObj name="公式" r:id="rId3" imgW="1409088" imgH="291973" progId="Equation.3">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5157788"/>
                        <a:ext cx="4495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9" name="Object 6"/>
          <p:cNvGraphicFramePr>
            <a:graphicFrameLocks noChangeAspect="1"/>
          </p:cNvGraphicFramePr>
          <p:nvPr/>
        </p:nvGraphicFramePr>
        <p:xfrm>
          <a:off x="2987675" y="476250"/>
          <a:ext cx="2365375" cy="592138"/>
        </p:xfrm>
        <a:graphic>
          <a:graphicData uri="http://schemas.openxmlformats.org/presentationml/2006/ole">
            <mc:AlternateContent xmlns:mc="http://schemas.openxmlformats.org/markup-compatibility/2006">
              <mc:Choice xmlns:v="urn:schemas-microsoft-com:vml" Requires="v">
                <p:oleObj spid="_x0000_s187512" name="公式" r:id="rId5" imgW="799753" imgH="203112" progId="Equation.3">
                  <p:embed/>
                </p:oleObj>
              </mc:Choice>
              <mc:Fallback>
                <p:oleObj name="公式" r:id="rId5" imgW="799753" imgH="203112" progId="Equation.3">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76250"/>
                        <a:ext cx="2365375"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0" name="Rectangle 7"/>
          <p:cNvSpPr>
            <a:spLocks noChangeArrowheads="1"/>
          </p:cNvSpPr>
          <p:nvPr/>
        </p:nvSpPr>
        <p:spPr bwMode="auto">
          <a:xfrm>
            <a:off x="5638800" y="457200"/>
            <a:ext cx="3036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latin typeface="Times New Roman" pitchFamily="18" charset="0"/>
              </a:rPr>
              <a:t>——</a:t>
            </a:r>
            <a:r>
              <a:rPr lang="zh-CN" altLang="en-US" b="1">
                <a:solidFill>
                  <a:srgbClr val="FF0000"/>
                </a:solidFill>
              </a:rPr>
              <a:t>安培力公式</a:t>
            </a:r>
          </a:p>
        </p:txBody>
      </p:sp>
      <p:sp>
        <p:nvSpPr>
          <p:cNvPr id="187401" name="Line 8"/>
          <p:cNvSpPr>
            <a:spLocks noChangeShapeType="1"/>
          </p:cNvSpPr>
          <p:nvPr/>
        </p:nvSpPr>
        <p:spPr bwMode="auto">
          <a:xfrm>
            <a:off x="900113" y="28527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7402" name="Line 9"/>
          <p:cNvSpPr>
            <a:spLocks noChangeShapeType="1"/>
          </p:cNvSpPr>
          <p:nvPr/>
        </p:nvSpPr>
        <p:spPr bwMode="auto">
          <a:xfrm>
            <a:off x="6659563" y="1844675"/>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Rectangle 11"/>
          <p:cNvSpPr>
            <a:spLocks noChangeArrowheads="1"/>
          </p:cNvSpPr>
          <p:nvPr/>
        </p:nvSpPr>
        <p:spPr bwMode="auto">
          <a:xfrm>
            <a:off x="3132138" y="2133600"/>
            <a:ext cx="2952750" cy="863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8419" name="Rectangle 2"/>
          <p:cNvSpPr>
            <a:spLocks noGrp="1" noChangeArrowheads="1"/>
          </p:cNvSpPr>
          <p:nvPr>
            <p:ph type="ctrTitle"/>
          </p:nvPr>
        </p:nvSpPr>
        <p:spPr>
          <a:xfrm>
            <a:off x="250825" y="476250"/>
            <a:ext cx="8496300" cy="709613"/>
          </a:xfrm>
        </p:spPr>
        <p:txBody>
          <a:bodyPr/>
          <a:lstStyle/>
          <a:p>
            <a:pPr eaLnBrk="1" hangingPunct="1"/>
            <a:r>
              <a:rPr lang="zh-CN" altLang="en-US" sz="3200" b="1" smtClean="0">
                <a:solidFill>
                  <a:schemeClr val="tx1"/>
                </a:solidFill>
                <a:latin typeface="Times New Roman" pitchFamily="18" charset="0"/>
              </a:rPr>
              <a:t>对于长为</a:t>
            </a:r>
            <a:r>
              <a:rPr lang="en-US" altLang="zh-CN" sz="3200" b="1" i="1" smtClean="0">
                <a:solidFill>
                  <a:schemeClr val="tx1"/>
                </a:solidFill>
                <a:latin typeface="Times New Roman" pitchFamily="18" charset="0"/>
              </a:rPr>
              <a:t>L </a:t>
            </a:r>
            <a:r>
              <a:rPr lang="zh-CN" altLang="en-US" sz="3200" b="1" smtClean="0">
                <a:solidFill>
                  <a:schemeClr val="tx1"/>
                </a:solidFill>
                <a:latin typeface="Times New Roman" pitchFamily="18" charset="0"/>
              </a:rPr>
              <a:t>的载流直导线，若电流</a:t>
            </a:r>
            <a:r>
              <a:rPr lang="en-US" altLang="zh-CN" sz="3200" b="1" smtClean="0">
                <a:solidFill>
                  <a:schemeClr val="tx1"/>
                </a:solidFill>
                <a:latin typeface="Times New Roman" pitchFamily="18" charset="0"/>
              </a:rPr>
              <a:t>I</a:t>
            </a:r>
            <a:r>
              <a:rPr lang="zh-CN" altLang="en-US" sz="3200" b="1" smtClean="0">
                <a:solidFill>
                  <a:schemeClr val="tx1"/>
                </a:solidFill>
                <a:latin typeface="Times New Roman" pitchFamily="18" charset="0"/>
              </a:rPr>
              <a:t>与均匀磁场</a:t>
            </a:r>
            <a:endParaRPr lang="zh-CN" altLang="en-US" sz="3200" smtClean="0">
              <a:solidFill>
                <a:schemeClr val="tx1"/>
              </a:solidFill>
            </a:endParaRPr>
          </a:p>
        </p:txBody>
      </p:sp>
      <p:sp>
        <p:nvSpPr>
          <p:cNvPr id="188420" name="Rectangle 3"/>
          <p:cNvSpPr>
            <a:spLocks noGrp="1" noChangeArrowheads="1"/>
          </p:cNvSpPr>
          <p:nvPr>
            <p:ph type="subTitle" idx="1"/>
          </p:nvPr>
        </p:nvSpPr>
        <p:spPr>
          <a:xfrm>
            <a:off x="1979613" y="3141663"/>
            <a:ext cx="3527425" cy="576262"/>
          </a:xfrm>
        </p:spPr>
        <p:txBody>
          <a:bodyPr/>
          <a:lstStyle/>
          <a:p>
            <a:pPr algn="l" eaLnBrk="1" hangingPunct="1">
              <a:lnSpc>
                <a:spcPct val="90000"/>
              </a:lnSpc>
            </a:pPr>
            <a:r>
              <a:rPr lang="zh-CN" altLang="en-US" b="1" smtClean="0">
                <a:latin typeface="Times New Roman" pitchFamily="18" charset="0"/>
              </a:rPr>
              <a:t>大小：                           </a:t>
            </a:r>
            <a:endParaRPr lang="zh-CN" altLang="en-US" smtClean="0">
              <a:latin typeface="Times New Roman" pitchFamily="18" charset="0"/>
            </a:endParaRPr>
          </a:p>
        </p:txBody>
      </p:sp>
      <p:graphicFrame>
        <p:nvGraphicFramePr>
          <p:cNvPr id="188421" name="Object 5"/>
          <p:cNvGraphicFramePr>
            <a:graphicFrameLocks noChangeAspect="1"/>
          </p:cNvGraphicFramePr>
          <p:nvPr/>
        </p:nvGraphicFramePr>
        <p:xfrm>
          <a:off x="3276600" y="2205038"/>
          <a:ext cx="2424113" cy="674687"/>
        </p:xfrm>
        <a:graphic>
          <a:graphicData uri="http://schemas.openxmlformats.org/presentationml/2006/ole">
            <mc:AlternateContent xmlns:mc="http://schemas.openxmlformats.org/markup-compatibility/2006">
              <mc:Choice xmlns:v="urn:schemas-microsoft-com:vml" Requires="v">
                <p:oleObj spid="_x0000_s188558" name="公式" r:id="rId3" imgW="672808" imgH="190417" progId="Equation.3">
                  <p:embed/>
                </p:oleObj>
              </mc:Choice>
              <mc:Fallback>
                <p:oleObj name="公式" r:id="rId3" imgW="672808" imgH="190417"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5038"/>
                        <a:ext cx="2424113"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22" name="Object 7"/>
          <p:cNvGraphicFramePr>
            <a:graphicFrameLocks noChangeAspect="1"/>
          </p:cNvGraphicFramePr>
          <p:nvPr/>
        </p:nvGraphicFramePr>
        <p:xfrm>
          <a:off x="3492500" y="3213100"/>
          <a:ext cx="2566988" cy="534988"/>
        </p:xfrm>
        <a:graphic>
          <a:graphicData uri="http://schemas.openxmlformats.org/presentationml/2006/ole">
            <mc:AlternateContent xmlns:mc="http://schemas.openxmlformats.org/markup-compatibility/2006">
              <mc:Choice xmlns:v="urn:schemas-microsoft-com:vml" Requires="v">
                <p:oleObj spid="_x0000_s188559" name="公式" r:id="rId5" imgW="863225" imgH="177723" progId="Equation.3">
                  <p:embed/>
                </p:oleObj>
              </mc:Choice>
              <mc:Fallback>
                <p:oleObj name="公式" r:id="rId5" imgW="863225" imgH="177723"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213100"/>
                        <a:ext cx="2566988"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423" name="Rectangle 8"/>
          <p:cNvSpPr>
            <a:spLocks noChangeArrowheads="1"/>
          </p:cNvSpPr>
          <p:nvPr/>
        </p:nvSpPr>
        <p:spPr bwMode="auto">
          <a:xfrm>
            <a:off x="395288" y="4868863"/>
            <a:ext cx="838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当 </a:t>
            </a:r>
            <a:r>
              <a:rPr lang="en-US" altLang="zh-CN" b="1">
                <a:solidFill>
                  <a:srgbClr val="000000"/>
                </a:solidFill>
                <a:latin typeface="Times New Roman" pitchFamily="18" charset="0"/>
              </a:rPr>
              <a:t>I </a:t>
            </a:r>
            <a:r>
              <a:rPr lang="en-US" altLang="zh-CN" b="1">
                <a:solidFill>
                  <a:srgbClr val="000000"/>
                </a:solidFill>
                <a:latin typeface="Times New Roman" pitchFamily="18" charset="0"/>
                <a:sym typeface="Symbol" pitchFamily="18" charset="2"/>
              </a:rPr>
              <a:t> B </a:t>
            </a:r>
            <a:r>
              <a:rPr lang="zh-CN" altLang="en-US" b="1">
                <a:solidFill>
                  <a:srgbClr val="000000"/>
                </a:solidFill>
                <a:latin typeface="Times New Roman" pitchFamily="18" charset="0"/>
              </a:rPr>
              <a:t>时，</a:t>
            </a:r>
            <a:r>
              <a:rPr lang="zh-CN" altLang="en-US" b="1">
                <a:solidFill>
                  <a:srgbClr val="FF0000"/>
                </a:solidFill>
                <a:latin typeface="Times New Roman" pitchFamily="18" charset="0"/>
              </a:rPr>
              <a:t>安培力</a:t>
            </a:r>
            <a:r>
              <a:rPr lang="zh-CN" altLang="en-US" b="1">
                <a:solidFill>
                  <a:srgbClr val="000000"/>
                </a:solidFill>
                <a:latin typeface="Times New Roman" pitchFamily="18" charset="0"/>
              </a:rPr>
              <a:t>大小  </a:t>
            </a:r>
            <a:r>
              <a:rPr lang="en-US" altLang="zh-CN" b="1">
                <a:solidFill>
                  <a:srgbClr val="000000"/>
                </a:solidFill>
                <a:latin typeface="Times New Roman" pitchFamily="18" charset="0"/>
              </a:rPr>
              <a:t>F = ILB</a:t>
            </a:r>
          </a:p>
        </p:txBody>
      </p:sp>
      <p:sp>
        <p:nvSpPr>
          <p:cNvPr id="188424" name="Rectangle 10"/>
          <p:cNvSpPr>
            <a:spLocks noChangeArrowheads="1"/>
          </p:cNvSpPr>
          <p:nvPr/>
        </p:nvSpPr>
        <p:spPr bwMode="auto">
          <a:xfrm>
            <a:off x="468313" y="1341438"/>
            <a:ext cx="7085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 </a:t>
            </a:r>
            <a:r>
              <a:rPr lang="zh-CN" altLang="en-US" b="1">
                <a:solidFill>
                  <a:srgbClr val="000000"/>
                </a:solidFill>
                <a:latin typeface="Times New Roman" pitchFamily="18" charset="0"/>
              </a:rPr>
              <a:t>的夹角为</a:t>
            </a:r>
            <a:r>
              <a:rPr lang="en-US" altLang="zh-CN" b="1" i="1">
                <a:solidFill>
                  <a:srgbClr val="000000"/>
                </a:solidFill>
                <a:latin typeface="Times New Roman" pitchFamily="18" charset="0"/>
              </a:rPr>
              <a:t>θ</a:t>
            </a:r>
            <a:r>
              <a:rPr lang="zh-CN" altLang="en-US" b="1">
                <a:solidFill>
                  <a:srgbClr val="000000"/>
                </a:solidFill>
                <a:latin typeface="Times New Roman" pitchFamily="18" charset="0"/>
              </a:rPr>
              <a:t>，则导线受到的安培力：</a:t>
            </a:r>
          </a:p>
        </p:txBody>
      </p:sp>
      <p:sp>
        <p:nvSpPr>
          <p:cNvPr id="188425" name="Rectangle 13"/>
          <p:cNvSpPr>
            <a:spLocks noChangeArrowheads="1"/>
          </p:cNvSpPr>
          <p:nvPr/>
        </p:nvSpPr>
        <p:spPr bwMode="auto">
          <a:xfrm>
            <a:off x="1979613" y="3860800"/>
            <a:ext cx="59769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方向：  右手定则。</a:t>
            </a:r>
          </a:p>
        </p:txBody>
      </p:sp>
      <p:sp>
        <p:nvSpPr>
          <p:cNvPr id="188426" name="Rectangle 15"/>
          <p:cNvSpPr>
            <a:spLocks noChangeArrowheads="1"/>
          </p:cNvSpPr>
          <p:nvPr/>
        </p:nvSpPr>
        <p:spPr bwMode="auto">
          <a:xfrm>
            <a:off x="2755900" y="5734050"/>
            <a:ext cx="426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方向：右手定则确定。</a:t>
            </a:r>
          </a:p>
        </p:txBody>
      </p:sp>
      <p:sp>
        <p:nvSpPr>
          <p:cNvPr id="188427" name="Line 16"/>
          <p:cNvSpPr>
            <a:spLocks noChangeShapeType="1"/>
          </p:cNvSpPr>
          <p:nvPr/>
        </p:nvSpPr>
        <p:spPr bwMode="auto">
          <a:xfrm>
            <a:off x="6877050" y="2133600"/>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28" name="Line 17"/>
          <p:cNvSpPr>
            <a:spLocks noChangeShapeType="1"/>
          </p:cNvSpPr>
          <p:nvPr/>
        </p:nvSpPr>
        <p:spPr bwMode="auto">
          <a:xfrm>
            <a:off x="6877050" y="2420938"/>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29" name="Line 18"/>
          <p:cNvSpPr>
            <a:spLocks noChangeShapeType="1"/>
          </p:cNvSpPr>
          <p:nvPr/>
        </p:nvSpPr>
        <p:spPr bwMode="auto">
          <a:xfrm>
            <a:off x="6877050" y="2708275"/>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0" name="Line 19"/>
          <p:cNvSpPr>
            <a:spLocks noChangeShapeType="1"/>
          </p:cNvSpPr>
          <p:nvPr/>
        </p:nvSpPr>
        <p:spPr bwMode="auto">
          <a:xfrm>
            <a:off x="6877050" y="2997200"/>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1" name="Line 20"/>
          <p:cNvSpPr>
            <a:spLocks noChangeShapeType="1"/>
          </p:cNvSpPr>
          <p:nvPr/>
        </p:nvSpPr>
        <p:spPr bwMode="auto">
          <a:xfrm>
            <a:off x="611188" y="141287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2" name="Line 22"/>
          <p:cNvSpPr>
            <a:spLocks noChangeShapeType="1"/>
          </p:cNvSpPr>
          <p:nvPr/>
        </p:nvSpPr>
        <p:spPr bwMode="auto">
          <a:xfrm flipH="1">
            <a:off x="7164388" y="1700213"/>
            <a:ext cx="1152525" cy="1873250"/>
          </a:xfrm>
          <a:prstGeom prst="line">
            <a:avLst/>
          </a:prstGeom>
          <a:noFill/>
          <a:ln w="762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33" name="Line 23"/>
          <p:cNvSpPr>
            <a:spLocks noChangeShapeType="1"/>
          </p:cNvSpPr>
          <p:nvPr/>
        </p:nvSpPr>
        <p:spPr bwMode="auto">
          <a:xfrm flipV="1">
            <a:off x="7451725" y="2420938"/>
            <a:ext cx="433388" cy="720725"/>
          </a:xfrm>
          <a:prstGeom prst="line">
            <a:avLst/>
          </a:prstGeom>
          <a:noFill/>
          <a:ln w="762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4" name="Rectangle 25"/>
          <p:cNvSpPr>
            <a:spLocks noChangeArrowheads="1"/>
          </p:cNvSpPr>
          <p:nvPr/>
        </p:nvSpPr>
        <p:spPr bwMode="auto">
          <a:xfrm>
            <a:off x="7524750" y="2997200"/>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I</a:t>
            </a:r>
          </a:p>
        </p:txBody>
      </p:sp>
      <p:sp>
        <p:nvSpPr>
          <p:cNvPr id="188435" name="Rectangle 27"/>
          <p:cNvSpPr>
            <a:spLocks noChangeArrowheads="1"/>
          </p:cNvSpPr>
          <p:nvPr/>
        </p:nvSpPr>
        <p:spPr bwMode="auto">
          <a:xfrm>
            <a:off x="8509000" y="2205038"/>
            <a:ext cx="455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a:t>
            </a:r>
          </a:p>
        </p:txBody>
      </p:sp>
      <p:sp>
        <p:nvSpPr>
          <p:cNvPr id="188436" name="Line 28"/>
          <p:cNvSpPr>
            <a:spLocks noChangeShapeType="1"/>
          </p:cNvSpPr>
          <p:nvPr/>
        </p:nvSpPr>
        <p:spPr bwMode="auto">
          <a:xfrm>
            <a:off x="8675688" y="227647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7" name="Line 29"/>
          <p:cNvSpPr>
            <a:spLocks noChangeShapeType="1"/>
          </p:cNvSpPr>
          <p:nvPr/>
        </p:nvSpPr>
        <p:spPr bwMode="auto">
          <a:xfrm>
            <a:off x="7164388" y="4941888"/>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8" name="Line 30"/>
          <p:cNvSpPr>
            <a:spLocks noChangeShapeType="1"/>
          </p:cNvSpPr>
          <p:nvPr/>
        </p:nvSpPr>
        <p:spPr bwMode="auto">
          <a:xfrm>
            <a:off x="7164388" y="5300663"/>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9" name="Line 31"/>
          <p:cNvSpPr>
            <a:spLocks noChangeShapeType="1"/>
          </p:cNvSpPr>
          <p:nvPr/>
        </p:nvSpPr>
        <p:spPr bwMode="auto">
          <a:xfrm>
            <a:off x="7164388" y="5661025"/>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0" name="Line 32"/>
          <p:cNvSpPr>
            <a:spLocks noChangeShapeType="1"/>
          </p:cNvSpPr>
          <p:nvPr/>
        </p:nvSpPr>
        <p:spPr bwMode="auto">
          <a:xfrm>
            <a:off x="7164388" y="6092825"/>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1" name="Line 33"/>
          <p:cNvSpPr>
            <a:spLocks noChangeShapeType="1"/>
          </p:cNvSpPr>
          <p:nvPr/>
        </p:nvSpPr>
        <p:spPr bwMode="auto">
          <a:xfrm flipH="1">
            <a:off x="7956550" y="4437063"/>
            <a:ext cx="71438" cy="2016125"/>
          </a:xfrm>
          <a:prstGeom prst="line">
            <a:avLst/>
          </a:prstGeom>
          <a:noFill/>
          <a:ln w="762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42" name="Line 34"/>
          <p:cNvSpPr>
            <a:spLocks noChangeShapeType="1"/>
          </p:cNvSpPr>
          <p:nvPr/>
        </p:nvSpPr>
        <p:spPr bwMode="auto">
          <a:xfrm flipV="1">
            <a:off x="7956550" y="5084763"/>
            <a:ext cx="71438" cy="792162"/>
          </a:xfrm>
          <a:prstGeom prst="line">
            <a:avLst/>
          </a:prstGeom>
          <a:noFill/>
          <a:ln w="762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3" name="Rectangle 35"/>
          <p:cNvSpPr>
            <a:spLocks noChangeArrowheads="1"/>
          </p:cNvSpPr>
          <p:nvPr/>
        </p:nvSpPr>
        <p:spPr bwMode="auto">
          <a:xfrm>
            <a:off x="8101013" y="5157788"/>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I</a:t>
            </a:r>
          </a:p>
        </p:txBody>
      </p:sp>
      <p:sp>
        <p:nvSpPr>
          <p:cNvPr id="188444" name="Rectangle 36"/>
          <p:cNvSpPr>
            <a:spLocks noChangeArrowheads="1"/>
          </p:cNvSpPr>
          <p:nvPr/>
        </p:nvSpPr>
        <p:spPr bwMode="auto">
          <a:xfrm>
            <a:off x="8459788" y="4292600"/>
            <a:ext cx="4556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a:t>
            </a:r>
          </a:p>
        </p:txBody>
      </p:sp>
      <p:sp>
        <p:nvSpPr>
          <p:cNvPr id="188445" name="Line 37"/>
          <p:cNvSpPr>
            <a:spLocks noChangeShapeType="1"/>
          </p:cNvSpPr>
          <p:nvPr/>
        </p:nvSpPr>
        <p:spPr bwMode="auto">
          <a:xfrm>
            <a:off x="8604250" y="436562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6" name="Rectangle 39"/>
          <p:cNvSpPr>
            <a:spLocks noChangeArrowheads="1"/>
          </p:cNvSpPr>
          <p:nvPr/>
        </p:nvSpPr>
        <p:spPr bwMode="auto">
          <a:xfrm>
            <a:off x="395288" y="3425825"/>
            <a:ext cx="1728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安培力</a:t>
            </a:r>
          </a:p>
        </p:txBody>
      </p:sp>
      <p:sp>
        <p:nvSpPr>
          <p:cNvPr id="188447" name="AutoShape 40"/>
          <p:cNvSpPr>
            <a:spLocks/>
          </p:cNvSpPr>
          <p:nvPr/>
        </p:nvSpPr>
        <p:spPr bwMode="auto">
          <a:xfrm>
            <a:off x="1908175" y="3357563"/>
            <a:ext cx="142875" cy="863600"/>
          </a:xfrm>
          <a:prstGeom prst="leftBrace">
            <a:avLst>
              <a:gd name="adj1" fmla="val 5037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8448" name="Rectangle 42"/>
          <p:cNvSpPr>
            <a:spLocks noChangeArrowheads="1"/>
          </p:cNvSpPr>
          <p:nvPr/>
        </p:nvSpPr>
        <p:spPr bwMode="auto">
          <a:xfrm>
            <a:off x="8316913" y="1268413"/>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L</a:t>
            </a:r>
          </a:p>
        </p:txBody>
      </p:sp>
      <p:sp>
        <p:nvSpPr>
          <p:cNvPr id="188449" name="Rectangle 44"/>
          <p:cNvSpPr>
            <a:spLocks noChangeArrowheads="1"/>
          </p:cNvSpPr>
          <p:nvPr/>
        </p:nvSpPr>
        <p:spPr bwMode="auto">
          <a:xfrm>
            <a:off x="7885113" y="3933825"/>
            <a:ext cx="43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L</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
          <p:cNvSpPr txBox="1">
            <a:spLocks noChangeArrowheads="1"/>
          </p:cNvSpPr>
          <p:nvPr/>
        </p:nvSpPr>
        <p:spPr bwMode="auto">
          <a:xfrm>
            <a:off x="539750" y="549275"/>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800" b="1" dirty="0" smtClean="0"/>
              <a:t>2</a:t>
            </a:r>
            <a:r>
              <a:rPr lang="zh-CN" altLang="en-US" sz="2800" b="1" dirty="0" smtClean="0"/>
              <a:t>、</a:t>
            </a:r>
            <a:r>
              <a:rPr lang="zh-CN" altLang="en-US" sz="2800" b="1" dirty="0"/>
              <a:t>超导体</a:t>
            </a:r>
          </a:p>
        </p:txBody>
      </p:sp>
      <p:sp>
        <p:nvSpPr>
          <p:cNvPr id="8197" name="Text Box 3"/>
          <p:cNvSpPr txBox="1">
            <a:spLocks noChangeArrowheads="1"/>
          </p:cNvSpPr>
          <p:nvPr/>
        </p:nvSpPr>
        <p:spPr bwMode="auto">
          <a:xfrm>
            <a:off x="685800" y="1295400"/>
            <a:ext cx="82296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20000"/>
              </a:lnSpc>
              <a:spcBef>
                <a:spcPct val="50000"/>
              </a:spcBef>
            </a:pPr>
            <a:r>
              <a:rPr lang="zh-CN" altLang="en-US">
                <a:latin typeface="Arial" pitchFamily="34" charset="0"/>
              </a:rPr>
              <a:t>       </a:t>
            </a:r>
            <a:r>
              <a:rPr lang="zh-CN" altLang="en-US" sz="2400" b="1">
                <a:latin typeface="Arial" pitchFamily="34" charset="0"/>
              </a:rPr>
              <a:t>有些金属和化合物在降到接近绝对零度时，</a:t>
            </a:r>
            <a:r>
              <a:rPr lang="zh-CN" altLang="en-US" sz="2400" b="1"/>
              <a:t>它们的</a:t>
            </a:r>
            <a:r>
              <a:rPr lang="zh-CN" altLang="en-US" sz="2400" b="1">
                <a:solidFill>
                  <a:srgbClr val="CC0000"/>
                </a:solidFill>
              </a:rPr>
              <a:t>电阻率 </a:t>
            </a:r>
            <a:r>
              <a:rPr lang="en-US" altLang="zh-CN" sz="2400" b="1">
                <a:solidFill>
                  <a:srgbClr val="0000FF"/>
                </a:solidFill>
              </a:rPr>
              <a:t>ρ </a:t>
            </a:r>
            <a:r>
              <a:rPr lang="zh-CN" altLang="en-US" sz="2400" b="1">
                <a:solidFill>
                  <a:srgbClr val="CC0000"/>
                </a:solidFill>
              </a:rPr>
              <a:t>突然减小到零</a:t>
            </a:r>
            <a:r>
              <a:rPr lang="zh-CN" altLang="en-US" sz="2400" b="1"/>
              <a:t>，这种现象叫</a:t>
            </a:r>
            <a:r>
              <a:rPr lang="zh-CN" altLang="en-US" sz="2400" b="1">
                <a:solidFill>
                  <a:srgbClr val="FF0000"/>
                </a:solidFill>
              </a:rPr>
              <a:t>超导</a:t>
            </a:r>
            <a:r>
              <a:rPr lang="zh-CN" altLang="en-US" sz="2400" b="1"/>
              <a:t>.</a:t>
            </a:r>
          </a:p>
          <a:p>
            <a:pPr>
              <a:spcBef>
                <a:spcPct val="50000"/>
              </a:spcBef>
            </a:pPr>
            <a:endParaRPr lang="zh-CN" altLang="en-US">
              <a:latin typeface="Arial" pitchFamily="34" charset="0"/>
            </a:endParaRPr>
          </a:p>
        </p:txBody>
      </p:sp>
      <p:grpSp>
        <p:nvGrpSpPr>
          <p:cNvPr id="8198" name="Group 4"/>
          <p:cNvGrpSpPr>
            <a:grpSpLocks/>
          </p:cNvGrpSpPr>
          <p:nvPr/>
        </p:nvGrpSpPr>
        <p:grpSpPr bwMode="auto">
          <a:xfrm>
            <a:off x="1042988" y="2565400"/>
            <a:ext cx="4419600" cy="3352800"/>
            <a:chOff x="1200" y="1776"/>
            <a:chExt cx="2784" cy="2112"/>
          </a:xfrm>
        </p:grpSpPr>
        <p:sp>
          <p:nvSpPr>
            <p:cNvPr id="8200" name="Rectangle 5"/>
            <p:cNvSpPr>
              <a:spLocks noChangeArrowheads="1"/>
            </p:cNvSpPr>
            <p:nvPr/>
          </p:nvSpPr>
          <p:spPr bwMode="auto">
            <a:xfrm>
              <a:off x="1200" y="1776"/>
              <a:ext cx="2784" cy="2112"/>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a:solidFill>
                  <a:srgbClr val="99FF33"/>
                </a:solidFill>
              </a:endParaRPr>
            </a:p>
          </p:txBody>
        </p:sp>
        <p:sp>
          <p:nvSpPr>
            <p:cNvPr id="8201" name="Line 6"/>
            <p:cNvSpPr>
              <a:spLocks noChangeShapeType="1"/>
            </p:cNvSpPr>
            <p:nvPr/>
          </p:nvSpPr>
          <p:spPr bwMode="auto">
            <a:xfrm flipV="1">
              <a:off x="1680" y="1859"/>
              <a:ext cx="1" cy="1597"/>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02" name="Line 7"/>
            <p:cNvSpPr>
              <a:spLocks noChangeShapeType="1"/>
            </p:cNvSpPr>
            <p:nvPr/>
          </p:nvSpPr>
          <p:spPr bwMode="auto">
            <a:xfrm>
              <a:off x="1680" y="3456"/>
              <a:ext cx="2075" cy="1"/>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03" name="Line 8"/>
            <p:cNvSpPr>
              <a:spLocks noChangeShapeType="1"/>
            </p:cNvSpPr>
            <p:nvPr/>
          </p:nvSpPr>
          <p:spPr bwMode="auto">
            <a:xfrm>
              <a:off x="1680" y="3072"/>
              <a:ext cx="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4" name="Line 9"/>
            <p:cNvSpPr>
              <a:spLocks noChangeShapeType="1"/>
            </p:cNvSpPr>
            <p:nvPr/>
          </p:nvSpPr>
          <p:spPr bwMode="auto">
            <a:xfrm>
              <a:off x="1680" y="2640"/>
              <a:ext cx="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5" name="Line 10"/>
            <p:cNvSpPr>
              <a:spLocks noChangeShapeType="1"/>
            </p:cNvSpPr>
            <p:nvPr/>
          </p:nvSpPr>
          <p:spPr bwMode="auto">
            <a:xfrm flipV="1">
              <a:off x="2064"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6" name="Line 11"/>
            <p:cNvSpPr>
              <a:spLocks noChangeShapeType="1"/>
            </p:cNvSpPr>
            <p:nvPr/>
          </p:nvSpPr>
          <p:spPr bwMode="auto">
            <a:xfrm>
              <a:off x="2400"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7" name="Line 12"/>
            <p:cNvSpPr>
              <a:spLocks noChangeShapeType="1"/>
            </p:cNvSpPr>
            <p:nvPr/>
          </p:nvSpPr>
          <p:spPr bwMode="auto">
            <a:xfrm flipV="1">
              <a:off x="2736"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8" name="Text Box 13"/>
            <p:cNvSpPr txBox="1">
              <a:spLocks noChangeArrowheads="1"/>
            </p:cNvSpPr>
            <p:nvPr/>
          </p:nvSpPr>
          <p:spPr bwMode="auto">
            <a:xfrm>
              <a:off x="1248" y="2928"/>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0.05</a:t>
              </a:r>
            </a:p>
          </p:txBody>
        </p:sp>
        <p:sp>
          <p:nvSpPr>
            <p:cNvPr id="8209" name="Text Box 14"/>
            <p:cNvSpPr txBox="1">
              <a:spLocks noChangeArrowheads="1"/>
            </p:cNvSpPr>
            <p:nvPr/>
          </p:nvSpPr>
          <p:spPr bwMode="auto">
            <a:xfrm>
              <a:off x="1248" y="2485"/>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0.10</a:t>
              </a:r>
            </a:p>
          </p:txBody>
        </p:sp>
        <p:sp>
          <p:nvSpPr>
            <p:cNvPr id="8210" name="Text Box 15"/>
            <p:cNvSpPr txBox="1">
              <a:spLocks noChangeArrowheads="1"/>
            </p:cNvSpPr>
            <p:nvPr/>
          </p:nvSpPr>
          <p:spPr bwMode="auto">
            <a:xfrm>
              <a:off x="1872"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4.10</a:t>
              </a:r>
            </a:p>
          </p:txBody>
        </p:sp>
        <p:sp>
          <p:nvSpPr>
            <p:cNvPr id="8211" name="Text Box 16"/>
            <p:cNvSpPr txBox="1">
              <a:spLocks noChangeArrowheads="1"/>
            </p:cNvSpPr>
            <p:nvPr/>
          </p:nvSpPr>
          <p:spPr bwMode="auto">
            <a:xfrm>
              <a:off x="2256"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4.20</a:t>
              </a:r>
            </a:p>
          </p:txBody>
        </p:sp>
        <p:sp>
          <p:nvSpPr>
            <p:cNvPr id="8212" name="Text Box 17"/>
            <p:cNvSpPr txBox="1">
              <a:spLocks noChangeArrowheads="1"/>
            </p:cNvSpPr>
            <p:nvPr/>
          </p:nvSpPr>
          <p:spPr bwMode="auto">
            <a:xfrm>
              <a:off x="2628"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4.30</a:t>
              </a:r>
            </a:p>
          </p:txBody>
        </p:sp>
        <p:sp>
          <p:nvSpPr>
            <p:cNvPr id="8213" name="Line 18"/>
            <p:cNvSpPr>
              <a:spLocks noChangeShapeType="1"/>
            </p:cNvSpPr>
            <p:nvPr/>
          </p:nvSpPr>
          <p:spPr bwMode="auto">
            <a:xfrm flipV="1">
              <a:off x="2400" y="2580"/>
              <a:ext cx="152" cy="876"/>
            </a:xfrm>
            <a:prstGeom prst="line">
              <a:avLst/>
            </a:prstGeom>
            <a:noFill/>
            <a:ln w="2540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14" name="Line 19"/>
            <p:cNvSpPr>
              <a:spLocks noChangeShapeType="1"/>
            </p:cNvSpPr>
            <p:nvPr/>
          </p:nvSpPr>
          <p:spPr bwMode="auto">
            <a:xfrm flipV="1">
              <a:off x="2544" y="2112"/>
              <a:ext cx="672" cy="453"/>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15" name="Text Box 20"/>
            <p:cNvSpPr txBox="1">
              <a:spLocks noChangeArrowheads="1"/>
            </p:cNvSpPr>
            <p:nvPr/>
          </p:nvSpPr>
          <p:spPr bwMode="auto">
            <a:xfrm>
              <a:off x="2716" y="23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6" name="Text Box 21"/>
            <p:cNvSpPr txBox="1">
              <a:spLocks noChangeArrowheads="1"/>
            </p:cNvSpPr>
            <p:nvPr/>
          </p:nvSpPr>
          <p:spPr bwMode="auto">
            <a:xfrm>
              <a:off x="2908" y="21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7" name="Text Box 22"/>
            <p:cNvSpPr txBox="1">
              <a:spLocks noChangeArrowheads="1"/>
            </p:cNvSpPr>
            <p:nvPr/>
          </p:nvSpPr>
          <p:spPr bwMode="auto">
            <a:xfrm>
              <a:off x="2496"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8" name="Text Box 23"/>
            <p:cNvSpPr txBox="1">
              <a:spLocks noChangeArrowheads="1"/>
            </p:cNvSpPr>
            <p:nvPr/>
          </p:nvSpPr>
          <p:spPr bwMode="auto">
            <a:xfrm>
              <a:off x="3100" y="20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9" name="Line 24"/>
            <p:cNvSpPr>
              <a:spLocks noChangeShapeType="1"/>
            </p:cNvSpPr>
            <p:nvPr/>
          </p:nvSpPr>
          <p:spPr bwMode="auto">
            <a:xfrm flipV="1">
              <a:off x="2400" y="3147"/>
              <a:ext cx="456" cy="309"/>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20" name="Text Box 25"/>
            <p:cNvSpPr txBox="1">
              <a:spLocks noChangeArrowheads="1"/>
            </p:cNvSpPr>
            <p:nvPr/>
          </p:nvSpPr>
          <p:spPr bwMode="auto">
            <a:xfrm>
              <a:off x="2880" y="2880"/>
              <a:ext cx="106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超导的</a:t>
              </a:r>
              <a:r>
                <a:rPr lang="zh-CN" altLang="en-US" sz="2400">
                  <a:solidFill>
                    <a:srgbClr val="FF0000"/>
                  </a:solidFill>
                </a:rPr>
                <a:t>转变温度</a:t>
              </a:r>
            </a:p>
          </p:txBody>
        </p:sp>
        <p:sp>
          <p:nvSpPr>
            <p:cNvPr id="8221" name="Text Box 26"/>
            <p:cNvSpPr txBox="1">
              <a:spLocks noChangeArrowheads="1"/>
            </p:cNvSpPr>
            <p:nvPr/>
          </p:nvSpPr>
          <p:spPr bwMode="auto">
            <a:xfrm>
              <a:off x="3360" y="34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t>T</a:t>
              </a:r>
              <a:r>
                <a:rPr lang="en-US" altLang="zh-CN" sz="2400"/>
                <a:t>/K</a:t>
              </a:r>
            </a:p>
          </p:txBody>
        </p:sp>
        <p:sp>
          <p:nvSpPr>
            <p:cNvPr id="8222" name="Text Box 27"/>
            <p:cNvSpPr txBox="1">
              <a:spLocks noChangeArrowheads="1"/>
            </p:cNvSpPr>
            <p:nvPr/>
          </p:nvSpPr>
          <p:spPr bwMode="auto">
            <a:xfrm>
              <a:off x="1200" y="1909"/>
              <a:ext cx="2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t>R/</a:t>
              </a:r>
            </a:p>
          </p:txBody>
        </p:sp>
        <p:graphicFrame>
          <p:nvGraphicFramePr>
            <p:cNvPr id="8194" name="Object 2"/>
            <p:cNvGraphicFramePr>
              <a:graphicFrameLocks noChangeAspect="1"/>
            </p:cNvGraphicFramePr>
            <p:nvPr/>
          </p:nvGraphicFramePr>
          <p:xfrm>
            <a:off x="1440" y="1954"/>
            <a:ext cx="192" cy="192"/>
          </p:xfrm>
          <a:graphic>
            <a:graphicData uri="http://schemas.openxmlformats.org/presentationml/2006/ole">
              <mc:AlternateContent xmlns:mc="http://schemas.openxmlformats.org/markup-compatibility/2006">
                <mc:Choice xmlns:v="urn:schemas-microsoft-com:vml" Requires="v">
                  <p:oleObj spid="_x0000_s408646" name="公式" r:id="rId3" imgW="164885" imgH="164885" progId="Equation.3">
                    <p:embed/>
                  </p:oleObj>
                </mc:Choice>
                <mc:Fallback>
                  <p:oleObj name="公式" r:id="rId3" imgW="164885" imgH="164885" progId="Equation.3">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954"/>
                          <a:ext cx="192"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552" y="3120"/>
            <a:ext cx="262" cy="336"/>
          </p:xfrm>
          <a:graphic>
            <a:graphicData uri="http://schemas.openxmlformats.org/presentationml/2006/ole">
              <mc:AlternateContent xmlns:mc="http://schemas.openxmlformats.org/markup-compatibility/2006">
                <mc:Choice xmlns:v="urn:schemas-microsoft-com:vml" Requires="v">
                  <p:oleObj spid="_x0000_s408647" name="公式" r:id="rId5" imgW="177646" imgH="228402" progId="Equation.3">
                    <p:embed/>
                  </p:oleObj>
                </mc:Choice>
                <mc:Fallback>
                  <p:oleObj name="公式" r:id="rId5" imgW="177646" imgH="228402" progId="Equation.3">
                    <p:embed/>
                    <p:pic>
                      <p:nvPicPr>
                        <p:cNvPr id="8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3120"/>
                          <a:ext cx="26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9" name="Text Box 30"/>
          <p:cNvSpPr txBox="1">
            <a:spLocks noChangeArrowheads="1"/>
          </p:cNvSpPr>
          <p:nvPr/>
        </p:nvSpPr>
        <p:spPr bwMode="auto">
          <a:xfrm>
            <a:off x="5724525" y="3357563"/>
            <a:ext cx="2974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汞在</a:t>
            </a:r>
            <a:r>
              <a:rPr lang="zh-CN" altLang="en-US" sz="2400" b="1">
                <a:solidFill>
                  <a:srgbClr val="CC0000"/>
                </a:solidFill>
              </a:rPr>
              <a:t>4.2</a:t>
            </a:r>
            <a:r>
              <a:rPr lang="en-US" altLang="zh-CN" sz="2400" b="1">
                <a:solidFill>
                  <a:srgbClr val="CC0000"/>
                </a:solidFill>
              </a:rPr>
              <a:t>K</a:t>
            </a:r>
            <a:r>
              <a:rPr lang="zh-CN" altLang="en-US" sz="2400" b="1"/>
              <a:t>附近电阻突然降为</a:t>
            </a:r>
            <a:r>
              <a:rPr lang="zh-CN" altLang="en-US" sz="2400" b="1">
                <a:solidFill>
                  <a:srgbClr val="CC0000"/>
                </a:solidFill>
              </a:rPr>
              <a:t>零</a:t>
            </a:r>
          </a:p>
        </p:txBody>
      </p:sp>
    </p:spTree>
    <p:extLst>
      <p:ext uri="{BB962C8B-B14F-4D97-AF65-F5344CB8AC3E}">
        <p14:creationId xmlns:p14="http://schemas.microsoft.com/office/powerpoint/2010/main" val="28472216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68313" y="1222375"/>
            <a:ext cx="8410575" cy="693738"/>
          </a:xfrm>
        </p:spPr>
        <p:txBody>
          <a:bodyPr/>
          <a:lstStyle/>
          <a:p>
            <a:pPr eaLnBrk="1" hangingPunct="1"/>
            <a:r>
              <a:rPr lang="zh-CN" altLang="en-US" sz="2800" b="1" smtClean="0">
                <a:solidFill>
                  <a:schemeClr val="tx1"/>
                </a:solidFill>
              </a:rPr>
              <a:t>用安培力公式解题的基本步骤</a:t>
            </a:r>
            <a:r>
              <a:rPr lang="zh-CN" altLang="en-US" sz="2800" b="1" smtClean="0">
                <a:solidFill>
                  <a:srgbClr val="0000FF"/>
                </a:solidFill>
              </a:rPr>
              <a:t>：</a:t>
            </a:r>
            <a:endParaRPr lang="zh-CN" altLang="en-US" sz="2800" smtClean="0">
              <a:solidFill>
                <a:srgbClr val="000000"/>
              </a:solidFill>
            </a:endParaRPr>
          </a:p>
        </p:txBody>
      </p:sp>
      <p:sp>
        <p:nvSpPr>
          <p:cNvPr id="189443" name="Rectangle 3"/>
          <p:cNvSpPr>
            <a:spLocks noGrp="1" noChangeArrowheads="1"/>
          </p:cNvSpPr>
          <p:nvPr>
            <p:ph type="body" idx="1"/>
          </p:nvPr>
        </p:nvSpPr>
        <p:spPr>
          <a:xfrm>
            <a:off x="250825" y="2205038"/>
            <a:ext cx="8588375" cy="4419600"/>
          </a:xfrm>
        </p:spPr>
        <p:txBody>
          <a:bodyPr/>
          <a:lstStyle/>
          <a:p>
            <a:pPr eaLnBrk="1" hangingPunct="1">
              <a:buFont typeface="Wingdings" pitchFamily="2" charset="2"/>
              <a:buNone/>
            </a:pPr>
            <a:r>
              <a:rPr lang="en-US" altLang="zh-CN" sz="2800" b="1" dirty="0" smtClean="0">
                <a:latin typeface="Times New Roman" pitchFamily="18" charset="0"/>
              </a:rPr>
              <a:t>1.</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根据具体问题选择坐标系，在载流导线上任取一电流元 </a:t>
            </a:r>
            <a:r>
              <a:rPr lang="en-US" altLang="zh-CN" sz="2800" b="1" dirty="0" smtClean="0">
                <a:latin typeface="Times New Roman" pitchFamily="18" charset="0"/>
              </a:rPr>
              <a:t>I d l ,</a:t>
            </a:r>
            <a:endParaRPr lang="en-US" altLang="zh-CN" sz="2800" dirty="0" smtClean="0">
              <a:latin typeface="Times New Roman" pitchFamily="18" charset="0"/>
            </a:endParaRPr>
          </a:p>
          <a:p>
            <a:pPr eaLnBrk="1" hangingPunct="1">
              <a:buFont typeface="Wingdings" pitchFamily="2" charset="2"/>
              <a:buNone/>
            </a:pPr>
            <a:r>
              <a:rPr lang="en-US" altLang="zh-CN" sz="2800" b="1" dirty="0" smtClean="0">
                <a:latin typeface="Times New Roman" pitchFamily="18" charset="0"/>
              </a:rPr>
              <a:t>2.</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确定电流元处磁感应强度</a:t>
            </a:r>
            <a:r>
              <a:rPr lang="en-US" altLang="zh-CN" sz="2800" b="1" dirty="0" smtClean="0">
                <a:latin typeface="Times New Roman" pitchFamily="18" charset="0"/>
              </a:rPr>
              <a:t>B </a:t>
            </a:r>
            <a:r>
              <a:rPr lang="zh-CN" altLang="en-US" sz="2800" b="1" dirty="0" smtClean="0">
                <a:latin typeface="Times New Roman" pitchFamily="18" charset="0"/>
              </a:rPr>
              <a:t>的大小和方向</a:t>
            </a:r>
          </a:p>
          <a:p>
            <a:pPr eaLnBrk="1" hangingPunct="1">
              <a:buFont typeface="Wingdings" pitchFamily="2" charset="2"/>
              <a:buNone/>
            </a:pPr>
            <a:r>
              <a:rPr lang="en-US" altLang="zh-CN" sz="2800" b="1" dirty="0" smtClean="0">
                <a:latin typeface="Times New Roman" pitchFamily="18" charset="0"/>
              </a:rPr>
              <a:t>3. </a:t>
            </a:r>
            <a:r>
              <a:rPr lang="zh-CN" altLang="en-US" sz="2800" b="1" dirty="0" smtClean="0">
                <a:latin typeface="Times New Roman" pitchFamily="18" charset="0"/>
              </a:rPr>
              <a:t>写出力元</a:t>
            </a:r>
            <a:r>
              <a:rPr lang="en-US" altLang="zh-CN" sz="2800" b="1" dirty="0" err="1" smtClean="0">
                <a:latin typeface="Times New Roman" pitchFamily="18" charset="0"/>
              </a:rPr>
              <a:t>dF</a:t>
            </a:r>
            <a:r>
              <a:rPr lang="en-US" altLang="zh-CN" sz="2800" b="1" dirty="0" smtClean="0">
                <a:latin typeface="Times New Roman" pitchFamily="18" charset="0"/>
              </a:rPr>
              <a:t> </a:t>
            </a:r>
            <a:r>
              <a:rPr lang="zh-CN" altLang="en-US" sz="2800" b="1" dirty="0" smtClean="0">
                <a:latin typeface="Times New Roman" pitchFamily="18" charset="0"/>
              </a:rPr>
              <a:t>大小 </a:t>
            </a:r>
            <a:r>
              <a:rPr lang="en-US" altLang="zh-CN" sz="2800" b="1" dirty="0" err="1" smtClean="0">
                <a:latin typeface="Times New Roman" pitchFamily="18" charset="0"/>
              </a:rPr>
              <a:t>dF</a:t>
            </a:r>
            <a:r>
              <a:rPr lang="en-US" altLang="zh-CN" sz="2800" b="1" dirty="0" smtClean="0">
                <a:latin typeface="Times New Roman" pitchFamily="18" charset="0"/>
              </a:rPr>
              <a:t> = BI dl </a:t>
            </a:r>
            <a:r>
              <a:rPr lang="en-US" altLang="zh-CN" sz="2800" b="1" dirty="0" err="1" smtClean="0">
                <a:latin typeface="Times New Roman" pitchFamily="18" charset="0"/>
              </a:rPr>
              <a:t>sinθ</a:t>
            </a:r>
            <a:r>
              <a:rPr lang="zh-CN" altLang="en-US" sz="2800" b="1" dirty="0" smtClean="0">
                <a:latin typeface="Times New Roman" pitchFamily="18" charset="0"/>
              </a:rPr>
              <a:t>，在电流元处画出该力元的方向。</a:t>
            </a:r>
            <a:endParaRPr lang="zh-CN" altLang="en-US" sz="2800" dirty="0" smtClean="0">
              <a:latin typeface="Times New Roman" pitchFamily="18" charset="0"/>
            </a:endParaRPr>
          </a:p>
          <a:p>
            <a:pPr eaLnBrk="1" hangingPunct="1">
              <a:buFont typeface="Wingdings" pitchFamily="2" charset="2"/>
              <a:buNone/>
            </a:pPr>
            <a:r>
              <a:rPr lang="en-US" altLang="zh-CN" sz="2800" b="1" dirty="0" smtClean="0">
                <a:latin typeface="Times New Roman" pitchFamily="18" charset="0"/>
              </a:rPr>
              <a:t>4.</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将</a:t>
            </a:r>
            <a:r>
              <a:rPr lang="zh-CN" altLang="en-US" sz="2800" b="1" dirty="0" smtClean="0">
                <a:solidFill>
                  <a:schemeClr val="hlink"/>
                </a:solidFill>
                <a:latin typeface="Times New Roman" pitchFamily="18" charset="0"/>
              </a:rPr>
              <a:t>力元</a:t>
            </a:r>
            <a:r>
              <a:rPr lang="zh-CN" altLang="en-US" sz="2800" b="1" dirty="0" smtClean="0">
                <a:latin typeface="Times New Roman" pitchFamily="18" charset="0"/>
              </a:rPr>
              <a:t>沿三个方向分解，得到</a:t>
            </a:r>
            <a:r>
              <a:rPr lang="en-US" altLang="zh-CN" sz="2800" b="1" dirty="0" err="1" smtClean="0">
                <a:latin typeface="Times New Roman" pitchFamily="18" charset="0"/>
              </a:rPr>
              <a:t>dF</a:t>
            </a:r>
            <a:r>
              <a:rPr lang="en-US" altLang="zh-CN" sz="2800" b="1" baseline="-30000" dirty="0" err="1" smtClean="0">
                <a:latin typeface="Times New Roman" pitchFamily="18" charset="0"/>
              </a:rPr>
              <a:t>X</a:t>
            </a:r>
            <a:r>
              <a:rPr lang="zh-CN" altLang="en-US" sz="2800" b="1" dirty="0" smtClean="0">
                <a:latin typeface="Times New Roman" pitchFamily="18" charset="0"/>
              </a:rPr>
              <a:t>，</a:t>
            </a:r>
            <a:r>
              <a:rPr lang="en-US" altLang="zh-CN" sz="2800" b="1" dirty="0" err="1" smtClean="0">
                <a:latin typeface="Times New Roman" pitchFamily="18" charset="0"/>
              </a:rPr>
              <a:t>dF</a:t>
            </a:r>
            <a:r>
              <a:rPr lang="en-US" altLang="zh-CN" sz="2800" b="1" baseline="-30000" dirty="0" err="1" smtClean="0">
                <a:latin typeface="Times New Roman" pitchFamily="18" charset="0"/>
              </a:rPr>
              <a:t>Y</a:t>
            </a:r>
            <a:r>
              <a:rPr lang="en-US" altLang="zh-CN" sz="2800" b="1" dirty="0" smtClean="0">
                <a:latin typeface="Times New Roman" pitchFamily="18" charset="0"/>
              </a:rPr>
              <a:t> </a:t>
            </a:r>
            <a:r>
              <a:rPr lang="zh-CN" altLang="en-US" sz="2800" b="1" dirty="0" smtClean="0">
                <a:latin typeface="Times New Roman" pitchFamily="18" charset="0"/>
              </a:rPr>
              <a:t>和</a:t>
            </a:r>
            <a:r>
              <a:rPr lang="en-US" altLang="zh-CN" sz="2800" b="1" dirty="0" err="1" smtClean="0">
                <a:latin typeface="Times New Roman" pitchFamily="18" charset="0"/>
              </a:rPr>
              <a:t>dF</a:t>
            </a:r>
            <a:r>
              <a:rPr lang="en-US" altLang="zh-CN" sz="2800" b="1" baseline="-30000" dirty="0" err="1" smtClean="0">
                <a:latin typeface="Times New Roman" pitchFamily="18" charset="0"/>
              </a:rPr>
              <a:t>Z</a:t>
            </a:r>
            <a:r>
              <a:rPr lang="zh-CN" altLang="en-US" sz="2800" b="1" dirty="0" smtClean="0">
                <a:latin typeface="Times New Roman" pitchFamily="18" charset="0"/>
              </a:rPr>
              <a:t>，积分得到各分力</a:t>
            </a:r>
            <a:r>
              <a:rPr lang="en-US" altLang="zh-CN" sz="2800" b="1" dirty="0" smtClean="0">
                <a:latin typeface="Times New Roman" pitchFamily="18" charset="0"/>
              </a:rPr>
              <a:t>F</a:t>
            </a:r>
            <a:r>
              <a:rPr lang="en-US" altLang="zh-CN" sz="2800" b="1" baseline="-30000" dirty="0" smtClean="0">
                <a:latin typeface="Times New Roman" pitchFamily="18" charset="0"/>
              </a:rPr>
              <a:t>X</a:t>
            </a:r>
            <a:r>
              <a:rPr lang="zh-CN" altLang="en-US" sz="2800" b="1" dirty="0" smtClean="0">
                <a:latin typeface="Times New Roman" pitchFamily="18" charset="0"/>
              </a:rPr>
              <a:t>，</a:t>
            </a:r>
            <a:r>
              <a:rPr lang="en-US" altLang="zh-CN" sz="2800" b="1" dirty="0" smtClean="0">
                <a:latin typeface="Times New Roman" pitchFamily="18" charset="0"/>
              </a:rPr>
              <a:t>F</a:t>
            </a:r>
            <a:r>
              <a:rPr lang="en-US" altLang="zh-CN" sz="2800" b="1" baseline="-30000" dirty="0" smtClean="0">
                <a:latin typeface="Times New Roman" pitchFamily="18" charset="0"/>
              </a:rPr>
              <a:t>Y</a:t>
            </a:r>
            <a:r>
              <a:rPr lang="en-US" altLang="zh-CN" sz="2800" b="1" dirty="0" smtClean="0">
                <a:latin typeface="Times New Roman" pitchFamily="18" charset="0"/>
              </a:rPr>
              <a:t> </a:t>
            </a:r>
            <a:r>
              <a:rPr lang="zh-CN" altLang="en-US" sz="2800" b="1" dirty="0" smtClean="0">
                <a:latin typeface="Times New Roman" pitchFamily="18" charset="0"/>
              </a:rPr>
              <a:t>和</a:t>
            </a:r>
            <a:r>
              <a:rPr lang="en-US" altLang="zh-CN" sz="2800" b="1" dirty="0" smtClean="0">
                <a:latin typeface="Times New Roman" pitchFamily="18" charset="0"/>
              </a:rPr>
              <a:t>F</a:t>
            </a:r>
            <a:r>
              <a:rPr lang="en-US" altLang="zh-CN" sz="2800" b="1" baseline="-30000" dirty="0" smtClean="0">
                <a:latin typeface="Times New Roman" pitchFamily="18" charset="0"/>
              </a:rPr>
              <a:t>Z</a:t>
            </a:r>
            <a:r>
              <a:rPr lang="en-US" altLang="zh-CN" sz="2800" b="1" dirty="0" smtClean="0">
                <a:latin typeface="Times New Roman" pitchFamily="18" charset="0"/>
              </a:rPr>
              <a:t> </a:t>
            </a:r>
            <a:r>
              <a:rPr lang="zh-CN" altLang="en-US" sz="2800" b="1" dirty="0" smtClean="0">
                <a:latin typeface="Times New Roman" pitchFamily="18" charset="0"/>
              </a:rPr>
              <a:t>，最后求出力</a:t>
            </a:r>
            <a:r>
              <a:rPr lang="en-US" altLang="zh-CN" sz="2800" b="1" dirty="0" smtClean="0">
                <a:latin typeface="Times New Roman" pitchFamily="18" charset="0"/>
              </a:rPr>
              <a:t>F </a:t>
            </a:r>
            <a:r>
              <a:rPr lang="zh-CN" altLang="en-US" sz="2800" b="1" dirty="0" smtClean="0">
                <a:latin typeface="Times New Roman" pitchFamily="18" charset="0"/>
              </a:rPr>
              <a:t>的大小和方向。</a:t>
            </a:r>
          </a:p>
        </p:txBody>
      </p:sp>
      <p:sp>
        <p:nvSpPr>
          <p:cNvPr id="189444" name="Line 4"/>
          <p:cNvSpPr>
            <a:spLocks noChangeShapeType="1"/>
          </p:cNvSpPr>
          <p:nvPr/>
        </p:nvSpPr>
        <p:spPr bwMode="auto">
          <a:xfrm>
            <a:off x="2195512" y="3717032"/>
            <a:ext cx="360363"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89445" name="Line 5"/>
          <p:cNvSpPr>
            <a:spLocks noChangeShapeType="1"/>
          </p:cNvSpPr>
          <p:nvPr/>
        </p:nvSpPr>
        <p:spPr bwMode="auto">
          <a:xfrm>
            <a:off x="1907704" y="2708920"/>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89446" name="Line 6"/>
          <p:cNvSpPr>
            <a:spLocks noChangeShapeType="1"/>
          </p:cNvSpPr>
          <p:nvPr/>
        </p:nvSpPr>
        <p:spPr bwMode="auto">
          <a:xfrm>
            <a:off x="4788024" y="3212976"/>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graphicFrame>
        <p:nvGraphicFramePr>
          <p:cNvPr id="189448" name="Object 8"/>
          <p:cNvGraphicFramePr>
            <a:graphicFrameLocks noChangeAspect="1"/>
          </p:cNvGraphicFramePr>
          <p:nvPr>
            <p:extLst>
              <p:ext uri="{D42A27DB-BD31-4B8C-83A1-F6EECF244321}">
                <p14:modId xmlns:p14="http://schemas.microsoft.com/office/powerpoint/2010/main" val="4140819064"/>
              </p:ext>
            </p:extLst>
          </p:nvPr>
        </p:nvGraphicFramePr>
        <p:xfrm>
          <a:off x="971550" y="188913"/>
          <a:ext cx="4105275" cy="858837"/>
        </p:xfrm>
        <a:graphic>
          <a:graphicData uri="http://schemas.openxmlformats.org/presentationml/2006/ole">
            <mc:AlternateContent xmlns:mc="http://schemas.openxmlformats.org/markup-compatibility/2006">
              <mc:Choice xmlns:v="urn:schemas-microsoft-com:vml" Requires="v">
                <p:oleObj spid="_x0000_s189504" name="公式" r:id="rId3" imgW="1409088" imgH="291973" progId="Equation.3">
                  <p:embed/>
                </p:oleObj>
              </mc:Choice>
              <mc:Fallback>
                <p:oleObj name="公式" r:id="rId3" imgW="1409088" imgH="291973" progId="Equation.3">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8913"/>
                        <a:ext cx="410527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49" name="Rectangle 10"/>
          <p:cNvSpPr>
            <a:spLocks noChangeArrowheads="1"/>
          </p:cNvSpPr>
          <p:nvPr/>
        </p:nvSpPr>
        <p:spPr bwMode="auto">
          <a:xfrm>
            <a:off x="5724525" y="260350"/>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矢量积分问题！</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type="ctrTitle"/>
          </p:nvPr>
        </p:nvSpPr>
        <p:spPr>
          <a:xfrm>
            <a:off x="533400" y="533400"/>
            <a:ext cx="8153400" cy="1676400"/>
          </a:xfrm>
        </p:spPr>
        <p:txBody>
          <a:bodyPr/>
          <a:lstStyle/>
          <a:p>
            <a:pPr eaLnBrk="1" hangingPunct="1"/>
            <a:r>
              <a:rPr lang="en-US" altLang="zh-CN" sz="3600" b="1" smtClean="0">
                <a:solidFill>
                  <a:schemeClr val="tx1"/>
                </a:solidFill>
              </a:rPr>
              <a:t>[</a:t>
            </a:r>
            <a:r>
              <a:rPr lang="zh-CN" altLang="en-US" sz="3600" b="1" smtClean="0">
                <a:solidFill>
                  <a:schemeClr val="tx1"/>
                </a:solidFill>
              </a:rPr>
              <a:t>例题</a:t>
            </a:r>
            <a:r>
              <a:rPr lang="en-US" altLang="zh-CN" sz="3600" b="1" smtClean="0">
                <a:solidFill>
                  <a:schemeClr val="tx1"/>
                </a:solidFill>
              </a:rPr>
              <a:t>]</a:t>
            </a:r>
            <a:r>
              <a:rPr lang="zh-CN" altLang="en-US" sz="3600" b="1" smtClean="0">
                <a:solidFill>
                  <a:schemeClr val="tx1"/>
                </a:solidFill>
              </a:rPr>
              <a:t>： 如图，与载流为</a:t>
            </a:r>
            <a:r>
              <a:rPr lang="en-US" altLang="zh-CN" sz="3600" b="1" smtClean="0">
                <a:solidFill>
                  <a:schemeClr val="tx1"/>
                </a:solidFill>
                <a:latin typeface="Times New Roman" pitchFamily="18" charset="0"/>
              </a:rPr>
              <a:t>I</a:t>
            </a:r>
            <a:r>
              <a:rPr lang="en-US" altLang="zh-CN" sz="3600" b="1" baseline="-25000" smtClean="0">
                <a:solidFill>
                  <a:schemeClr val="tx1"/>
                </a:solidFill>
                <a:latin typeface="Times New Roman" pitchFamily="18" charset="0"/>
              </a:rPr>
              <a:t>1</a:t>
            </a:r>
            <a:r>
              <a:rPr lang="zh-CN" altLang="en-US" sz="3600" b="1" smtClean="0">
                <a:solidFill>
                  <a:schemeClr val="tx1"/>
                </a:solidFill>
                <a:latin typeface="Times New Roman" pitchFamily="18" charset="0"/>
              </a:rPr>
              <a:t>的</a:t>
            </a:r>
            <a:r>
              <a:rPr lang="zh-CN" altLang="en-US" sz="3600" b="1" smtClean="0">
                <a:solidFill>
                  <a:schemeClr val="tx1"/>
                </a:solidFill>
              </a:rPr>
              <a:t>无限长直导线共面有一长为</a:t>
            </a:r>
            <a:r>
              <a:rPr lang="en-US" altLang="zh-CN" sz="3600" b="1" smtClean="0">
                <a:solidFill>
                  <a:schemeClr val="tx1"/>
                </a:solidFill>
                <a:latin typeface="Times New Roman" pitchFamily="18" charset="0"/>
              </a:rPr>
              <a:t>b</a:t>
            </a:r>
            <a:r>
              <a:rPr lang="zh-CN" altLang="en-US" sz="3600" b="1" smtClean="0">
                <a:solidFill>
                  <a:schemeClr val="tx1"/>
                </a:solidFill>
                <a:latin typeface="Times New Roman" pitchFamily="18" charset="0"/>
              </a:rPr>
              <a:t>的</a:t>
            </a:r>
            <a:r>
              <a:rPr lang="zh-CN" altLang="en-US" sz="3600" b="1" smtClean="0">
                <a:solidFill>
                  <a:schemeClr val="tx1"/>
                </a:solidFill>
              </a:rPr>
              <a:t>载流直导线，载流为</a:t>
            </a:r>
            <a:r>
              <a:rPr lang="en-US" altLang="zh-CN" sz="3600" b="1" smtClean="0">
                <a:solidFill>
                  <a:schemeClr val="tx1"/>
                </a:solidFill>
                <a:latin typeface="Times New Roman" pitchFamily="18" charset="0"/>
              </a:rPr>
              <a:t>I</a:t>
            </a:r>
            <a:r>
              <a:rPr lang="en-US" altLang="zh-CN" sz="3600" b="1" baseline="-25000" smtClean="0">
                <a:solidFill>
                  <a:schemeClr val="tx1"/>
                </a:solidFill>
                <a:latin typeface="Times New Roman" pitchFamily="18" charset="0"/>
              </a:rPr>
              <a:t>2</a:t>
            </a:r>
            <a:r>
              <a:rPr lang="zh-CN" altLang="en-US" sz="3600" b="1" smtClean="0">
                <a:solidFill>
                  <a:schemeClr val="tx1"/>
                </a:solidFill>
                <a:latin typeface="Times New Roman" pitchFamily="18" charset="0"/>
              </a:rPr>
              <a:t>，求其受到的安培力。</a:t>
            </a:r>
          </a:p>
        </p:txBody>
      </p:sp>
      <p:sp>
        <p:nvSpPr>
          <p:cNvPr id="190467" name="Rectangle 3"/>
          <p:cNvSpPr>
            <a:spLocks noChangeArrowheads="1"/>
          </p:cNvSpPr>
          <p:nvPr/>
        </p:nvSpPr>
        <p:spPr bwMode="auto">
          <a:xfrm>
            <a:off x="3709988"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0468" name="Line 8"/>
          <p:cNvSpPr>
            <a:spLocks noChangeShapeType="1"/>
          </p:cNvSpPr>
          <p:nvPr/>
        </p:nvSpPr>
        <p:spPr bwMode="auto">
          <a:xfrm>
            <a:off x="3059113" y="2708275"/>
            <a:ext cx="73025" cy="352901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69" name="Line 9"/>
          <p:cNvSpPr>
            <a:spLocks noChangeShapeType="1"/>
          </p:cNvSpPr>
          <p:nvPr/>
        </p:nvSpPr>
        <p:spPr bwMode="auto">
          <a:xfrm flipV="1">
            <a:off x="3059113" y="3860800"/>
            <a:ext cx="0" cy="719138"/>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0" name="Rectangle 11"/>
          <p:cNvSpPr>
            <a:spLocks noChangeArrowheads="1"/>
          </p:cNvSpPr>
          <p:nvPr/>
        </p:nvSpPr>
        <p:spPr bwMode="auto">
          <a:xfrm>
            <a:off x="2339975" y="38608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I</a:t>
            </a:r>
            <a:r>
              <a:rPr lang="en-US" altLang="zh-CN" sz="3600" b="1" baseline="-25000">
                <a:solidFill>
                  <a:srgbClr val="000000"/>
                </a:solidFill>
                <a:latin typeface="Times New Roman" pitchFamily="18" charset="0"/>
              </a:rPr>
              <a:t>1</a:t>
            </a:r>
          </a:p>
        </p:txBody>
      </p:sp>
      <p:sp>
        <p:nvSpPr>
          <p:cNvPr id="190471" name="Line 12"/>
          <p:cNvSpPr>
            <a:spLocks noChangeShapeType="1"/>
          </p:cNvSpPr>
          <p:nvPr/>
        </p:nvSpPr>
        <p:spPr bwMode="auto">
          <a:xfrm>
            <a:off x="4067175" y="4292600"/>
            <a:ext cx="1728788"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2" name="Line 13"/>
          <p:cNvSpPr>
            <a:spLocks noChangeShapeType="1"/>
          </p:cNvSpPr>
          <p:nvPr/>
        </p:nvSpPr>
        <p:spPr bwMode="auto">
          <a:xfrm>
            <a:off x="4716463" y="4292600"/>
            <a:ext cx="576262" cy="0"/>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3" name="Rectangle 15"/>
          <p:cNvSpPr>
            <a:spLocks noChangeArrowheads="1"/>
          </p:cNvSpPr>
          <p:nvPr/>
        </p:nvSpPr>
        <p:spPr bwMode="auto">
          <a:xfrm>
            <a:off x="5003800" y="3141663"/>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I</a:t>
            </a:r>
            <a:r>
              <a:rPr lang="en-US" altLang="zh-CN" sz="3600" b="1" baseline="-25000">
                <a:solidFill>
                  <a:srgbClr val="000000"/>
                </a:solidFill>
                <a:latin typeface="Times New Roman" pitchFamily="18" charset="0"/>
              </a:rPr>
              <a:t>2</a:t>
            </a:r>
          </a:p>
        </p:txBody>
      </p:sp>
      <p:sp>
        <p:nvSpPr>
          <p:cNvPr id="190474" name="Line 16"/>
          <p:cNvSpPr>
            <a:spLocks noChangeShapeType="1"/>
          </p:cNvSpPr>
          <p:nvPr/>
        </p:nvSpPr>
        <p:spPr bwMode="auto">
          <a:xfrm>
            <a:off x="4067175" y="4292600"/>
            <a:ext cx="0" cy="7921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5" name="Line 17"/>
          <p:cNvSpPr>
            <a:spLocks noChangeShapeType="1"/>
          </p:cNvSpPr>
          <p:nvPr/>
        </p:nvSpPr>
        <p:spPr bwMode="auto">
          <a:xfrm>
            <a:off x="5795963" y="4292600"/>
            <a:ext cx="0" cy="7921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6" name="Line 18"/>
          <p:cNvSpPr>
            <a:spLocks noChangeShapeType="1"/>
          </p:cNvSpPr>
          <p:nvPr/>
        </p:nvSpPr>
        <p:spPr bwMode="auto">
          <a:xfrm>
            <a:off x="5148263" y="4868863"/>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7" name="Line 19"/>
          <p:cNvSpPr>
            <a:spLocks noChangeShapeType="1"/>
          </p:cNvSpPr>
          <p:nvPr/>
        </p:nvSpPr>
        <p:spPr bwMode="auto">
          <a:xfrm>
            <a:off x="3708400" y="4868863"/>
            <a:ext cx="35877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8" name="Line 20"/>
          <p:cNvSpPr>
            <a:spLocks noChangeShapeType="1"/>
          </p:cNvSpPr>
          <p:nvPr/>
        </p:nvSpPr>
        <p:spPr bwMode="auto">
          <a:xfrm flipH="1">
            <a:off x="4067175" y="4868863"/>
            <a:ext cx="64928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9" name="Line 21"/>
          <p:cNvSpPr>
            <a:spLocks noChangeShapeType="1"/>
          </p:cNvSpPr>
          <p:nvPr/>
        </p:nvSpPr>
        <p:spPr bwMode="auto">
          <a:xfrm flipH="1">
            <a:off x="3132138" y="4868863"/>
            <a:ext cx="2889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80" name="Rectangle 23"/>
          <p:cNvSpPr>
            <a:spLocks noChangeArrowheads="1"/>
          </p:cNvSpPr>
          <p:nvPr/>
        </p:nvSpPr>
        <p:spPr bwMode="auto">
          <a:xfrm>
            <a:off x="3348038" y="4437063"/>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a</a:t>
            </a:r>
          </a:p>
        </p:txBody>
      </p:sp>
      <p:sp>
        <p:nvSpPr>
          <p:cNvPr id="190481" name="Rectangle 25"/>
          <p:cNvSpPr>
            <a:spLocks noChangeArrowheads="1"/>
          </p:cNvSpPr>
          <p:nvPr/>
        </p:nvSpPr>
        <p:spPr bwMode="auto">
          <a:xfrm>
            <a:off x="4716463" y="4581525"/>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b</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Rectangle 5"/>
          <p:cNvSpPr>
            <a:spLocks noChangeArrowheads="1"/>
          </p:cNvSpPr>
          <p:nvPr/>
        </p:nvSpPr>
        <p:spPr bwMode="auto">
          <a:xfrm>
            <a:off x="3709988"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1491" name="Object 4"/>
          <p:cNvGraphicFramePr>
            <a:graphicFrameLocks noChangeAspect="1"/>
          </p:cNvGraphicFramePr>
          <p:nvPr/>
        </p:nvGraphicFramePr>
        <p:xfrm>
          <a:off x="5219700" y="2205038"/>
          <a:ext cx="3084513" cy="3886200"/>
        </p:xfrm>
        <a:graphic>
          <a:graphicData uri="http://schemas.openxmlformats.org/presentationml/2006/ole">
            <mc:AlternateContent xmlns:mc="http://schemas.openxmlformats.org/markup-compatibility/2006">
              <mc:Choice xmlns:v="urn:schemas-microsoft-com:vml" Requires="v">
                <p:oleObj spid="_x0000_s191604" name="BMP 图像" r:id="rId3" imgW="1724266" imgH="2172003" progId="PBrush">
                  <p:embed/>
                </p:oleObj>
              </mc:Choice>
              <mc:Fallback>
                <p:oleObj name="BMP 图像" r:id="rId3" imgW="1724266" imgH="2172003" progId="PBrush">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205038"/>
                        <a:ext cx="3084513" cy="388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2" name="Rectangle 6"/>
          <p:cNvSpPr>
            <a:spLocks noGrp="1" noChangeArrowheads="1"/>
          </p:cNvSpPr>
          <p:nvPr>
            <p:ph type="subTitle" idx="1"/>
          </p:nvPr>
        </p:nvSpPr>
        <p:spPr>
          <a:xfrm>
            <a:off x="468313" y="692150"/>
            <a:ext cx="8351837" cy="1223963"/>
          </a:xfrm>
          <a:noFill/>
        </p:spPr>
        <p:txBody>
          <a:bodyPr/>
          <a:lstStyle/>
          <a:p>
            <a:pPr algn="l" eaLnBrk="1" hangingPunct="1"/>
            <a:r>
              <a:rPr lang="en-US" altLang="zh-CN" b="1" smtClean="0">
                <a:solidFill>
                  <a:schemeClr val="hlink"/>
                </a:solidFill>
              </a:rPr>
              <a:t>[</a:t>
            </a:r>
            <a:r>
              <a:rPr lang="zh-CN" altLang="en-US" b="1" smtClean="0">
                <a:solidFill>
                  <a:schemeClr val="hlink"/>
                </a:solidFill>
              </a:rPr>
              <a:t>解</a:t>
            </a:r>
            <a:r>
              <a:rPr lang="en-US" altLang="zh-CN" b="1" smtClean="0">
                <a:solidFill>
                  <a:schemeClr val="hlink"/>
                </a:solidFill>
              </a:rPr>
              <a:t>]</a:t>
            </a:r>
            <a:r>
              <a:rPr lang="zh-CN" altLang="en-US" b="1" smtClean="0">
                <a:solidFill>
                  <a:schemeClr val="folHlink"/>
                </a:solidFill>
              </a:rPr>
              <a:t>： </a:t>
            </a:r>
            <a:r>
              <a:rPr lang="zh-CN" altLang="en-US" b="1" smtClean="0"/>
              <a:t>在</a:t>
            </a:r>
            <a:r>
              <a:rPr lang="en-US" altLang="zh-CN" b="1" smtClean="0">
                <a:latin typeface="Times New Roman" pitchFamily="18" charset="0"/>
              </a:rPr>
              <a:t>I</a:t>
            </a:r>
            <a:r>
              <a:rPr lang="en-US" altLang="zh-CN" b="1" baseline="-25000" smtClean="0">
                <a:latin typeface="Times New Roman" pitchFamily="18" charset="0"/>
              </a:rPr>
              <a:t>2</a:t>
            </a:r>
            <a:r>
              <a:rPr lang="zh-CN" altLang="en-US" b="1" smtClean="0"/>
              <a:t>上取坐标系</a:t>
            </a:r>
            <a:r>
              <a:rPr lang="en-US" altLang="zh-CN" b="1" smtClean="0">
                <a:latin typeface="Times New Roman" pitchFamily="18" charset="0"/>
              </a:rPr>
              <a:t>OX</a:t>
            </a:r>
            <a:r>
              <a:rPr lang="zh-CN" altLang="en-US" b="1" smtClean="0"/>
              <a:t>，</a:t>
            </a:r>
            <a:r>
              <a:rPr lang="zh-CN" altLang="en-US" b="1" smtClean="0">
                <a:solidFill>
                  <a:srgbClr val="0000FF"/>
                </a:solidFill>
              </a:rPr>
              <a:t>取电流元</a:t>
            </a:r>
            <a:r>
              <a:rPr lang="en-US" altLang="zh-CN" b="1" smtClean="0">
                <a:solidFill>
                  <a:srgbClr val="0000FF"/>
                </a:solidFill>
                <a:latin typeface="Times New Roman" pitchFamily="18" charset="0"/>
              </a:rPr>
              <a:t>Idx</a:t>
            </a:r>
            <a:endParaRPr lang="zh-CN" altLang="en-US" b="1" smtClean="0"/>
          </a:p>
        </p:txBody>
      </p:sp>
      <p:graphicFrame>
        <p:nvGraphicFramePr>
          <p:cNvPr id="191493" name="Object 7"/>
          <p:cNvGraphicFramePr>
            <a:graphicFrameLocks noChangeAspect="1"/>
          </p:cNvGraphicFramePr>
          <p:nvPr/>
        </p:nvGraphicFramePr>
        <p:xfrm>
          <a:off x="2411413" y="3141663"/>
          <a:ext cx="1836737" cy="1244600"/>
        </p:xfrm>
        <a:graphic>
          <a:graphicData uri="http://schemas.openxmlformats.org/presentationml/2006/ole">
            <mc:AlternateContent xmlns:mc="http://schemas.openxmlformats.org/markup-compatibility/2006">
              <mc:Choice xmlns:v="urn:schemas-microsoft-com:vml" Requires="v">
                <p:oleObj spid="_x0000_s191605" name="公式" r:id="rId5" imgW="583947" imgH="393529" progId="Equation.3">
                  <p:embed/>
                </p:oleObj>
              </mc:Choice>
              <mc:Fallback>
                <p:oleObj name="公式" r:id="rId5" imgW="583947" imgH="393529" progId="Equation.3">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141663"/>
                        <a:ext cx="1836737"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4" name="Rectangle 10"/>
          <p:cNvSpPr>
            <a:spLocks noChangeArrowheads="1"/>
          </p:cNvSpPr>
          <p:nvPr/>
        </p:nvSpPr>
        <p:spPr bwMode="auto">
          <a:xfrm>
            <a:off x="1258888" y="4797425"/>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方向向里</a:t>
            </a:r>
          </a:p>
        </p:txBody>
      </p:sp>
      <p:sp>
        <p:nvSpPr>
          <p:cNvPr id="191495" name="Rectangle 12"/>
          <p:cNvSpPr>
            <a:spLocks noChangeArrowheads="1"/>
          </p:cNvSpPr>
          <p:nvPr/>
        </p:nvSpPr>
        <p:spPr bwMode="auto">
          <a:xfrm>
            <a:off x="539750" y="1989138"/>
            <a:ext cx="426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电流元处的磁场大小为</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a:xfrm>
            <a:off x="685800" y="533400"/>
            <a:ext cx="7772400" cy="609600"/>
          </a:xfrm>
        </p:spPr>
        <p:txBody>
          <a:bodyPr/>
          <a:lstStyle/>
          <a:p>
            <a:pPr eaLnBrk="1" hangingPunct="1"/>
            <a:r>
              <a:rPr lang="zh-CN" altLang="en-US" sz="3600" b="1" smtClean="0">
                <a:solidFill>
                  <a:schemeClr val="tx1"/>
                </a:solidFill>
              </a:rPr>
              <a:t>电流元受的</a:t>
            </a:r>
            <a:r>
              <a:rPr lang="zh-CN" altLang="en-US" sz="3600" b="1" smtClean="0">
                <a:solidFill>
                  <a:schemeClr val="hlink"/>
                </a:solidFill>
              </a:rPr>
              <a:t>安培力</a:t>
            </a:r>
            <a:r>
              <a:rPr lang="zh-CN" altLang="en-US" sz="3600" b="1" smtClean="0">
                <a:solidFill>
                  <a:schemeClr val="tx1"/>
                </a:solidFill>
              </a:rPr>
              <a:t>大小为</a:t>
            </a:r>
            <a:endParaRPr lang="zh-CN" altLang="en-US" b="1" smtClean="0">
              <a:solidFill>
                <a:schemeClr val="tx1"/>
              </a:solidFill>
            </a:endParaRPr>
          </a:p>
        </p:txBody>
      </p:sp>
      <p:graphicFrame>
        <p:nvGraphicFramePr>
          <p:cNvPr id="192515" name="Object 4"/>
          <p:cNvGraphicFramePr>
            <a:graphicFrameLocks noChangeAspect="1"/>
          </p:cNvGraphicFramePr>
          <p:nvPr/>
        </p:nvGraphicFramePr>
        <p:xfrm>
          <a:off x="1752600" y="1219200"/>
          <a:ext cx="4711700" cy="1244600"/>
        </p:xfrm>
        <a:graphic>
          <a:graphicData uri="http://schemas.openxmlformats.org/presentationml/2006/ole">
            <mc:AlternateContent xmlns:mc="http://schemas.openxmlformats.org/markup-compatibility/2006">
              <mc:Choice xmlns:v="urn:schemas-microsoft-com:vml" Requires="v">
                <p:oleObj spid="_x0000_s192682" name="公式" r:id="rId3" imgW="1497950" imgH="393529" progId="Equation.3">
                  <p:embed/>
                </p:oleObj>
              </mc:Choice>
              <mc:Fallback>
                <p:oleObj name="公式" r:id="rId3" imgW="1497950" imgH="393529" progId="Equation.3">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4711700"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16" name="Object 6"/>
          <p:cNvGraphicFramePr>
            <a:graphicFrameLocks noChangeAspect="1"/>
          </p:cNvGraphicFramePr>
          <p:nvPr/>
        </p:nvGraphicFramePr>
        <p:xfrm>
          <a:off x="1143000" y="3733800"/>
          <a:ext cx="6588125" cy="2408238"/>
        </p:xfrm>
        <a:graphic>
          <a:graphicData uri="http://schemas.openxmlformats.org/presentationml/2006/ole">
            <mc:AlternateContent xmlns:mc="http://schemas.openxmlformats.org/markup-compatibility/2006">
              <mc:Choice xmlns:v="urn:schemas-microsoft-com:vml" Requires="v">
                <p:oleObj spid="_x0000_s192683" name="公式" r:id="rId5" imgW="2095500" imgH="762000" progId="Equation.3">
                  <p:embed/>
                </p:oleObj>
              </mc:Choice>
              <mc:Fallback>
                <p:oleObj name="公式" r:id="rId5" imgW="2095500" imgH="762000" progId="Equation.3">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33800"/>
                        <a:ext cx="6588125" cy="240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7" name="Rectangle 7"/>
          <p:cNvSpPr>
            <a:spLocks noChangeArrowheads="1"/>
          </p:cNvSpPr>
          <p:nvPr/>
        </p:nvSpPr>
        <p:spPr bwMode="auto">
          <a:xfrm>
            <a:off x="468313" y="32131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所有的电流元受力方向都向上，合力为</a:t>
            </a:r>
          </a:p>
        </p:txBody>
      </p:sp>
      <p:graphicFrame>
        <p:nvGraphicFramePr>
          <p:cNvPr id="192518" name="Object 8"/>
          <p:cNvGraphicFramePr>
            <a:graphicFrameLocks noChangeAspect="1"/>
          </p:cNvGraphicFramePr>
          <p:nvPr/>
        </p:nvGraphicFramePr>
        <p:xfrm>
          <a:off x="6227763" y="549275"/>
          <a:ext cx="2365375" cy="592138"/>
        </p:xfrm>
        <a:graphic>
          <a:graphicData uri="http://schemas.openxmlformats.org/presentationml/2006/ole">
            <mc:AlternateContent xmlns:mc="http://schemas.openxmlformats.org/markup-compatibility/2006">
              <mc:Choice xmlns:v="urn:schemas-microsoft-com:vml" Requires="v">
                <p:oleObj spid="_x0000_s192684" name="公式" r:id="rId7" imgW="799753" imgH="203112" progId="Equation.3">
                  <p:embed/>
                </p:oleObj>
              </mc:Choice>
              <mc:Fallback>
                <p:oleObj name="公式" r:id="rId7" imgW="799753" imgH="203112" progId="Equation.3">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549275"/>
                        <a:ext cx="2365375"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9" name="Rectangle 10"/>
          <p:cNvSpPr>
            <a:spLocks noChangeArrowheads="1"/>
          </p:cNvSpPr>
          <p:nvPr/>
        </p:nvSpPr>
        <p:spPr bwMode="auto">
          <a:xfrm>
            <a:off x="539750" y="2492375"/>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方向向上</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457200"/>
            <a:ext cx="8153400" cy="1371600"/>
          </a:xfrm>
        </p:spPr>
        <p:txBody>
          <a:bodyPr/>
          <a:lstStyle/>
          <a:p>
            <a:pPr eaLnBrk="1" hangingPunct="1"/>
            <a:r>
              <a:rPr lang="zh-CN" altLang="en-US" sz="3600" b="1" smtClean="0">
                <a:solidFill>
                  <a:schemeClr val="tx1"/>
                </a:solidFill>
                <a:latin typeface="Times New Roman" pitchFamily="18" charset="0"/>
              </a:rPr>
              <a:t>二、电流的单位</a:t>
            </a:r>
            <a:r>
              <a:rPr lang="zh-CN" altLang="en-US" sz="3600" b="1" smtClean="0">
                <a:solidFill>
                  <a:schemeClr val="tx1"/>
                </a:solidFill>
              </a:rPr>
              <a:t>  </a:t>
            </a:r>
            <a:r>
              <a:rPr lang="zh-CN" altLang="en-US" sz="3600" b="1" smtClean="0">
                <a:solidFill>
                  <a:schemeClr val="tx1"/>
                </a:solidFill>
                <a:latin typeface="Times New Roman" pitchFamily="18" charset="0"/>
              </a:rPr>
              <a:t>两通电平行长直导线的相互作用</a:t>
            </a:r>
            <a:r>
              <a:rPr lang="zh-CN" altLang="en-US" smtClean="0">
                <a:solidFill>
                  <a:schemeClr val="tx1"/>
                </a:solidFill>
              </a:rPr>
              <a:t> </a:t>
            </a:r>
          </a:p>
        </p:txBody>
      </p:sp>
      <p:sp>
        <p:nvSpPr>
          <p:cNvPr id="193539" name="Rectangle 3"/>
          <p:cNvSpPr>
            <a:spLocks noGrp="1" noChangeArrowheads="1"/>
          </p:cNvSpPr>
          <p:nvPr>
            <p:ph type="body" idx="1"/>
          </p:nvPr>
        </p:nvSpPr>
        <p:spPr>
          <a:xfrm>
            <a:off x="304800" y="2017713"/>
            <a:ext cx="8650288" cy="1716087"/>
          </a:xfrm>
        </p:spPr>
        <p:txBody>
          <a:bodyPr/>
          <a:lstStyle/>
          <a:p>
            <a:pPr eaLnBrk="1" hangingPunct="1">
              <a:buFont typeface="Wingdings" pitchFamily="2" charset="2"/>
              <a:buNone/>
            </a:pPr>
            <a:r>
              <a:rPr lang="zh-CN" altLang="en-US" b="1" smtClean="0">
                <a:latin typeface="Times New Roman" pitchFamily="18" charset="0"/>
              </a:rPr>
              <a:t>假设两导线相距</a:t>
            </a:r>
            <a:r>
              <a:rPr lang="en-US" altLang="zh-CN" b="1" i="1" smtClean="0">
                <a:latin typeface="Times New Roman" pitchFamily="18" charset="0"/>
              </a:rPr>
              <a:t>d </a:t>
            </a:r>
            <a:r>
              <a:rPr lang="zh-CN" altLang="en-US" b="1" smtClean="0">
                <a:latin typeface="Times New Roman" pitchFamily="18" charset="0"/>
              </a:rPr>
              <a:t>，电流强度分别</a:t>
            </a:r>
            <a:r>
              <a:rPr lang="en-US" altLang="zh-CN" b="1" i="1" smtClean="0">
                <a:latin typeface="Times New Roman" pitchFamily="18" charset="0"/>
              </a:rPr>
              <a:t>I</a:t>
            </a:r>
            <a:r>
              <a:rPr lang="en-US" altLang="zh-CN" b="1" baseline="-30000" smtClean="0">
                <a:latin typeface="Times New Roman" pitchFamily="18" charset="0"/>
              </a:rPr>
              <a:t>1</a:t>
            </a:r>
            <a:r>
              <a:rPr lang="zh-CN" altLang="en-US" b="1" smtClean="0">
                <a:latin typeface="Times New Roman" pitchFamily="18" charset="0"/>
              </a:rPr>
              <a:t>、</a:t>
            </a:r>
            <a:r>
              <a:rPr lang="en-US" altLang="zh-CN" b="1" i="1" smtClean="0">
                <a:latin typeface="Times New Roman" pitchFamily="18" charset="0"/>
              </a:rPr>
              <a:t>I</a:t>
            </a:r>
            <a:r>
              <a:rPr lang="en-US" altLang="zh-CN" b="1" baseline="-30000" smtClean="0">
                <a:latin typeface="Times New Roman" pitchFamily="18" charset="0"/>
              </a:rPr>
              <a:t>2</a:t>
            </a:r>
            <a:r>
              <a:rPr lang="zh-CN" altLang="en-US" b="1" smtClean="0">
                <a:latin typeface="Times New Roman" pitchFamily="18" charset="0"/>
              </a:rPr>
              <a:t>，它们分别产生各自的磁场</a:t>
            </a:r>
            <a:r>
              <a:rPr lang="en-US" altLang="zh-CN" b="1" smtClean="0">
                <a:latin typeface="Times New Roman" pitchFamily="18" charset="0"/>
              </a:rPr>
              <a:t>.  </a:t>
            </a:r>
            <a:r>
              <a:rPr lang="zh-CN" altLang="en-US" b="1" smtClean="0">
                <a:latin typeface="Times New Roman" pitchFamily="18" charset="0"/>
              </a:rPr>
              <a:t>电流元</a:t>
            </a:r>
            <a:r>
              <a:rPr lang="en-US" altLang="zh-CN" b="1" i="1" smtClean="0">
                <a:latin typeface="Times New Roman" pitchFamily="18" charset="0"/>
              </a:rPr>
              <a:t>I</a:t>
            </a:r>
            <a:r>
              <a:rPr lang="en-US" altLang="zh-CN" b="1" baseline="-30000" smtClean="0">
                <a:latin typeface="Times New Roman" pitchFamily="18" charset="0"/>
              </a:rPr>
              <a:t>2</a:t>
            </a:r>
            <a:r>
              <a:rPr lang="en-US" altLang="zh-CN" b="1" smtClean="0">
                <a:latin typeface="Times New Roman" pitchFamily="18" charset="0"/>
              </a:rPr>
              <a:t>d</a:t>
            </a:r>
            <a:r>
              <a:rPr lang="en-US" altLang="zh-CN" b="1" i="1" smtClean="0">
                <a:latin typeface="Times New Roman" pitchFamily="18" charset="0"/>
              </a:rPr>
              <a:t>l</a:t>
            </a:r>
            <a:r>
              <a:rPr lang="en-US" altLang="zh-CN" b="1" baseline="-30000" smtClean="0">
                <a:latin typeface="Times New Roman" pitchFamily="18" charset="0"/>
              </a:rPr>
              <a:t>2 </a:t>
            </a:r>
            <a:r>
              <a:rPr lang="zh-CN" altLang="en-US" b="1" smtClean="0">
                <a:latin typeface="Times New Roman" pitchFamily="18" charset="0"/>
              </a:rPr>
              <a:t>所受的安培力</a:t>
            </a:r>
            <a:r>
              <a:rPr lang="en-US" altLang="zh-CN" b="1" smtClean="0">
                <a:latin typeface="Times New Roman" pitchFamily="18" charset="0"/>
              </a:rPr>
              <a:t>dF</a:t>
            </a:r>
            <a:r>
              <a:rPr lang="en-US" altLang="zh-CN" b="1" baseline="-30000" smtClean="0">
                <a:latin typeface="Times New Roman" pitchFamily="18" charset="0"/>
              </a:rPr>
              <a:t>2 </a:t>
            </a:r>
            <a:r>
              <a:rPr lang="zh-CN" altLang="en-US" b="1" smtClean="0">
                <a:latin typeface="Times New Roman" pitchFamily="18" charset="0"/>
              </a:rPr>
              <a:t>的大小为，</a:t>
            </a:r>
            <a:endParaRPr lang="zh-CN" altLang="en-US" smtClean="0"/>
          </a:p>
        </p:txBody>
      </p:sp>
      <p:sp>
        <p:nvSpPr>
          <p:cNvPr id="193540" name="Rectangle 4"/>
          <p:cNvSpPr>
            <a:spLocks noChangeArrowheads="1"/>
          </p:cNvSpPr>
          <p:nvPr/>
        </p:nvSpPr>
        <p:spPr bwMode="auto">
          <a:xfrm>
            <a:off x="413385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3541" name="Object 5"/>
          <p:cNvGraphicFramePr>
            <a:graphicFrameLocks noChangeAspect="1"/>
          </p:cNvGraphicFramePr>
          <p:nvPr/>
        </p:nvGraphicFramePr>
        <p:xfrm>
          <a:off x="3200400" y="3581400"/>
          <a:ext cx="2895600" cy="723900"/>
        </p:xfrm>
        <a:graphic>
          <a:graphicData uri="http://schemas.openxmlformats.org/presentationml/2006/ole">
            <mc:AlternateContent xmlns:mc="http://schemas.openxmlformats.org/markup-compatibility/2006">
              <mc:Choice xmlns:v="urn:schemas-microsoft-com:vml" Requires="v">
                <p:oleObj spid="_x0000_s193598" name="公式" r:id="rId3" imgW="875920" imgH="215806" progId="Equation.3">
                  <p:embed/>
                </p:oleObj>
              </mc:Choice>
              <mc:Fallback>
                <p:oleObj name="公式" r:id="rId3" imgW="875920" imgH="215806"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581400"/>
                        <a:ext cx="2895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3542" name="Rectangle 6"/>
          <p:cNvSpPr>
            <a:spLocks noChangeArrowheads="1"/>
          </p:cNvSpPr>
          <p:nvPr/>
        </p:nvSpPr>
        <p:spPr bwMode="auto">
          <a:xfrm>
            <a:off x="3300413" y="2700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pic>
        <p:nvPicPr>
          <p:cNvPr id="193543" name="Picture 7" descr="http://cai.tongji.edu.cn/UPNetClass/electronaget/ch4/page/Image982.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667000" y="4343400"/>
            <a:ext cx="38862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a:xfrm>
            <a:off x="304800" y="457200"/>
            <a:ext cx="8001000" cy="1143000"/>
          </a:xfrm>
        </p:spPr>
        <p:txBody>
          <a:bodyPr/>
          <a:lstStyle/>
          <a:p>
            <a:pPr eaLnBrk="1" hangingPunct="1"/>
            <a:r>
              <a:rPr lang="zh-CN" altLang="en-US" sz="3200" b="1" smtClean="0">
                <a:solidFill>
                  <a:schemeClr val="tx1"/>
                </a:solidFill>
              </a:rPr>
              <a:t>导线 </a:t>
            </a:r>
            <a:r>
              <a:rPr lang="en-US" altLang="zh-CN" sz="3200" b="1" smtClean="0">
                <a:solidFill>
                  <a:schemeClr val="tx1"/>
                </a:solidFill>
                <a:latin typeface="Times New Roman" pitchFamily="18" charset="0"/>
              </a:rPr>
              <a:t>2 </a:t>
            </a:r>
            <a:r>
              <a:rPr lang="zh-CN" altLang="en-US" sz="3200" b="1" smtClean="0">
                <a:solidFill>
                  <a:schemeClr val="tx1"/>
                </a:solidFill>
              </a:rPr>
              <a:t>单位长度上所受的安培力</a:t>
            </a:r>
            <a:r>
              <a:rPr lang="en-US" altLang="zh-CN" sz="3200" b="1" smtClean="0">
                <a:solidFill>
                  <a:schemeClr val="tx1"/>
                </a:solidFill>
              </a:rPr>
              <a:t>:</a:t>
            </a:r>
            <a:r>
              <a:rPr lang="en-US" altLang="zh-CN" sz="3200" smtClean="0">
                <a:solidFill>
                  <a:schemeClr val="tx1"/>
                </a:solidFill>
              </a:rPr>
              <a:t/>
            </a:r>
            <a:br>
              <a:rPr lang="en-US" altLang="zh-CN" sz="3200" smtClean="0">
                <a:solidFill>
                  <a:schemeClr val="tx1"/>
                </a:solidFill>
              </a:rPr>
            </a:br>
            <a:endParaRPr lang="en-US" altLang="zh-CN" sz="3200" smtClean="0">
              <a:solidFill>
                <a:schemeClr val="tx1"/>
              </a:solidFill>
            </a:endParaRPr>
          </a:p>
        </p:txBody>
      </p:sp>
      <p:sp>
        <p:nvSpPr>
          <p:cNvPr id="194563" name="Rectangle 3"/>
          <p:cNvSpPr>
            <a:spLocks noGrp="1" noChangeArrowheads="1"/>
          </p:cNvSpPr>
          <p:nvPr>
            <p:ph type="subTitle" idx="1"/>
          </p:nvPr>
        </p:nvSpPr>
        <p:spPr>
          <a:xfrm>
            <a:off x="685800" y="2590800"/>
            <a:ext cx="8001000" cy="685800"/>
          </a:xfrm>
        </p:spPr>
        <p:txBody>
          <a:bodyPr/>
          <a:lstStyle/>
          <a:p>
            <a:pPr algn="l" eaLnBrk="1" hangingPunct="1"/>
            <a:r>
              <a:rPr lang="zh-CN" altLang="en-US" b="1" smtClean="0"/>
              <a:t>同样，导线 </a:t>
            </a:r>
            <a:r>
              <a:rPr lang="en-US" altLang="zh-CN" b="1" smtClean="0">
                <a:latin typeface="Times New Roman" pitchFamily="18" charset="0"/>
              </a:rPr>
              <a:t>1 </a:t>
            </a:r>
            <a:r>
              <a:rPr lang="zh-CN" altLang="en-US" b="1" smtClean="0"/>
              <a:t>单位长度上所受的安培力</a:t>
            </a:r>
            <a:endParaRPr lang="zh-CN" altLang="en-US" smtClean="0"/>
          </a:p>
        </p:txBody>
      </p:sp>
      <p:sp>
        <p:nvSpPr>
          <p:cNvPr id="194564" name="Rectangle 4"/>
          <p:cNvSpPr>
            <a:spLocks noChangeArrowheads="1"/>
          </p:cNvSpPr>
          <p:nvPr/>
        </p:nvSpPr>
        <p:spPr bwMode="auto">
          <a:xfrm>
            <a:off x="390525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4565" name="Object 5"/>
          <p:cNvGraphicFramePr>
            <a:graphicFrameLocks noChangeAspect="1"/>
          </p:cNvGraphicFramePr>
          <p:nvPr/>
        </p:nvGraphicFramePr>
        <p:xfrm>
          <a:off x="2133600" y="1143000"/>
          <a:ext cx="4191000" cy="1406525"/>
        </p:xfrm>
        <a:graphic>
          <a:graphicData uri="http://schemas.openxmlformats.org/presentationml/2006/ole">
            <mc:AlternateContent xmlns:mc="http://schemas.openxmlformats.org/markup-compatibility/2006">
              <mc:Choice xmlns:v="urn:schemas-microsoft-com:vml" Requires="v">
                <p:oleObj spid="_x0000_s194677" name="公式" r:id="rId3" imgW="1333500" imgH="444500" progId="Equation.3">
                  <p:embed/>
                </p:oleObj>
              </mc:Choice>
              <mc:Fallback>
                <p:oleObj name="公式" r:id="rId3" imgW="1333500" imgH="4445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143000"/>
                        <a:ext cx="4191000" cy="140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6" name="Rectangle 6"/>
          <p:cNvSpPr>
            <a:spLocks noChangeArrowheads="1"/>
          </p:cNvSpPr>
          <p:nvPr/>
        </p:nvSpPr>
        <p:spPr bwMode="auto">
          <a:xfrm>
            <a:off x="3910013"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4567" name="Object 7"/>
          <p:cNvGraphicFramePr>
            <a:graphicFrameLocks noChangeAspect="1"/>
          </p:cNvGraphicFramePr>
          <p:nvPr/>
        </p:nvGraphicFramePr>
        <p:xfrm>
          <a:off x="2286000" y="3429000"/>
          <a:ext cx="3962400" cy="1339850"/>
        </p:xfrm>
        <a:graphic>
          <a:graphicData uri="http://schemas.openxmlformats.org/presentationml/2006/ole">
            <mc:AlternateContent xmlns:mc="http://schemas.openxmlformats.org/markup-compatibility/2006">
              <mc:Choice xmlns:v="urn:schemas-microsoft-com:vml" Requires="v">
                <p:oleObj spid="_x0000_s194678" name="公式" r:id="rId5" imgW="1320227" imgH="444307" progId="Equation.3">
                  <p:embed/>
                </p:oleObj>
              </mc:Choice>
              <mc:Fallback>
                <p:oleObj name="公式" r:id="rId5" imgW="1320227" imgH="444307" progId="Equation.3">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429000"/>
                        <a:ext cx="3962400"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8" name="Rectangle 8"/>
          <p:cNvSpPr>
            <a:spLocks noChangeArrowheads="1"/>
          </p:cNvSpPr>
          <p:nvPr/>
        </p:nvSpPr>
        <p:spPr bwMode="auto">
          <a:xfrm>
            <a:off x="533400" y="4953000"/>
            <a:ext cx="8229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由右手法则</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两导线通过同向电流时相吸；两导线通过反向电流时则相斥。</a:t>
            </a:r>
            <a:endParaRPr lang="zh-CN" altLang="en-US">
              <a:solidFill>
                <a:srgbClr val="000000"/>
              </a:solidFill>
              <a:latin typeface="Times New Roman" pitchFamily="18" charset="0"/>
            </a:endParaRPr>
          </a:p>
          <a:p>
            <a:pPr>
              <a:spcBef>
                <a:spcPct val="0"/>
              </a:spcBef>
              <a:buClrTx/>
              <a:buSzTx/>
              <a:buFontTx/>
              <a:buNone/>
            </a:pPr>
            <a:endParaRPr lang="en-US" altLang="zh-CN" sz="2400">
              <a:solidFill>
                <a:srgbClr val="000000"/>
              </a:solidFill>
              <a:latin typeface="Times New Roman"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304800" y="914400"/>
            <a:ext cx="8382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在</a:t>
            </a:r>
            <a:r>
              <a:rPr lang="en-US" altLang="zh-CN" b="1">
                <a:solidFill>
                  <a:srgbClr val="000000"/>
                </a:solidFill>
                <a:latin typeface="Times New Roman" pitchFamily="18" charset="0"/>
              </a:rPr>
              <a:t>SI</a:t>
            </a:r>
            <a:r>
              <a:rPr lang="zh-CN" altLang="en-US" b="1">
                <a:solidFill>
                  <a:srgbClr val="000000"/>
                </a:solidFill>
                <a:latin typeface="Times New Roman" pitchFamily="18" charset="0"/>
              </a:rPr>
              <a:t>单位制中，电流强度是基本量，其单位是安培</a:t>
            </a:r>
            <a:r>
              <a:rPr lang="en-US" altLang="zh-CN" b="1">
                <a:solidFill>
                  <a:srgbClr val="000000"/>
                </a:solidFill>
                <a:latin typeface="Times New Roman" pitchFamily="18" charset="0"/>
              </a:rPr>
              <a:t>(A)</a:t>
            </a:r>
            <a:r>
              <a:rPr lang="zh-CN" altLang="en-US" b="1">
                <a:solidFill>
                  <a:srgbClr val="000000"/>
                </a:solidFill>
                <a:latin typeface="Times New Roman" pitchFamily="18" charset="0"/>
              </a:rPr>
              <a:t>，安培就是根据上式定义的。</a:t>
            </a:r>
          </a:p>
          <a:p>
            <a:pPr eaLnBrk="1" hangingPunct="1">
              <a:spcBef>
                <a:spcPct val="0"/>
              </a:spcBef>
              <a:buClrTx/>
              <a:buSzTx/>
              <a:buFontTx/>
              <a:buNone/>
            </a:pPr>
            <a:endParaRPr lang="zh-CN" altLang="en-US" b="1">
              <a:solidFill>
                <a:srgbClr val="0000FF"/>
              </a:solidFill>
              <a:latin typeface="Times New Roman" pitchFamily="18" charset="0"/>
            </a:endParaRPr>
          </a:p>
          <a:p>
            <a:pPr eaLnBrk="1" hangingPunct="1">
              <a:spcBef>
                <a:spcPct val="0"/>
              </a:spcBef>
              <a:buClrTx/>
              <a:buSzTx/>
              <a:buFontTx/>
              <a:buNone/>
            </a:pPr>
            <a:r>
              <a:rPr lang="zh-CN" altLang="en-US" b="1">
                <a:solidFill>
                  <a:srgbClr val="000000"/>
                </a:solidFill>
                <a:latin typeface="Times New Roman" pitchFamily="18" charset="0"/>
              </a:rPr>
              <a:t>      在真空中相距</a:t>
            </a:r>
            <a:r>
              <a:rPr lang="en-US" altLang="zh-CN" b="1">
                <a:solidFill>
                  <a:srgbClr val="000000"/>
                </a:solidFill>
                <a:latin typeface="Times New Roman" pitchFamily="18" charset="0"/>
              </a:rPr>
              <a:t>1m</a:t>
            </a:r>
            <a:r>
              <a:rPr lang="zh-CN" altLang="en-US" b="1">
                <a:solidFill>
                  <a:srgbClr val="000000"/>
                </a:solidFill>
                <a:latin typeface="Times New Roman" pitchFamily="18" charset="0"/>
              </a:rPr>
              <a:t>的两根平行长直导线，通以相等的恒定电流，使得两导线单位长度上受到的安培力恰好为</a:t>
            </a:r>
            <a:r>
              <a:rPr lang="en-US" altLang="zh-CN" b="1">
                <a:solidFill>
                  <a:srgbClr val="000000"/>
                </a:solidFill>
                <a:latin typeface="Times New Roman" pitchFamily="18" charset="0"/>
              </a:rPr>
              <a:t>2×10</a:t>
            </a:r>
            <a:r>
              <a:rPr lang="en-US" altLang="zh-CN" b="1" baseline="30000">
                <a:solidFill>
                  <a:srgbClr val="000000"/>
                </a:solidFill>
                <a:latin typeface="Times New Roman" pitchFamily="18" charset="0"/>
              </a:rPr>
              <a:t>-7</a:t>
            </a:r>
            <a:r>
              <a:rPr lang="en-US" altLang="zh-CN" b="1">
                <a:solidFill>
                  <a:srgbClr val="000000"/>
                </a:solidFill>
                <a:latin typeface="Times New Roman" pitchFamily="18" charset="0"/>
              </a:rPr>
              <a:t>N</a:t>
            </a:r>
            <a:r>
              <a:rPr lang="zh-CN" altLang="en-US" b="1">
                <a:solidFill>
                  <a:srgbClr val="000000"/>
                </a:solidFill>
                <a:latin typeface="Times New Roman" pitchFamily="18" charset="0"/>
              </a:rPr>
              <a:t>，这时导线上的电流就是</a:t>
            </a:r>
            <a:r>
              <a:rPr lang="en-US" altLang="zh-CN" b="1">
                <a:solidFill>
                  <a:srgbClr val="000000"/>
                </a:solidFill>
                <a:latin typeface="Times New Roman" pitchFamily="18" charset="0"/>
              </a:rPr>
              <a:t>1A</a:t>
            </a:r>
            <a:r>
              <a:rPr lang="zh-CN" altLang="en-US" b="1">
                <a:solidFill>
                  <a:srgbClr val="000000"/>
                </a:solidFill>
                <a:latin typeface="Times New Roman" pitchFamily="18" charset="0"/>
              </a:rPr>
              <a:t>。</a:t>
            </a:r>
            <a:r>
              <a:rPr lang="zh-CN" altLang="en-US">
                <a:solidFill>
                  <a:srgbClr val="000000"/>
                </a:solidFill>
              </a:rPr>
              <a:t> </a:t>
            </a:r>
            <a:endParaRPr lang="zh-CN" altLang="en-US">
              <a:solidFill>
                <a:srgbClr val="000000"/>
              </a:solidFill>
              <a:latin typeface="Times New Roman"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116013" y="260350"/>
            <a:ext cx="6781800" cy="617538"/>
          </a:xfrm>
        </p:spPr>
        <p:txBody>
          <a:bodyPr/>
          <a:lstStyle/>
          <a:p>
            <a:pPr algn="ctr" eaLnBrk="1" hangingPunct="1"/>
            <a:r>
              <a:rPr lang="zh-CN" altLang="en-US" sz="3600" b="1" dirty="0" smtClean="0">
                <a:solidFill>
                  <a:schemeClr val="tx1"/>
                </a:solidFill>
                <a:latin typeface="宋体" pitchFamily="2" charset="-122"/>
                <a:ea typeface="宋体" pitchFamily="2" charset="-122"/>
                <a:cs typeface="楷体_GB2312"/>
              </a:rPr>
              <a:t>第八节 磁场对载流线圈的作用</a:t>
            </a:r>
            <a:endParaRPr lang="zh-CN" altLang="en-US" sz="3600" dirty="0" smtClean="0">
              <a:solidFill>
                <a:schemeClr val="tx1"/>
              </a:solidFill>
              <a:latin typeface="宋体" pitchFamily="2" charset="-122"/>
              <a:ea typeface="宋体" pitchFamily="2" charset="-122"/>
              <a:cs typeface="楷体_GB2312"/>
            </a:endParaRPr>
          </a:p>
        </p:txBody>
      </p:sp>
      <p:sp>
        <p:nvSpPr>
          <p:cNvPr id="196612" name="Rectangle 4"/>
          <p:cNvSpPr>
            <a:spLocks noChangeArrowheads="1"/>
          </p:cNvSpPr>
          <p:nvPr/>
        </p:nvSpPr>
        <p:spPr bwMode="auto">
          <a:xfrm>
            <a:off x="250825" y="1196975"/>
            <a:ext cx="6842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宋体" pitchFamily="2" charset="-122"/>
                <a:cs typeface="楷体_GB2312"/>
              </a:rPr>
              <a:t>一</a:t>
            </a:r>
            <a:r>
              <a:rPr lang="en-US" altLang="zh-CN" b="1" dirty="0">
                <a:solidFill>
                  <a:srgbClr val="000000"/>
                </a:solidFill>
                <a:latin typeface="宋体" pitchFamily="2" charset="-122"/>
                <a:cs typeface="楷体_GB2312"/>
              </a:rPr>
              <a:t>. </a:t>
            </a:r>
            <a:r>
              <a:rPr lang="zh-CN" altLang="en-US" b="1" dirty="0">
                <a:solidFill>
                  <a:srgbClr val="000000"/>
                </a:solidFill>
                <a:latin typeface="宋体" pitchFamily="2" charset="-122"/>
                <a:cs typeface="楷体_GB2312"/>
              </a:rPr>
              <a:t>载流线圈在磁场中的运动</a:t>
            </a:r>
          </a:p>
        </p:txBody>
      </p:sp>
      <p:sp>
        <p:nvSpPr>
          <p:cNvPr id="196613" name="Rectangle 5"/>
          <p:cNvSpPr>
            <a:spLocks noChangeArrowheads="1"/>
          </p:cNvSpPr>
          <p:nvPr/>
        </p:nvSpPr>
        <p:spPr bwMode="auto">
          <a:xfrm>
            <a:off x="285720" y="2000240"/>
            <a:ext cx="4878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宋体" pitchFamily="2" charset="-122"/>
                <a:cs typeface="楷体_GB2312"/>
              </a:rPr>
              <a:t>1. </a:t>
            </a:r>
            <a:r>
              <a:rPr lang="zh-CN" altLang="en-US" b="1" dirty="0">
                <a:solidFill>
                  <a:srgbClr val="000000"/>
                </a:solidFill>
                <a:latin typeface="宋体" pitchFamily="2" charset="-122"/>
                <a:cs typeface="楷体_GB2312"/>
              </a:rPr>
              <a:t>载流线圈受到的磁力矩</a:t>
            </a:r>
          </a:p>
        </p:txBody>
      </p:sp>
      <p:sp>
        <p:nvSpPr>
          <p:cNvPr id="7" name="Rectangle 3"/>
          <p:cNvSpPr txBox="1">
            <a:spLocks noChangeArrowheads="1"/>
          </p:cNvSpPr>
          <p:nvPr/>
        </p:nvSpPr>
        <p:spPr bwMode="auto">
          <a:xfrm>
            <a:off x="501650" y="4214813"/>
            <a:ext cx="8642350" cy="1843087"/>
          </a:xfrm>
          <a:prstGeom prst="rect">
            <a:avLst/>
          </a:prstGeom>
          <a:noFill/>
          <a:ln w="9525">
            <a:noFill/>
            <a:miter lim="800000"/>
            <a:headEnd/>
            <a:tailEnd/>
          </a:ln>
        </p:spPr>
        <p:txBody>
          <a:bodyPr/>
          <a:lstStyle/>
          <a:p>
            <a:pPr marL="342900" indent="-342900" algn="just">
              <a:spcBef>
                <a:spcPct val="20000"/>
              </a:spcBef>
              <a:buClr>
                <a:srgbClr val="3333CC"/>
              </a:buClr>
              <a:buSzPct val="60000"/>
              <a:buFont typeface="Wingdings" pitchFamily="2" charset="2"/>
              <a:buNone/>
              <a:defRPr/>
            </a:pPr>
            <a:endParaRPr lang="zh-CN" altLang="en-US" sz="3200" kern="0" dirty="0">
              <a:solidFill>
                <a:srgbClr val="000000"/>
              </a:solidFill>
              <a:latin typeface="宋体" pitchFamily="2" charset="-122"/>
            </a:endParaRPr>
          </a:p>
        </p:txBody>
      </p:sp>
      <p:sp>
        <p:nvSpPr>
          <p:cNvPr id="8" name="矩形 7"/>
          <p:cNvSpPr/>
          <p:nvPr/>
        </p:nvSpPr>
        <p:spPr>
          <a:xfrm>
            <a:off x="214282" y="2714620"/>
            <a:ext cx="8643998" cy="1532727"/>
          </a:xfrm>
          <a:prstGeom prst="rect">
            <a:avLst/>
          </a:prstGeom>
        </p:spPr>
        <p:txBody>
          <a:bodyPr wrap="square">
            <a:spAutoFit/>
          </a:bodyPr>
          <a:lstStyle/>
          <a:p>
            <a:pPr algn="just">
              <a:lnSpc>
                <a:spcPct val="130000"/>
              </a:lnSpc>
            </a:pPr>
            <a:r>
              <a:rPr lang="zh-CN" altLang="en-US" b="1" dirty="0" smtClean="0">
                <a:cs typeface="Times New Roman" pitchFamily="18" charset="0"/>
              </a:rPr>
              <a:t>在均匀磁场</a:t>
            </a:r>
            <a:r>
              <a:rPr lang="en-US" altLang="zh-CN" b="1" i="1" dirty="0" smtClean="0">
                <a:cs typeface="Times New Roman" pitchFamily="18" charset="0"/>
              </a:rPr>
              <a:t>B</a:t>
            </a:r>
            <a:r>
              <a:rPr lang="zh-CN" altLang="en-US" b="1" dirty="0" smtClean="0">
                <a:cs typeface="Times New Roman" pitchFamily="18" charset="0"/>
              </a:rPr>
              <a:t>中，有一刚性矩形平面载流线圈，边长分别为</a:t>
            </a:r>
            <a:r>
              <a:rPr lang="en-US" altLang="zh-CN" b="1" i="1" dirty="0" smtClean="0">
                <a:cs typeface="Times New Roman" pitchFamily="18" charset="0"/>
              </a:rPr>
              <a:t>l</a:t>
            </a:r>
            <a:r>
              <a:rPr lang="en-US" altLang="zh-CN" b="1" baseline="-30000" dirty="0" smtClean="0">
                <a:cs typeface="Times New Roman" pitchFamily="18" charset="0"/>
              </a:rPr>
              <a:t>1</a:t>
            </a:r>
            <a:r>
              <a:rPr lang="zh-CN" altLang="en-US" b="1" dirty="0" smtClean="0">
                <a:cs typeface="Times New Roman" pitchFamily="18" charset="0"/>
              </a:rPr>
              <a:t>和</a:t>
            </a:r>
            <a:r>
              <a:rPr lang="en-US" altLang="zh-CN" b="1" i="1" dirty="0" smtClean="0">
                <a:cs typeface="Times New Roman" pitchFamily="18" charset="0"/>
              </a:rPr>
              <a:t>l</a:t>
            </a:r>
            <a:r>
              <a:rPr lang="en-US" altLang="zh-CN" b="1" baseline="-30000" dirty="0" smtClean="0">
                <a:cs typeface="Times New Roman" pitchFamily="18" charset="0"/>
              </a:rPr>
              <a:t>2</a:t>
            </a:r>
            <a:r>
              <a:rPr lang="zh-CN" altLang="en-US" b="1" dirty="0" smtClean="0">
                <a:cs typeface="Times New Roman" pitchFamily="18" charset="0"/>
              </a:rPr>
              <a:t>，电流为</a:t>
            </a:r>
            <a:r>
              <a:rPr lang="en-US" altLang="zh-CN" b="1" i="1" dirty="0" smtClean="0">
                <a:cs typeface="Times New Roman" pitchFamily="18" charset="0"/>
              </a:rPr>
              <a:t>I</a:t>
            </a:r>
            <a:r>
              <a:rPr lang="zh-CN" altLang="en-US" b="1" dirty="0" smtClean="0">
                <a:cs typeface="Times New Roman" pitchFamily="18" charset="0"/>
              </a:rPr>
              <a:t>。</a:t>
            </a:r>
            <a:r>
              <a:rPr lang="zh-CN" altLang="en-US" b="1" kern="0" dirty="0" smtClean="0">
                <a:solidFill>
                  <a:srgbClr val="000000"/>
                </a:solidFill>
                <a:cs typeface="Times New Roman" pitchFamily="18" charset="0"/>
              </a:rPr>
              <a:t>设线圈平面的</a:t>
            </a:r>
            <a:r>
              <a:rPr lang="zh-CN" altLang="en-US" b="1" kern="0" dirty="0" smtClean="0">
                <a:solidFill>
                  <a:srgbClr val="0000FF"/>
                </a:solidFill>
                <a:cs typeface="Times New Roman" pitchFamily="18" charset="0"/>
              </a:rPr>
              <a:t>法向单位矢量</a:t>
            </a:r>
            <a:r>
              <a:rPr lang="en-US" altLang="zh-CN" b="1" i="1" kern="0" dirty="0" smtClean="0">
                <a:solidFill>
                  <a:srgbClr val="000000"/>
                </a:solidFill>
                <a:cs typeface="Times New Roman" pitchFamily="18" charset="0"/>
              </a:rPr>
              <a:t>n</a:t>
            </a:r>
            <a:r>
              <a:rPr lang="zh-CN" altLang="en-US" b="1" kern="0" dirty="0" smtClean="0">
                <a:solidFill>
                  <a:srgbClr val="000000"/>
                </a:solidFill>
                <a:cs typeface="Times New Roman" pitchFamily="18" charset="0"/>
              </a:rPr>
              <a:t>与磁场方向的夹角</a:t>
            </a:r>
            <a:r>
              <a:rPr lang="zh-CN" altLang="en-US" b="1" dirty="0" smtClean="0">
                <a:solidFill>
                  <a:srgbClr val="000000"/>
                </a:solidFill>
                <a:cs typeface="Times New Roman" pitchFamily="18" charset="0"/>
              </a:rPr>
              <a:t>为</a:t>
            </a:r>
            <a:r>
              <a:rPr lang="zh-CN" altLang="en-US" b="1" dirty="0" smtClean="0">
                <a:solidFill>
                  <a:srgbClr val="000000"/>
                </a:solidFill>
                <a:cs typeface="Times New Roman" pitchFamily="18" charset="0"/>
                <a:sym typeface="Symbol" pitchFamily="18" charset="2"/>
              </a:rPr>
              <a:t></a:t>
            </a:r>
            <a:r>
              <a:rPr lang="zh-CN" altLang="en-US" b="1" dirty="0" smtClean="0">
                <a:solidFill>
                  <a:srgbClr val="000000"/>
                </a:solidFill>
                <a:cs typeface="Times New Roman" pitchFamily="18" charset="0"/>
              </a:rPr>
              <a:t>，并且</a:t>
            </a:r>
            <a:r>
              <a:rPr lang="en-US" altLang="zh-CN" b="1" i="1" dirty="0" err="1" smtClean="0">
                <a:solidFill>
                  <a:srgbClr val="000000"/>
                </a:solidFill>
                <a:cs typeface="Times New Roman" pitchFamily="18" charset="0"/>
              </a:rPr>
              <a:t>ab</a:t>
            </a:r>
            <a:r>
              <a:rPr lang="zh-CN" altLang="en-US" b="1" dirty="0" smtClean="0">
                <a:solidFill>
                  <a:srgbClr val="000000"/>
                </a:solidFill>
                <a:cs typeface="Times New Roman" pitchFamily="18" charset="0"/>
              </a:rPr>
              <a:t>边与</a:t>
            </a:r>
            <a:r>
              <a:rPr lang="en-US" altLang="zh-CN" b="1" i="1" dirty="0" err="1" smtClean="0">
                <a:solidFill>
                  <a:srgbClr val="000000"/>
                </a:solidFill>
                <a:cs typeface="Times New Roman" pitchFamily="18" charset="0"/>
              </a:rPr>
              <a:t>cd</a:t>
            </a:r>
            <a:r>
              <a:rPr lang="zh-CN" altLang="en-US" b="1" dirty="0" smtClean="0">
                <a:solidFill>
                  <a:srgbClr val="000000"/>
                </a:solidFill>
                <a:cs typeface="Times New Roman" pitchFamily="18" charset="0"/>
              </a:rPr>
              <a:t>边均与磁场方向垂直。</a:t>
            </a:r>
            <a:endParaRPr lang="zh-CN" altLang="en-US" b="1" dirty="0" smtClean="0">
              <a:cs typeface="Times New Roman" pitchFamily="18" charset="0"/>
            </a:endParaRPr>
          </a:p>
        </p:txBody>
      </p:sp>
      <p:pic>
        <p:nvPicPr>
          <p:cNvPr id="9" name="Picture 7" descr="http://cai.tongji.edu.cn/UPNetClass/electronaget/ch4/page/Image213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71670" y="4214818"/>
            <a:ext cx="5500726" cy="233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Oval 8"/>
          <p:cNvSpPr>
            <a:spLocks noChangeArrowheads="1"/>
          </p:cNvSpPr>
          <p:nvPr/>
        </p:nvSpPr>
        <p:spPr bwMode="auto">
          <a:xfrm>
            <a:off x="3635375" y="4508500"/>
            <a:ext cx="1728788"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8659" name="Rectangle 3"/>
          <p:cNvSpPr>
            <a:spLocks noChangeArrowheads="1"/>
          </p:cNvSpPr>
          <p:nvPr/>
        </p:nvSpPr>
        <p:spPr bwMode="auto">
          <a:xfrm>
            <a:off x="2100263"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pic>
        <p:nvPicPr>
          <p:cNvPr id="198660" name="Picture 2" descr="http://cai.tongji.edu.cn/UPNetClass/electronaget/ch4/page/Image2134.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92275" y="476250"/>
            <a:ext cx="63373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Rectangle 4"/>
          <p:cNvSpPr>
            <a:spLocks noChangeArrowheads="1"/>
          </p:cNvSpPr>
          <p:nvPr/>
        </p:nvSpPr>
        <p:spPr bwMode="auto">
          <a:xfrm>
            <a:off x="323850" y="3573463"/>
            <a:ext cx="8458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b="1">
                <a:solidFill>
                  <a:srgbClr val="0000FF"/>
                </a:solidFill>
                <a:latin typeface="Times New Roman" pitchFamily="18" charset="0"/>
              </a:rPr>
              <a:t> </a:t>
            </a:r>
            <a:r>
              <a:rPr lang="zh-CN" altLang="en-US" b="1">
                <a:solidFill>
                  <a:srgbClr val="000000"/>
                </a:solidFill>
                <a:latin typeface="Times New Roman" pitchFamily="18" charset="0"/>
              </a:rPr>
              <a:t>导线</a:t>
            </a:r>
            <a:r>
              <a:rPr lang="en-US" altLang="zh-CN" b="1" i="1">
                <a:solidFill>
                  <a:srgbClr val="000000"/>
                </a:solidFill>
                <a:latin typeface="Times New Roman" pitchFamily="18" charset="0"/>
              </a:rPr>
              <a:t>da</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和</a:t>
            </a:r>
            <a:r>
              <a:rPr lang="en-US" altLang="zh-CN" b="1" i="1">
                <a:solidFill>
                  <a:srgbClr val="000000"/>
                </a:solidFill>
                <a:latin typeface="Times New Roman" pitchFamily="18" charset="0"/>
              </a:rPr>
              <a:t>bc</a:t>
            </a:r>
            <a:r>
              <a:rPr lang="zh-CN" altLang="en-US" b="1">
                <a:solidFill>
                  <a:srgbClr val="000000"/>
                </a:solidFill>
                <a:latin typeface="Times New Roman" pitchFamily="18" charset="0"/>
              </a:rPr>
              <a:t>所受的安培力</a:t>
            </a:r>
            <a:r>
              <a:rPr lang="en-US" altLang="zh-CN" b="1" i="1">
                <a:solidFill>
                  <a:srgbClr val="000000"/>
                </a:solidFill>
                <a:latin typeface="Times New Roman" pitchFamily="18" charset="0"/>
              </a:rPr>
              <a:t>F </a:t>
            </a:r>
            <a:r>
              <a:rPr lang="en-US" altLang="zh-CN" b="1" baseline="-30000">
                <a:solidFill>
                  <a:srgbClr val="000000"/>
                </a:solidFill>
                <a:latin typeface="Times New Roman" pitchFamily="18" charset="0"/>
              </a:rPr>
              <a:t>1</a:t>
            </a:r>
            <a:r>
              <a:rPr lang="en-US" altLang="zh-CN" b="1" baseline="30000">
                <a:solidFill>
                  <a:srgbClr val="000000"/>
                </a:solidFill>
                <a:latin typeface="Times New Roman" pitchFamily="18" charset="0"/>
                <a:cs typeface="Tahoma" pitchFamily="34" charset="0"/>
              </a:rPr>
              <a:t>´</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1</a:t>
            </a:r>
            <a:r>
              <a:rPr lang="zh-CN" altLang="en-US" b="1">
                <a:solidFill>
                  <a:srgbClr val="000000"/>
                </a:solidFill>
                <a:latin typeface="Times New Roman" pitchFamily="18" charset="0"/>
              </a:rPr>
              <a:t>大小相等，方向相反，在同一直线上，故相互抵消。</a:t>
            </a:r>
            <a:r>
              <a:rPr lang="zh-CN" altLang="en-US">
                <a:solidFill>
                  <a:srgbClr val="000000"/>
                </a:solidFill>
                <a:latin typeface="Times New Roman" pitchFamily="18" charset="0"/>
              </a:rPr>
              <a:t> </a:t>
            </a:r>
            <a:br>
              <a:rPr lang="zh-CN" altLang="en-US">
                <a:solidFill>
                  <a:srgbClr val="000000"/>
                </a:solidFill>
                <a:latin typeface="Times New Roman" pitchFamily="18" charset="0"/>
              </a:rPr>
            </a:br>
            <a:r>
              <a:rPr lang="zh-CN" altLang="en-US">
                <a:solidFill>
                  <a:srgbClr val="000000"/>
                </a:solidFill>
                <a:latin typeface="Times New Roman" pitchFamily="18" charset="0"/>
              </a:rPr>
              <a:t>      </a:t>
            </a:r>
          </a:p>
          <a:p>
            <a:pPr eaLnBrk="1" hangingPunct="1">
              <a:spcBef>
                <a:spcPct val="0"/>
              </a:spcBef>
              <a:buClrTx/>
              <a:buSzTx/>
              <a:buFontTx/>
              <a:buChar char="•"/>
            </a:pPr>
            <a:r>
              <a:rPr lang="zh-CN" altLang="en-US">
                <a:solidFill>
                  <a:srgbClr val="000000"/>
                </a:solidFill>
                <a:latin typeface="Times New Roman" pitchFamily="18" charset="0"/>
              </a:rPr>
              <a:t> </a:t>
            </a:r>
            <a:r>
              <a:rPr lang="zh-CN" altLang="en-US" b="1">
                <a:solidFill>
                  <a:srgbClr val="000000"/>
                </a:solidFill>
                <a:latin typeface="Times New Roman" pitchFamily="18" charset="0"/>
              </a:rPr>
              <a:t>导线</a:t>
            </a:r>
            <a:r>
              <a:rPr lang="en-US" altLang="zh-CN" b="1" i="1">
                <a:solidFill>
                  <a:srgbClr val="000000"/>
                </a:solidFill>
                <a:latin typeface="Times New Roman" pitchFamily="18" charset="0"/>
              </a:rPr>
              <a:t>ab</a:t>
            </a:r>
            <a:r>
              <a:rPr lang="zh-CN" altLang="en-US" b="1">
                <a:solidFill>
                  <a:srgbClr val="000000"/>
                </a:solidFill>
                <a:latin typeface="Times New Roman" pitchFamily="18" charset="0"/>
              </a:rPr>
              <a:t>和</a:t>
            </a:r>
            <a:r>
              <a:rPr lang="en-US" altLang="zh-CN" b="1" i="1">
                <a:solidFill>
                  <a:srgbClr val="000000"/>
                </a:solidFill>
                <a:latin typeface="Times New Roman" pitchFamily="18" charset="0"/>
              </a:rPr>
              <a:t>cd</a:t>
            </a:r>
            <a:r>
              <a:rPr lang="zh-CN" altLang="en-US" b="1">
                <a:solidFill>
                  <a:srgbClr val="000000"/>
                </a:solidFill>
                <a:latin typeface="Times New Roman" pitchFamily="18" charset="0"/>
              </a:rPr>
              <a:t>所受的安培力分别为</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2</a:t>
            </a:r>
            <a:r>
              <a:rPr lang="zh-CN" altLang="en-US" b="1">
                <a:solidFill>
                  <a:srgbClr val="000000"/>
                </a:solidFill>
                <a:latin typeface="Times New Roman" pitchFamily="18" charset="0"/>
              </a:rPr>
              <a:t>、</a:t>
            </a:r>
            <a:r>
              <a:rPr lang="en-US" altLang="zh-CN" b="1" i="1">
                <a:solidFill>
                  <a:srgbClr val="000000"/>
                </a:solidFill>
                <a:latin typeface="Times New Roman" pitchFamily="18" charset="0"/>
              </a:rPr>
              <a:t>F</a:t>
            </a:r>
            <a:r>
              <a:rPr lang="en-US" altLang="zh-CN" b="1" i="1" baseline="-25000">
                <a:solidFill>
                  <a:srgbClr val="000000"/>
                </a:solidFill>
                <a:latin typeface="Times New Roman" pitchFamily="18" charset="0"/>
                <a:cs typeface="Tahoma" pitchFamily="34" charset="0"/>
              </a:rPr>
              <a:t>2</a:t>
            </a:r>
            <a:r>
              <a:rPr lang="en-US" altLang="zh-CN" b="1" i="1" baseline="30000">
                <a:solidFill>
                  <a:srgbClr val="000000"/>
                </a:solidFill>
                <a:latin typeface="Times New Roman" pitchFamily="18" charset="0"/>
                <a:cs typeface="Tahoma" pitchFamily="34" charset="0"/>
              </a:rPr>
              <a:t>´</a:t>
            </a:r>
            <a:r>
              <a:rPr lang="zh-CN" altLang="en-US" b="1">
                <a:solidFill>
                  <a:srgbClr val="000000"/>
                </a:solidFill>
                <a:latin typeface="Times New Roman" pitchFamily="18" charset="0"/>
              </a:rPr>
              <a:t>，并且有</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a:t>
            </a:r>
            <a:r>
              <a:rPr lang="en-US" altLang="zh-CN" b="1" i="1">
                <a:solidFill>
                  <a:srgbClr val="000000"/>
                </a:solidFill>
                <a:latin typeface="Times New Roman" pitchFamily="18" charset="0"/>
              </a:rPr>
              <a:t> F</a:t>
            </a:r>
            <a:r>
              <a:rPr lang="en-US" altLang="zh-CN" b="1" baseline="-30000">
                <a:solidFill>
                  <a:srgbClr val="000000"/>
                </a:solidFill>
                <a:latin typeface="Times New Roman" pitchFamily="18" charset="0"/>
              </a:rPr>
              <a:t>2</a:t>
            </a:r>
            <a:r>
              <a:rPr lang="en-US" altLang="zh-CN" b="1" baseline="30000">
                <a:solidFill>
                  <a:srgbClr val="000000"/>
                </a:solidFill>
                <a:latin typeface="Times New Roman" pitchFamily="18" charset="0"/>
                <a:cs typeface="Tahoma" pitchFamily="34" charset="0"/>
              </a:rPr>
              <a:t>´</a:t>
            </a:r>
            <a:r>
              <a:rPr lang="en-US" altLang="zh-CN" b="1">
                <a:solidFill>
                  <a:srgbClr val="000000"/>
                </a:solidFill>
                <a:latin typeface="Times New Roman" pitchFamily="18" charset="0"/>
              </a:rPr>
              <a:t>=</a:t>
            </a:r>
            <a:r>
              <a:rPr lang="en-US" altLang="zh-CN" b="1" i="1">
                <a:solidFill>
                  <a:srgbClr val="000000"/>
                </a:solidFill>
                <a:latin typeface="Times New Roman" pitchFamily="18" charset="0"/>
              </a:rPr>
              <a:t>BIl</a:t>
            </a:r>
            <a:r>
              <a:rPr lang="en-US" altLang="zh-CN" b="1" baseline="-30000">
                <a:solidFill>
                  <a:srgbClr val="000000"/>
                </a:solidFill>
                <a:latin typeface="Times New Roman" pitchFamily="18" charset="0"/>
              </a:rPr>
              <a:t>2</a:t>
            </a:r>
            <a:r>
              <a:rPr lang="zh-CN" altLang="en-US" b="1">
                <a:solidFill>
                  <a:srgbClr val="000000"/>
                </a:solidFill>
                <a:latin typeface="Times New Roman" pitchFamily="18" charset="0"/>
              </a:rPr>
              <a:t>，这两个力形成一力偶。 </a:t>
            </a:r>
            <a:r>
              <a:rPr lang="zh-CN" altLang="en-US">
                <a:solidFill>
                  <a:srgbClr val="000000"/>
                </a:solidFill>
                <a:latin typeface="Times New Roman" pitchFamily="18" charset="0"/>
              </a:rPr>
              <a:t> </a:t>
            </a:r>
          </a:p>
        </p:txBody>
      </p:sp>
      <p:sp>
        <p:nvSpPr>
          <p:cNvPr id="198662" name="Rectangle 6"/>
          <p:cNvSpPr>
            <a:spLocks noChangeArrowheads="1"/>
          </p:cNvSpPr>
          <p:nvPr/>
        </p:nvSpPr>
        <p:spPr bwMode="auto">
          <a:xfrm>
            <a:off x="395288" y="692150"/>
            <a:ext cx="9366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受力分析</a:t>
            </a:r>
          </a:p>
        </p:txBody>
      </p:sp>
      <p:graphicFrame>
        <p:nvGraphicFramePr>
          <p:cNvPr id="198663" name="Object 7"/>
          <p:cNvGraphicFramePr>
            <a:graphicFrameLocks noChangeAspect="1"/>
          </p:cNvGraphicFramePr>
          <p:nvPr/>
        </p:nvGraphicFramePr>
        <p:xfrm>
          <a:off x="3851275" y="4508500"/>
          <a:ext cx="1223963" cy="568325"/>
        </p:xfrm>
        <a:graphic>
          <a:graphicData uri="http://schemas.openxmlformats.org/presentationml/2006/ole">
            <mc:AlternateContent xmlns:mc="http://schemas.openxmlformats.org/markup-compatibility/2006">
              <mc:Choice xmlns:v="urn:schemas-microsoft-com:vml" Requires="v">
                <p:oleObj spid="_x0000_s198721" name="Equation" r:id="rId5" imgW="545626" imgH="253780" progId="Equation.DSMT4">
                  <p:embed/>
                </p:oleObj>
              </mc:Choice>
              <mc:Fallback>
                <p:oleObj name="Equation" r:id="rId5" imgW="545626" imgH="253780" progId="Equation.DSMT4">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4508500"/>
                        <a:ext cx="12239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4" name="Rectangle 9"/>
          <p:cNvSpPr>
            <a:spLocks noChangeArrowheads="1"/>
          </p:cNvSpPr>
          <p:nvPr/>
        </p:nvSpPr>
        <p:spPr bwMode="auto">
          <a:xfrm>
            <a:off x="5651500" y="4581525"/>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FF0000"/>
                </a:solidFill>
              </a:rPr>
              <a:t>无平动</a:t>
            </a:r>
          </a:p>
        </p:txBody>
      </p:sp>
      <p:sp>
        <p:nvSpPr>
          <p:cNvPr id="198665" name="Line 10"/>
          <p:cNvSpPr>
            <a:spLocks noChangeShapeType="1"/>
          </p:cNvSpPr>
          <p:nvPr/>
        </p:nvSpPr>
        <p:spPr bwMode="auto">
          <a:xfrm flipH="1">
            <a:off x="1835150" y="1052513"/>
            <a:ext cx="1008063" cy="25923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8666" name="Line 11"/>
          <p:cNvSpPr>
            <a:spLocks noChangeShapeType="1"/>
          </p:cNvSpPr>
          <p:nvPr/>
        </p:nvSpPr>
        <p:spPr bwMode="auto">
          <a:xfrm flipH="1">
            <a:off x="2700338" y="2492375"/>
            <a:ext cx="287337" cy="10810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Rectangle 1037"/>
          <p:cNvSpPr>
            <a:spLocks noChangeArrowheads="1"/>
          </p:cNvSpPr>
          <p:nvPr/>
        </p:nvSpPr>
        <p:spPr bwMode="auto">
          <a:xfrm>
            <a:off x="3492500" y="4652963"/>
            <a:ext cx="2592388" cy="93662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9683" name="Rectangle 1027"/>
          <p:cNvSpPr>
            <a:spLocks noGrp="1" noChangeArrowheads="1"/>
          </p:cNvSpPr>
          <p:nvPr>
            <p:ph type="subTitle" idx="1"/>
          </p:nvPr>
        </p:nvSpPr>
        <p:spPr>
          <a:xfrm>
            <a:off x="395288" y="2492375"/>
            <a:ext cx="6400800" cy="685800"/>
          </a:xfrm>
        </p:spPr>
        <p:txBody>
          <a:bodyPr/>
          <a:lstStyle/>
          <a:p>
            <a:pPr eaLnBrk="1" hangingPunct="1"/>
            <a:r>
              <a:rPr lang="zh-CN" altLang="en-US" b="1" smtClean="0">
                <a:latin typeface="Times New Roman" pitchFamily="18" charset="0"/>
              </a:rPr>
              <a:t>磁场作用在线圈上的</a:t>
            </a:r>
            <a:r>
              <a:rPr lang="zh-CN" altLang="en-US" b="1" smtClean="0">
                <a:solidFill>
                  <a:schemeClr val="hlink"/>
                </a:solidFill>
                <a:latin typeface="Times New Roman" pitchFamily="18" charset="0"/>
              </a:rPr>
              <a:t>力矩</a:t>
            </a:r>
            <a:r>
              <a:rPr lang="zh-CN" altLang="en-US" b="1" smtClean="0">
                <a:latin typeface="Times New Roman" pitchFamily="18" charset="0"/>
              </a:rPr>
              <a:t>为</a:t>
            </a:r>
            <a:r>
              <a:rPr lang="zh-CN" altLang="en-US" smtClean="0"/>
              <a:t> </a:t>
            </a:r>
          </a:p>
        </p:txBody>
      </p:sp>
      <p:sp>
        <p:nvSpPr>
          <p:cNvPr id="199684" name="Rectangle 1031"/>
          <p:cNvSpPr>
            <a:spLocks noChangeArrowheads="1"/>
          </p:cNvSpPr>
          <p:nvPr/>
        </p:nvSpPr>
        <p:spPr bwMode="auto">
          <a:xfrm>
            <a:off x="369570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9685" name="Object 1030"/>
          <p:cNvGraphicFramePr>
            <a:graphicFrameLocks noChangeAspect="1"/>
          </p:cNvGraphicFramePr>
          <p:nvPr/>
        </p:nvGraphicFramePr>
        <p:xfrm>
          <a:off x="1763713" y="3141663"/>
          <a:ext cx="4648200" cy="1214437"/>
        </p:xfrm>
        <a:graphic>
          <a:graphicData uri="http://schemas.openxmlformats.org/presentationml/2006/ole">
            <mc:AlternateContent xmlns:mc="http://schemas.openxmlformats.org/markup-compatibility/2006">
              <mc:Choice xmlns:v="urn:schemas-microsoft-com:vml" Requires="v">
                <p:oleObj spid="_x0000_s199798" name="公式" r:id="rId3" imgW="1752600" imgH="457200" progId="Equation.3">
                  <p:embed/>
                </p:oleObj>
              </mc:Choice>
              <mc:Fallback>
                <p:oleObj name="公式" r:id="rId3" imgW="1752600" imgH="4572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141663"/>
                        <a:ext cx="4648200"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6" name="Rectangle 1033"/>
          <p:cNvSpPr>
            <a:spLocks noChangeArrowheads="1"/>
          </p:cNvSpPr>
          <p:nvPr/>
        </p:nvSpPr>
        <p:spPr bwMode="auto">
          <a:xfrm>
            <a:off x="827088" y="4797425"/>
            <a:ext cx="2224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写成</a:t>
            </a:r>
            <a:r>
              <a:rPr lang="zh-CN" altLang="en-US" b="1">
                <a:solidFill>
                  <a:srgbClr val="0000FF"/>
                </a:solidFill>
                <a:latin typeface="Times New Roman" pitchFamily="18" charset="0"/>
              </a:rPr>
              <a:t>矢量式</a:t>
            </a:r>
          </a:p>
        </p:txBody>
      </p:sp>
      <p:graphicFrame>
        <p:nvGraphicFramePr>
          <p:cNvPr id="199687" name="Object 1034"/>
          <p:cNvGraphicFramePr>
            <a:graphicFrameLocks noChangeAspect="1"/>
          </p:cNvGraphicFramePr>
          <p:nvPr/>
        </p:nvGraphicFramePr>
        <p:xfrm>
          <a:off x="3708400" y="4797425"/>
          <a:ext cx="2085975" cy="682625"/>
        </p:xfrm>
        <a:graphic>
          <a:graphicData uri="http://schemas.openxmlformats.org/presentationml/2006/ole">
            <mc:AlternateContent xmlns:mc="http://schemas.openxmlformats.org/markup-compatibility/2006">
              <mc:Choice xmlns:v="urn:schemas-microsoft-com:vml" Requires="v">
                <p:oleObj spid="_x0000_s199799" name="Equation" r:id="rId5" imgW="736600" imgH="241300" progId="Equation.DSMT4">
                  <p:embed/>
                </p:oleObj>
              </mc:Choice>
              <mc:Fallback>
                <p:oleObj name="Equation" r:id="rId5" imgW="736600" imgH="241300" progId="Equation.DSMT4">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4797425"/>
                        <a:ext cx="2085975"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8" name="Rectangle 1035"/>
          <p:cNvSpPr>
            <a:spLocks noChangeArrowheads="1"/>
          </p:cNvSpPr>
          <p:nvPr/>
        </p:nvSpPr>
        <p:spPr bwMode="auto">
          <a:xfrm>
            <a:off x="428625" y="5857875"/>
            <a:ext cx="8012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这就是载流线圈在均匀磁场中受到的</a:t>
            </a:r>
            <a:r>
              <a:rPr lang="zh-CN" altLang="en-US" b="1">
                <a:solidFill>
                  <a:srgbClr val="FF0000"/>
                </a:solidFill>
              </a:rPr>
              <a:t>磁力矩</a:t>
            </a:r>
            <a:endParaRPr lang="zh-CN" altLang="en-US" b="1">
              <a:solidFill>
                <a:srgbClr val="000000"/>
              </a:solidFill>
            </a:endParaRPr>
          </a:p>
        </p:txBody>
      </p:sp>
      <p:pic>
        <p:nvPicPr>
          <p:cNvPr id="199689" name="Picture 1036" descr="http://cai.tongji.edu.cn/UPNetClass/electronaget/ch4/page/Image2134.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835150" y="260350"/>
            <a:ext cx="518477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Rectangle 32"/>
          <p:cNvSpPr>
            <a:spLocks noChangeArrowheads="1"/>
          </p:cNvSpPr>
          <p:nvPr/>
        </p:nvSpPr>
        <p:spPr bwMode="auto">
          <a:xfrm>
            <a:off x="3419475" y="5157788"/>
            <a:ext cx="1655763" cy="936625"/>
          </a:xfrm>
          <a:prstGeom prst="rect">
            <a:avLst/>
          </a:prstGeom>
          <a:solidFill>
            <a:schemeClr val="bg1"/>
          </a:solidFill>
          <a:ln w="38100">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a:solidFill>
                <a:srgbClr val="FF0000"/>
              </a:solidFill>
            </a:endParaRPr>
          </a:p>
        </p:txBody>
      </p:sp>
      <p:graphicFrame>
        <p:nvGraphicFramePr>
          <p:cNvPr id="9218" name="Object 2"/>
          <p:cNvGraphicFramePr>
            <a:graphicFrameLocks noChangeAspect="1"/>
          </p:cNvGraphicFramePr>
          <p:nvPr/>
        </p:nvGraphicFramePr>
        <p:xfrm>
          <a:off x="1835150" y="3770313"/>
          <a:ext cx="3889375" cy="1062037"/>
        </p:xfrm>
        <a:graphic>
          <a:graphicData uri="http://schemas.openxmlformats.org/presentationml/2006/ole">
            <mc:AlternateContent xmlns:mc="http://schemas.openxmlformats.org/markup-compatibility/2006">
              <mc:Choice xmlns:v="urn:schemas-microsoft-com:vml" Requires="v">
                <p:oleObj spid="_x0000_s409976" name="Equation" r:id="rId3" imgW="1600200" imgH="419100" progId="Equation.DSMT4">
                  <p:embed/>
                </p:oleObj>
              </mc:Choice>
              <mc:Fallback>
                <p:oleObj name="Equation" r:id="rId3" imgW="1600200" imgH="419100" progId="Equation.DSMT4">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770313"/>
                        <a:ext cx="388937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nvGraphicFramePr>
        <p:xfrm>
          <a:off x="1979613" y="1341438"/>
          <a:ext cx="936625" cy="927100"/>
        </p:xfrm>
        <a:graphic>
          <a:graphicData uri="http://schemas.openxmlformats.org/presentationml/2006/ole">
            <mc:AlternateContent xmlns:mc="http://schemas.openxmlformats.org/markup-compatibility/2006">
              <mc:Choice xmlns:v="urn:schemas-microsoft-com:vml" Requires="v">
                <p:oleObj spid="_x0000_s409977" name="公式" r:id="rId5" imgW="418918" imgH="393529" progId="Equation.3">
                  <p:embed/>
                </p:oleObj>
              </mc:Choice>
              <mc:Fallback>
                <p:oleObj name="公式" r:id="rId5" imgW="418918" imgH="393529"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341438"/>
                        <a:ext cx="9366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230" name="Group 7"/>
          <p:cNvGrpSpPr>
            <a:grpSpLocks/>
          </p:cNvGrpSpPr>
          <p:nvPr/>
        </p:nvGrpSpPr>
        <p:grpSpPr bwMode="auto">
          <a:xfrm>
            <a:off x="6096000" y="1371600"/>
            <a:ext cx="2667000" cy="4648200"/>
            <a:chOff x="3840" y="864"/>
            <a:chExt cx="1680" cy="2928"/>
          </a:xfrm>
        </p:grpSpPr>
        <p:sp>
          <p:nvSpPr>
            <p:cNvPr id="9242" name="Rectangle 8"/>
            <p:cNvSpPr>
              <a:spLocks noChangeArrowheads="1"/>
            </p:cNvSpPr>
            <p:nvPr/>
          </p:nvSpPr>
          <p:spPr bwMode="auto">
            <a:xfrm>
              <a:off x="3840" y="864"/>
              <a:ext cx="1680" cy="292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3" name="AutoShape 9"/>
            <p:cNvSpPr>
              <a:spLocks noChangeArrowheads="1"/>
            </p:cNvSpPr>
            <p:nvPr/>
          </p:nvSpPr>
          <p:spPr bwMode="auto">
            <a:xfrm>
              <a:off x="4128" y="1366"/>
              <a:ext cx="815" cy="2090"/>
            </a:xfrm>
            <a:prstGeom prst="can">
              <a:avLst>
                <a:gd name="adj" fmla="val 51371"/>
              </a:avLst>
            </a:prstGeom>
            <a:solidFill>
              <a:srgbClr val="00FFCC">
                <a:alpha val="50195"/>
              </a:srgbClr>
            </a:solidFill>
            <a:ln w="25400">
              <a:solidFill>
                <a:schemeClr val="tx2"/>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4" name="Line 10"/>
            <p:cNvSpPr>
              <a:spLocks noChangeShapeType="1"/>
            </p:cNvSpPr>
            <p:nvPr/>
          </p:nvSpPr>
          <p:spPr bwMode="auto">
            <a:xfrm flipV="1">
              <a:off x="4536" y="1152"/>
              <a:ext cx="0" cy="48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8" name="Object 12"/>
            <p:cNvGraphicFramePr>
              <a:graphicFrameLocks noChangeAspect="1"/>
            </p:cNvGraphicFramePr>
            <p:nvPr/>
          </p:nvGraphicFramePr>
          <p:xfrm>
            <a:off x="4586" y="1152"/>
            <a:ext cx="221" cy="321"/>
          </p:xfrm>
          <a:graphic>
            <a:graphicData uri="http://schemas.openxmlformats.org/presentationml/2006/ole">
              <mc:AlternateContent xmlns:mc="http://schemas.openxmlformats.org/markup-compatibility/2006">
                <mc:Choice xmlns:v="urn:schemas-microsoft-com:vml" Requires="v">
                  <p:oleObj spid="_x0000_s409978" name="公式" r:id="rId7" imgW="165028" imgH="228501" progId="Equation.3">
                    <p:embed/>
                  </p:oleObj>
                </mc:Choice>
                <mc:Fallback>
                  <p:oleObj name="公式" r:id="rId7" imgW="165028" imgH="228501" progId="Equation.3">
                    <p:embed/>
                    <p:pic>
                      <p:nvPicPr>
                        <p:cNvPr id="9228"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 y="1152"/>
                          <a:ext cx="221"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81" name="AutoShape 13"/>
          <p:cNvSpPr>
            <a:spLocks noChangeArrowheads="1"/>
          </p:cNvSpPr>
          <p:nvPr/>
        </p:nvSpPr>
        <p:spPr bwMode="auto">
          <a:xfrm>
            <a:off x="7102475" y="3530600"/>
            <a:ext cx="322263" cy="1020763"/>
          </a:xfrm>
          <a:prstGeom prst="can">
            <a:avLst>
              <a:gd name="adj" fmla="val 48949"/>
            </a:avLst>
          </a:prstGeom>
          <a:gradFill rotWithShape="0">
            <a:gsLst>
              <a:gs pos="0">
                <a:schemeClr val="accent1">
                  <a:gamma/>
                  <a:shade val="45882"/>
                  <a:invGamma/>
                </a:schemeClr>
              </a:gs>
              <a:gs pos="50000">
                <a:schemeClr val="accent1"/>
              </a:gs>
              <a:gs pos="100000">
                <a:schemeClr val="accent1">
                  <a:gamma/>
                  <a:shade val="45882"/>
                  <a:invGamma/>
                </a:schemeClr>
              </a:gs>
            </a:gsLst>
            <a:lin ang="0" scaled="1"/>
          </a:gradFill>
          <a:ln w="19050">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9232" name="Line 14"/>
          <p:cNvSpPr>
            <a:spLocks noChangeShapeType="1"/>
          </p:cNvSpPr>
          <p:nvPr/>
        </p:nvSpPr>
        <p:spPr bwMode="auto">
          <a:xfrm flipV="1">
            <a:off x="7262813" y="3206750"/>
            <a:ext cx="1587" cy="42703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3" name="Line 15"/>
          <p:cNvSpPr>
            <a:spLocks noChangeShapeType="1"/>
          </p:cNvSpPr>
          <p:nvPr/>
        </p:nvSpPr>
        <p:spPr bwMode="auto">
          <a:xfrm>
            <a:off x="6697663" y="3613150"/>
            <a:ext cx="403225" cy="1588"/>
          </a:xfrm>
          <a:prstGeom prst="line">
            <a:avLst/>
          </a:prstGeom>
          <a:noFill/>
          <a:ln w="19050">
            <a:solidFill>
              <a:srgbClr val="CC0099"/>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4" name="Line 16"/>
          <p:cNvSpPr>
            <a:spLocks noChangeShapeType="1"/>
          </p:cNvSpPr>
          <p:nvPr/>
        </p:nvSpPr>
        <p:spPr bwMode="auto">
          <a:xfrm>
            <a:off x="6697663" y="4422775"/>
            <a:ext cx="403225" cy="1588"/>
          </a:xfrm>
          <a:prstGeom prst="line">
            <a:avLst/>
          </a:prstGeom>
          <a:noFill/>
          <a:ln w="19050">
            <a:solidFill>
              <a:srgbClr val="CC0099"/>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5" name="Line 17"/>
          <p:cNvSpPr>
            <a:spLocks noChangeShapeType="1"/>
          </p:cNvSpPr>
          <p:nvPr/>
        </p:nvSpPr>
        <p:spPr bwMode="auto">
          <a:xfrm>
            <a:off x="6859588" y="3613150"/>
            <a:ext cx="1587" cy="849313"/>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0" name="Object 4"/>
          <p:cNvGraphicFramePr>
            <a:graphicFrameLocks noChangeAspect="1"/>
          </p:cNvGraphicFramePr>
          <p:nvPr/>
        </p:nvGraphicFramePr>
        <p:xfrm>
          <a:off x="6629400" y="3933825"/>
          <a:ext cx="338138" cy="355600"/>
        </p:xfrm>
        <a:graphic>
          <a:graphicData uri="http://schemas.openxmlformats.org/presentationml/2006/ole">
            <mc:AlternateContent xmlns:mc="http://schemas.openxmlformats.org/markup-compatibility/2006">
              <mc:Choice xmlns:v="urn:schemas-microsoft-com:vml" Requires="v">
                <p:oleObj spid="_x0000_s409979" name="公式" r:id="rId9" imgW="253780" imgH="253780" progId="Equation.3">
                  <p:embed/>
                </p:oleObj>
              </mc:Choice>
              <mc:Fallback>
                <p:oleObj name="公式" r:id="rId9" imgW="253780" imgH="253780" progId="Equation.3">
                  <p:embed/>
                  <p:pic>
                    <p:nvPicPr>
                      <p:cNvPr id="922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3933825"/>
                        <a:ext cx="33813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5"/>
          <p:cNvGraphicFramePr>
            <a:graphicFrameLocks noChangeAspect="1"/>
          </p:cNvGraphicFramePr>
          <p:nvPr/>
        </p:nvGraphicFramePr>
        <p:xfrm>
          <a:off x="7092950" y="2924175"/>
          <a:ext cx="358775" cy="342900"/>
        </p:xfrm>
        <a:graphic>
          <a:graphicData uri="http://schemas.openxmlformats.org/presentationml/2006/ole">
            <mc:AlternateContent xmlns:mc="http://schemas.openxmlformats.org/markup-compatibility/2006">
              <mc:Choice xmlns:v="urn:schemas-microsoft-com:vml" Requires="v">
                <p:oleObj spid="_x0000_s409980" name="公式" r:id="rId11" imgW="279279" imgH="253890" progId="Equation.3">
                  <p:embed/>
                </p:oleObj>
              </mc:Choice>
              <mc:Fallback>
                <p:oleObj name="公式" r:id="rId11" imgW="279279" imgH="253890" progId="Equation.3">
                  <p:embed/>
                  <p:pic>
                    <p:nvPicPr>
                      <p:cNvPr id="922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2924175"/>
                        <a:ext cx="35877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6"/>
          <p:cNvGraphicFramePr>
            <a:graphicFrameLocks noChangeAspect="1"/>
          </p:cNvGraphicFramePr>
          <p:nvPr/>
        </p:nvGraphicFramePr>
        <p:xfrm>
          <a:off x="7543800" y="3500438"/>
          <a:ext cx="295275" cy="309562"/>
        </p:xfrm>
        <a:graphic>
          <a:graphicData uri="http://schemas.openxmlformats.org/presentationml/2006/ole">
            <mc:AlternateContent xmlns:mc="http://schemas.openxmlformats.org/markup-compatibility/2006">
              <mc:Choice xmlns:v="urn:schemas-microsoft-com:vml" Requires="v">
                <p:oleObj spid="_x0000_s409981" name="公式" r:id="rId13" imgW="241195" imgH="241195" progId="Equation.3">
                  <p:embed/>
                </p:oleObj>
              </mc:Choice>
              <mc:Fallback>
                <p:oleObj name="公式" r:id="rId13" imgW="241195" imgH="241195" progId="Equation.3">
                  <p:embed/>
                  <p:pic>
                    <p:nvPicPr>
                      <p:cNvPr id="9222"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43800" y="3500438"/>
                        <a:ext cx="29527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7"/>
          <p:cNvGraphicFramePr>
            <a:graphicFrameLocks noChangeAspect="1"/>
          </p:cNvGraphicFramePr>
          <p:nvPr/>
        </p:nvGraphicFramePr>
        <p:xfrm>
          <a:off x="7524750" y="4365625"/>
          <a:ext cx="920750" cy="355600"/>
        </p:xfrm>
        <a:graphic>
          <a:graphicData uri="http://schemas.openxmlformats.org/presentationml/2006/ole">
            <mc:AlternateContent xmlns:mc="http://schemas.openxmlformats.org/markup-compatibility/2006">
              <mc:Choice xmlns:v="urn:schemas-microsoft-com:vml" Requires="v">
                <p:oleObj spid="_x0000_s409982" name="公式" r:id="rId15" imgW="799753" imgH="253890" progId="Equation.3">
                  <p:embed/>
                </p:oleObj>
              </mc:Choice>
              <mc:Fallback>
                <p:oleObj name="公式" r:id="rId15" imgW="799753" imgH="253890" progId="Equation.3">
                  <p:embed/>
                  <p:pic>
                    <p:nvPicPr>
                      <p:cNvPr id="9223"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4750" y="4365625"/>
                        <a:ext cx="9207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8"/>
          <p:cNvGraphicFramePr>
            <a:graphicFrameLocks noChangeAspect="1"/>
          </p:cNvGraphicFramePr>
          <p:nvPr/>
        </p:nvGraphicFramePr>
        <p:xfrm>
          <a:off x="7010400" y="4657725"/>
          <a:ext cx="441325" cy="388938"/>
        </p:xfrm>
        <a:graphic>
          <a:graphicData uri="http://schemas.openxmlformats.org/presentationml/2006/ole">
            <mc:AlternateContent xmlns:mc="http://schemas.openxmlformats.org/markup-compatibility/2006">
              <mc:Choice xmlns:v="urn:schemas-microsoft-com:vml" Requires="v">
                <p:oleObj spid="_x0000_s409983" name="公式" r:id="rId17" imgW="228600" imgH="190500" progId="Equation.3">
                  <p:embed/>
                </p:oleObj>
              </mc:Choice>
              <mc:Fallback>
                <p:oleObj name="公式" r:id="rId17" imgW="228600" imgH="190500" progId="Equation.3">
                  <p:embed/>
                  <p:pic>
                    <p:nvPicPr>
                      <p:cNvPr id="9224"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10400" y="4657725"/>
                        <a:ext cx="441325"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6" name="Rectangle 23"/>
          <p:cNvSpPr>
            <a:spLocks noChangeArrowheads="1"/>
          </p:cNvSpPr>
          <p:nvPr/>
        </p:nvSpPr>
        <p:spPr bwMode="auto">
          <a:xfrm>
            <a:off x="323850" y="476250"/>
            <a:ext cx="5181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3200" b="1" dirty="0" smtClean="0"/>
              <a:t>3</a:t>
            </a:r>
            <a:r>
              <a:rPr lang="zh-CN" altLang="en-US" sz="3200" b="1" dirty="0" smtClean="0"/>
              <a:t>、</a:t>
            </a:r>
            <a:r>
              <a:rPr lang="zh-CN" altLang="en-US" sz="3200" b="1" dirty="0"/>
              <a:t>欧姆定律的微分形式</a:t>
            </a:r>
          </a:p>
        </p:txBody>
      </p:sp>
      <p:graphicFrame>
        <p:nvGraphicFramePr>
          <p:cNvPr id="9225" name="Object 9"/>
          <p:cNvGraphicFramePr>
            <a:graphicFrameLocks noChangeAspect="1"/>
          </p:cNvGraphicFramePr>
          <p:nvPr/>
        </p:nvGraphicFramePr>
        <p:xfrm>
          <a:off x="1908175" y="2420938"/>
          <a:ext cx="1439863" cy="927100"/>
        </p:xfrm>
        <a:graphic>
          <a:graphicData uri="http://schemas.openxmlformats.org/presentationml/2006/ole">
            <mc:AlternateContent xmlns:mc="http://schemas.openxmlformats.org/markup-compatibility/2006">
              <mc:Choice xmlns:v="urn:schemas-microsoft-com:vml" Requires="v">
                <p:oleObj spid="_x0000_s409984" name="公式" r:id="rId19" imgW="545863" imgH="393529" progId="Equation.3">
                  <p:embed/>
                </p:oleObj>
              </mc:Choice>
              <mc:Fallback>
                <p:oleObj name="公式" r:id="rId19" imgW="545863" imgH="393529" progId="Equation.3">
                  <p:embed/>
                  <p:pic>
                    <p:nvPicPr>
                      <p:cNvPr id="9225"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8175" y="2420938"/>
                        <a:ext cx="1439863"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 name="Object 10"/>
          <p:cNvGraphicFramePr>
            <a:graphicFrameLocks noChangeAspect="1"/>
          </p:cNvGraphicFramePr>
          <p:nvPr/>
        </p:nvGraphicFramePr>
        <p:xfrm>
          <a:off x="4067175" y="1700213"/>
          <a:ext cx="1655763" cy="1082675"/>
        </p:xfrm>
        <a:graphic>
          <a:graphicData uri="http://schemas.openxmlformats.org/presentationml/2006/ole">
            <mc:AlternateContent xmlns:mc="http://schemas.openxmlformats.org/markup-compatibility/2006">
              <mc:Choice xmlns:v="urn:schemas-microsoft-com:vml" Requires="v">
                <p:oleObj spid="_x0000_s409985" name="公式" r:id="rId21" imgW="672808" imgH="418918" progId="Equation.3">
                  <p:embed/>
                </p:oleObj>
              </mc:Choice>
              <mc:Fallback>
                <p:oleObj name="公式" r:id="rId21" imgW="672808" imgH="418918" progId="Equation.3">
                  <p:embed/>
                  <p:pic>
                    <p:nvPicPr>
                      <p:cNvPr id="9226"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67175" y="1700213"/>
                        <a:ext cx="1655763"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7" name="Rectangle 26"/>
          <p:cNvSpPr>
            <a:spLocks noChangeArrowheads="1"/>
          </p:cNvSpPr>
          <p:nvPr/>
        </p:nvSpPr>
        <p:spPr bwMode="auto">
          <a:xfrm>
            <a:off x="468313" y="1557338"/>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欧姆定律</a:t>
            </a:r>
          </a:p>
        </p:txBody>
      </p:sp>
      <p:sp>
        <p:nvSpPr>
          <p:cNvPr id="9238" name="Rectangle 27"/>
          <p:cNvSpPr>
            <a:spLocks noChangeArrowheads="1"/>
          </p:cNvSpPr>
          <p:nvPr/>
        </p:nvSpPr>
        <p:spPr bwMode="auto">
          <a:xfrm>
            <a:off x="395288" y="26368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电阻定律</a:t>
            </a:r>
          </a:p>
        </p:txBody>
      </p:sp>
      <p:sp>
        <p:nvSpPr>
          <p:cNvPr id="9239" name="AutoShape 28"/>
          <p:cNvSpPr>
            <a:spLocks/>
          </p:cNvSpPr>
          <p:nvPr/>
        </p:nvSpPr>
        <p:spPr bwMode="auto">
          <a:xfrm>
            <a:off x="3779838" y="1557338"/>
            <a:ext cx="215900" cy="1366837"/>
          </a:xfrm>
          <a:prstGeom prst="rightBrace">
            <a:avLst>
              <a:gd name="adj1" fmla="val 527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0" name="Rectangle 29"/>
          <p:cNvSpPr>
            <a:spLocks noChangeArrowheads="1"/>
          </p:cNvSpPr>
          <p:nvPr/>
        </p:nvSpPr>
        <p:spPr bwMode="auto">
          <a:xfrm>
            <a:off x="395288" y="40052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电流密度</a:t>
            </a:r>
          </a:p>
        </p:txBody>
      </p:sp>
      <p:graphicFrame>
        <p:nvGraphicFramePr>
          <p:cNvPr id="9227" name="Object 11"/>
          <p:cNvGraphicFramePr>
            <a:graphicFrameLocks noChangeAspect="1"/>
          </p:cNvGraphicFramePr>
          <p:nvPr/>
        </p:nvGraphicFramePr>
        <p:xfrm>
          <a:off x="3563938" y="5300663"/>
          <a:ext cx="1370012" cy="660400"/>
        </p:xfrm>
        <a:graphic>
          <a:graphicData uri="http://schemas.openxmlformats.org/presentationml/2006/ole">
            <mc:AlternateContent xmlns:mc="http://schemas.openxmlformats.org/markup-compatibility/2006">
              <mc:Choice xmlns:v="urn:schemas-microsoft-com:vml" Requires="v">
                <p:oleObj spid="_x0000_s409986" name="Equation" r:id="rId23" imgW="495085" imgH="228501" progId="Equation.DSMT4">
                  <p:embed/>
                </p:oleObj>
              </mc:Choice>
              <mc:Fallback>
                <p:oleObj name="Equation" r:id="rId23" imgW="495085" imgH="228501" progId="Equation.DSMT4">
                  <p:embed/>
                  <p:pic>
                    <p:nvPicPr>
                      <p:cNvPr id="9227" name="Object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63938" y="5300663"/>
                        <a:ext cx="137001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1" name="Rectangle 31"/>
          <p:cNvSpPr>
            <a:spLocks noChangeArrowheads="1"/>
          </p:cNvSpPr>
          <p:nvPr/>
        </p:nvSpPr>
        <p:spPr bwMode="auto">
          <a:xfrm>
            <a:off x="323850" y="5373688"/>
            <a:ext cx="3641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欧姆定律</a:t>
            </a:r>
            <a:r>
              <a:rPr lang="zh-CN" altLang="en-US" sz="2400" b="1"/>
              <a:t>的</a:t>
            </a:r>
            <a:r>
              <a:rPr lang="zh-CN" altLang="en-US" sz="2400" b="1">
                <a:solidFill>
                  <a:srgbClr val="CC0000"/>
                </a:solidFill>
              </a:rPr>
              <a:t>微分</a:t>
            </a:r>
            <a:r>
              <a:rPr lang="zh-CN" altLang="en-US" sz="2400" b="1"/>
              <a:t>形式</a:t>
            </a:r>
          </a:p>
        </p:txBody>
      </p:sp>
    </p:spTree>
    <p:extLst>
      <p:ext uri="{BB962C8B-B14F-4D97-AF65-F5344CB8AC3E}">
        <p14:creationId xmlns:p14="http://schemas.microsoft.com/office/powerpoint/2010/main" val="33908752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
          <p:cNvGraphicFramePr>
            <a:graphicFrameLocks noChangeAspect="1"/>
          </p:cNvGraphicFramePr>
          <p:nvPr>
            <p:extLst>
              <p:ext uri="{D42A27DB-BD31-4B8C-83A1-F6EECF244321}">
                <p14:modId xmlns:p14="http://schemas.microsoft.com/office/powerpoint/2010/main" val="2339106041"/>
              </p:ext>
            </p:extLst>
          </p:nvPr>
        </p:nvGraphicFramePr>
        <p:xfrm>
          <a:off x="2717800" y="1151905"/>
          <a:ext cx="1727200" cy="481013"/>
        </p:xfrm>
        <a:graphic>
          <a:graphicData uri="http://schemas.openxmlformats.org/presentationml/2006/ole">
            <mc:AlternateContent xmlns:mc="http://schemas.openxmlformats.org/markup-compatibility/2006">
              <mc:Choice xmlns:v="urn:schemas-microsoft-com:vml" Requires="v">
                <p:oleObj spid="_x0000_s399572" r:id="rId3" imgW="685800" imgH="190500" progId="Equation.3">
                  <p:embed/>
                </p:oleObj>
              </mc:Choice>
              <mc:Fallback>
                <p:oleObj r:id="rId3" imgW="6858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0" y="1151905"/>
                        <a:ext cx="17272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 name="Picture 6" descr="http://cai.tongji.edu.cn/UPNetClass/mechanics/ch5/img/Image1057.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75238" y="692696"/>
            <a:ext cx="316865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5"/>
          <p:cNvSpPr txBox="1">
            <a:spLocks noChangeArrowheads="1"/>
          </p:cNvSpPr>
          <p:nvPr/>
        </p:nvSpPr>
        <p:spPr bwMode="auto">
          <a:xfrm>
            <a:off x="398463" y="206154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en-US" altLang="zh-CN" sz="2800">
                <a:latin typeface="Times New Roman" pitchFamily="18" charset="0"/>
                <a:cs typeface="Times New Roman" pitchFamily="18" charset="0"/>
              </a:rPr>
              <a:t>2.  </a:t>
            </a:r>
            <a:r>
              <a:rPr lang="zh-CN" altLang="en-US" sz="2800">
                <a:latin typeface="Times New Roman" pitchFamily="18" charset="0"/>
                <a:cs typeface="Times New Roman" pitchFamily="18" charset="0"/>
              </a:rPr>
              <a:t>力偶及力偶矩</a:t>
            </a:r>
          </a:p>
        </p:txBody>
      </p:sp>
      <p:grpSp>
        <p:nvGrpSpPr>
          <p:cNvPr id="42" name="组合 41"/>
          <p:cNvGrpSpPr/>
          <p:nvPr/>
        </p:nvGrpSpPr>
        <p:grpSpPr>
          <a:xfrm>
            <a:off x="323528" y="3435449"/>
            <a:ext cx="3971925" cy="2009775"/>
            <a:chOff x="468313" y="3285505"/>
            <a:chExt cx="3971925" cy="2009775"/>
          </a:xfrm>
        </p:grpSpPr>
        <p:grpSp>
          <p:nvGrpSpPr>
            <p:cNvPr id="27" name="组合 14"/>
            <p:cNvGrpSpPr>
              <a:grpSpLocks/>
            </p:cNvGrpSpPr>
            <p:nvPr/>
          </p:nvGrpSpPr>
          <p:grpSpPr bwMode="auto">
            <a:xfrm>
              <a:off x="900113" y="3501405"/>
              <a:ext cx="3095625" cy="1584325"/>
              <a:chOff x="755576" y="4653136"/>
              <a:chExt cx="3096344" cy="1584176"/>
            </a:xfrm>
          </p:grpSpPr>
          <p:cxnSp>
            <p:nvCxnSpPr>
              <p:cNvPr id="28" name="直接箭头连接符 27"/>
              <p:cNvCxnSpPr/>
              <p:nvPr/>
            </p:nvCxnSpPr>
            <p:spPr>
              <a:xfrm>
                <a:off x="2267227" y="6237312"/>
                <a:ext cx="1584693" cy="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755576" y="4653136"/>
                <a:ext cx="1511651" cy="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sp>
            <p:nvSpPr>
              <p:cNvPr id="30" name="流程图: 联系 29"/>
              <p:cNvSpPr/>
              <p:nvPr/>
            </p:nvSpPr>
            <p:spPr>
              <a:xfrm>
                <a:off x="2195772" y="5300775"/>
                <a:ext cx="144497" cy="144449"/>
              </a:xfrm>
              <a:prstGeom prst="flowChartConnector">
                <a:avLst/>
              </a:prstGeom>
              <a:solidFill>
                <a:srgbClr val="FF00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FF0000"/>
                  </a:solidFill>
                </a:endParaRPr>
              </a:p>
            </p:txBody>
          </p:sp>
        </p:grpSp>
        <p:graphicFrame>
          <p:nvGraphicFramePr>
            <p:cNvPr id="31" name="Object 3"/>
            <p:cNvGraphicFramePr>
              <a:graphicFrameLocks noChangeAspect="1"/>
            </p:cNvGraphicFramePr>
            <p:nvPr>
              <p:extLst>
                <p:ext uri="{D42A27DB-BD31-4B8C-83A1-F6EECF244321}">
                  <p14:modId xmlns:p14="http://schemas.microsoft.com/office/powerpoint/2010/main" val="566681682"/>
                </p:ext>
              </p:extLst>
            </p:nvPr>
          </p:nvGraphicFramePr>
          <p:xfrm>
            <a:off x="468313" y="3285505"/>
            <a:ext cx="358775" cy="498475"/>
          </p:xfrm>
          <a:graphic>
            <a:graphicData uri="http://schemas.openxmlformats.org/presentationml/2006/ole">
              <mc:AlternateContent xmlns:mc="http://schemas.openxmlformats.org/markup-compatibility/2006">
                <mc:Choice xmlns:v="urn:schemas-microsoft-com:vml" Requires="v">
                  <p:oleObj spid="_x0000_s399573" name="公式" r:id="rId7" imgW="165028" imgH="228501" progId="Equation.3">
                    <p:embed/>
                  </p:oleObj>
                </mc:Choice>
                <mc:Fallback>
                  <p:oleObj name="公式"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85505"/>
                          <a:ext cx="3587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1850444546"/>
                </p:ext>
              </p:extLst>
            </p:nvPr>
          </p:nvGraphicFramePr>
          <p:xfrm>
            <a:off x="4054475" y="4796805"/>
            <a:ext cx="385763" cy="498475"/>
          </p:xfrm>
          <a:graphic>
            <a:graphicData uri="http://schemas.openxmlformats.org/presentationml/2006/ole">
              <mc:AlternateContent xmlns:mc="http://schemas.openxmlformats.org/markup-compatibility/2006">
                <mc:Choice xmlns:v="urn:schemas-microsoft-com:vml" Requires="v">
                  <p:oleObj spid="_x0000_s399574" name="公式" r:id="rId9" imgW="177646" imgH="228402" progId="Equation.3">
                    <p:embed/>
                  </p:oleObj>
                </mc:Choice>
                <mc:Fallback>
                  <p:oleObj name="公式" r:id="rId9" imgW="177646"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4475" y="4796805"/>
                          <a:ext cx="3857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806845661"/>
                </p:ext>
              </p:extLst>
            </p:nvPr>
          </p:nvGraphicFramePr>
          <p:xfrm>
            <a:off x="2555875" y="3501405"/>
            <a:ext cx="346075" cy="590550"/>
          </p:xfrm>
          <a:graphic>
            <a:graphicData uri="http://schemas.openxmlformats.org/presentationml/2006/ole">
              <mc:AlternateContent xmlns:mc="http://schemas.openxmlformats.org/markup-compatibility/2006">
                <mc:Choice xmlns:v="urn:schemas-microsoft-com:vml" Requires="v">
                  <p:oleObj spid="_x0000_s399575" name="公式" r:id="rId11" imgW="126780" imgH="215526" progId="Equation.3">
                    <p:embed/>
                  </p:oleObj>
                </mc:Choice>
                <mc:Fallback>
                  <p:oleObj name="公式" r:id="rId11" imgW="126780" imgH="21552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501405"/>
                          <a:ext cx="346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6"/>
            <p:cNvGraphicFramePr>
              <a:graphicFrameLocks noChangeAspect="1"/>
            </p:cNvGraphicFramePr>
            <p:nvPr>
              <p:extLst>
                <p:ext uri="{D42A27DB-BD31-4B8C-83A1-F6EECF244321}">
                  <p14:modId xmlns:p14="http://schemas.microsoft.com/office/powerpoint/2010/main" val="3377685910"/>
                </p:ext>
              </p:extLst>
            </p:nvPr>
          </p:nvGraphicFramePr>
          <p:xfrm>
            <a:off x="2468563" y="4436443"/>
            <a:ext cx="379412" cy="590550"/>
          </p:xfrm>
          <a:graphic>
            <a:graphicData uri="http://schemas.openxmlformats.org/presentationml/2006/ole">
              <mc:AlternateContent xmlns:mc="http://schemas.openxmlformats.org/markup-compatibility/2006">
                <mc:Choice xmlns:v="urn:schemas-microsoft-com:vml" Requires="v">
                  <p:oleObj spid="_x0000_s399576" name="公式" r:id="rId13" imgW="139579" imgH="215713" progId="Equation.3">
                    <p:embed/>
                  </p:oleObj>
                </mc:Choice>
                <mc:Fallback>
                  <p:oleObj name="公式" r:id="rId13" imgW="139579"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8563" y="4436443"/>
                          <a:ext cx="3794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5" name="直接箭头连接符 34"/>
            <p:cNvCxnSpPr>
              <a:stCxn id="30" idx="4"/>
            </p:cNvCxnSpPr>
            <p:nvPr/>
          </p:nvCxnSpPr>
          <p:spPr>
            <a:xfrm>
              <a:off x="2411413" y="4293568"/>
              <a:ext cx="0" cy="792162"/>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0" idx="0"/>
            </p:cNvCxnSpPr>
            <p:nvPr/>
          </p:nvCxnSpPr>
          <p:spPr>
            <a:xfrm flipV="1">
              <a:off x="2411413" y="3501405"/>
              <a:ext cx="0" cy="64770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25"/>
          <p:cNvSpPr txBox="1">
            <a:spLocks noChangeArrowheads="1"/>
          </p:cNvSpPr>
          <p:nvPr/>
        </p:nvSpPr>
        <p:spPr bwMode="auto">
          <a:xfrm>
            <a:off x="4211835" y="3789040"/>
            <a:ext cx="43926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zh-CN" altLang="en-US" sz="2400" dirty="0"/>
              <a:t>力偶：大小相等、方向相反的一对平行力</a:t>
            </a:r>
          </a:p>
        </p:txBody>
      </p:sp>
      <p:graphicFrame>
        <p:nvGraphicFramePr>
          <p:cNvPr id="38" name="Object 7"/>
          <p:cNvGraphicFramePr>
            <a:graphicFrameLocks noChangeAspect="1"/>
          </p:cNvGraphicFramePr>
          <p:nvPr>
            <p:extLst>
              <p:ext uri="{D42A27DB-BD31-4B8C-83A1-F6EECF244321}">
                <p14:modId xmlns:p14="http://schemas.microsoft.com/office/powerpoint/2010/main" val="551871345"/>
              </p:ext>
            </p:extLst>
          </p:nvPr>
        </p:nvGraphicFramePr>
        <p:xfrm>
          <a:off x="4717801" y="4973092"/>
          <a:ext cx="4030663" cy="511175"/>
        </p:xfrm>
        <a:graphic>
          <a:graphicData uri="http://schemas.openxmlformats.org/presentationml/2006/ole">
            <mc:AlternateContent xmlns:mc="http://schemas.openxmlformats.org/markup-compatibility/2006">
              <mc:Choice xmlns:v="urn:schemas-microsoft-com:vml" Requires="v">
                <p:oleObj spid="_x0000_s399577" name="公式" r:id="rId15" imgW="1905000" imgH="241300" progId="Equation.3">
                  <p:embed/>
                </p:oleObj>
              </mc:Choice>
              <mc:Fallback>
                <p:oleObj name="公式" r:id="rId15" imgW="19050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7801" y="4973092"/>
                        <a:ext cx="40306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TextBox 27"/>
          <p:cNvSpPr txBox="1">
            <a:spLocks noChangeArrowheads="1"/>
          </p:cNvSpPr>
          <p:nvPr/>
        </p:nvSpPr>
        <p:spPr bwMode="auto">
          <a:xfrm>
            <a:off x="4802188" y="5704929"/>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zh-CN" altLang="en-US" sz="2400"/>
              <a:t>方向：都是垂直板面向外</a:t>
            </a:r>
          </a:p>
        </p:txBody>
      </p:sp>
      <p:sp>
        <p:nvSpPr>
          <p:cNvPr id="40" name="矩形 1"/>
          <p:cNvSpPr>
            <a:spLocks noChangeArrowheads="1"/>
          </p:cNvSpPr>
          <p:nvPr/>
        </p:nvSpPr>
        <p:spPr bwMode="auto">
          <a:xfrm>
            <a:off x="307975" y="261318"/>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zh-CN" altLang="en-US" sz="3200" b="1" dirty="0" smtClean="0">
                <a:solidFill>
                  <a:srgbClr val="0000FF"/>
                </a:solidFill>
                <a:latin typeface="黑体" pitchFamily="49" charset="-122"/>
                <a:ea typeface="黑体" pitchFamily="49" charset="-122"/>
              </a:rPr>
              <a:t>力矩</a:t>
            </a:r>
            <a:endParaRPr lang="en-US" altLang="zh-CN" sz="3200" b="1" dirty="0">
              <a:solidFill>
                <a:srgbClr val="0000FF"/>
              </a:solidFill>
              <a:latin typeface="黑体" pitchFamily="49" charset="-122"/>
              <a:ea typeface="黑体" pitchFamily="49" charset="-122"/>
            </a:endParaRPr>
          </a:p>
        </p:txBody>
      </p:sp>
      <p:sp>
        <p:nvSpPr>
          <p:cNvPr id="41" name="矩形 2"/>
          <p:cNvSpPr>
            <a:spLocks noChangeArrowheads="1"/>
          </p:cNvSpPr>
          <p:nvPr/>
        </p:nvSpPr>
        <p:spPr bwMode="auto">
          <a:xfrm>
            <a:off x="395288" y="1151905"/>
            <a:ext cx="26082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altLang="zh-CN" sz="2800">
                <a:latin typeface="Times New Roman" pitchFamily="18" charset="0"/>
                <a:cs typeface="Times New Roman" pitchFamily="18" charset="0"/>
              </a:rPr>
              <a:t>1.  </a:t>
            </a:r>
            <a:r>
              <a:rPr lang="zh-CN" altLang="en-US" sz="2800">
                <a:latin typeface="Times New Roman" pitchFamily="18" charset="0"/>
                <a:cs typeface="Times New Roman" pitchFamily="18" charset="0"/>
              </a:rPr>
              <a:t>力矩定义      </a:t>
            </a:r>
          </a:p>
        </p:txBody>
      </p:sp>
    </p:spTree>
    <p:extLst>
      <p:ext uri="{BB962C8B-B14F-4D97-AF65-F5344CB8AC3E}">
        <p14:creationId xmlns:p14="http://schemas.microsoft.com/office/powerpoint/2010/main" val="62415515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85720" y="285728"/>
            <a:ext cx="6378575" cy="533400"/>
          </a:xfrm>
        </p:spPr>
        <p:txBody>
          <a:bodyPr/>
          <a:lstStyle/>
          <a:p>
            <a:pPr algn="l" eaLnBrk="1" hangingPunct="1"/>
            <a:r>
              <a:rPr kumimoji="1" lang="zh-CN" altLang="en-US" sz="3200" b="1" kern="1200" dirty="0" smtClean="0">
                <a:solidFill>
                  <a:srgbClr val="000000"/>
                </a:solidFill>
                <a:latin typeface="宋体" pitchFamily="2" charset="-122"/>
                <a:ea typeface="宋体" pitchFamily="2" charset="-122"/>
                <a:cs typeface="楷体_GB2312"/>
              </a:rPr>
              <a:t>二</a:t>
            </a:r>
            <a:r>
              <a:rPr kumimoji="1" lang="en-US" altLang="zh-CN" sz="3200" b="1" kern="1200" dirty="0" smtClean="0">
                <a:solidFill>
                  <a:srgbClr val="000000"/>
                </a:solidFill>
                <a:latin typeface="宋体" pitchFamily="2" charset="-122"/>
                <a:ea typeface="宋体" pitchFamily="2" charset="-122"/>
                <a:cs typeface="楷体_GB2312"/>
              </a:rPr>
              <a:t>.</a:t>
            </a:r>
            <a:r>
              <a:rPr kumimoji="1" lang="zh-CN" altLang="en-US" sz="3200" b="1" kern="1200" dirty="0" smtClean="0">
                <a:solidFill>
                  <a:srgbClr val="000000"/>
                </a:solidFill>
                <a:latin typeface="宋体" pitchFamily="2" charset="-122"/>
                <a:ea typeface="宋体" pitchFamily="2" charset="-122"/>
                <a:cs typeface="楷体_GB2312"/>
              </a:rPr>
              <a:t>磁力矩与磁矩</a:t>
            </a:r>
          </a:p>
        </p:txBody>
      </p:sp>
      <p:sp>
        <p:nvSpPr>
          <p:cNvPr id="200707" name="Rectangle 3"/>
          <p:cNvSpPr>
            <a:spLocks noChangeArrowheads="1"/>
          </p:cNvSpPr>
          <p:nvPr/>
        </p:nvSpPr>
        <p:spPr bwMode="auto">
          <a:xfrm>
            <a:off x="3324225" y="2566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pic>
        <p:nvPicPr>
          <p:cNvPr id="200708" name="Picture 4" descr="http://cai.tongji.edu.cn/UPNetClass/electronaget/ch4/page/Image98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2844" y="1142984"/>
            <a:ext cx="3155482" cy="217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Line 5"/>
          <p:cNvSpPr>
            <a:spLocks noChangeShapeType="1"/>
          </p:cNvSpPr>
          <p:nvPr/>
        </p:nvSpPr>
        <p:spPr bwMode="auto">
          <a:xfrm>
            <a:off x="1714480" y="1214422"/>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0710" name="Line 6"/>
          <p:cNvSpPr>
            <a:spLocks noChangeShapeType="1"/>
          </p:cNvSpPr>
          <p:nvPr/>
        </p:nvSpPr>
        <p:spPr bwMode="auto">
          <a:xfrm>
            <a:off x="2643174" y="1857364"/>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0711" name="Object 7"/>
          <p:cNvGraphicFramePr>
            <a:graphicFrameLocks noChangeAspect="1"/>
          </p:cNvGraphicFramePr>
          <p:nvPr/>
        </p:nvGraphicFramePr>
        <p:xfrm>
          <a:off x="4000496" y="1500174"/>
          <a:ext cx="1500198" cy="714380"/>
        </p:xfrm>
        <a:graphic>
          <a:graphicData uri="http://schemas.openxmlformats.org/presentationml/2006/ole">
            <mc:AlternateContent xmlns:mc="http://schemas.openxmlformats.org/markup-compatibility/2006">
              <mc:Choice xmlns:v="urn:schemas-microsoft-com:vml" Requires="v">
                <p:oleObj spid="_x0000_s400491" name="Equation" r:id="rId5" imgW="533169" imgH="253890" progId="Equation.DSMT4">
                  <p:embed/>
                </p:oleObj>
              </mc:Choice>
              <mc:Fallback>
                <p:oleObj name="Equation" r:id="rId5" imgW="53316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496" y="1500174"/>
                        <a:ext cx="1500198"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7" name="Object 23"/>
          <p:cNvGraphicFramePr>
            <a:graphicFrameLocks noGrp="1" noChangeAspect="1"/>
          </p:cNvGraphicFramePr>
          <p:nvPr/>
        </p:nvGraphicFramePr>
        <p:xfrm>
          <a:off x="857224" y="3643314"/>
          <a:ext cx="7670801" cy="579437"/>
        </p:xfrm>
        <a:graphic>
          <a:graphicData uri="http://schemas.openxmlformats.org/presentationml/2006/ole">
            <mc:AlternateContent xmlns:mc="http://schemas.openxmlformats.org/markup-compatibility/2006">
              <mc:Choice xmlns:v="urn:schemas-microsoft-com:vml" Requires="v">
                <p:oleObj spid="_x0000_s400492" name="Equation" r:id="rId7" imgW="3035160" imgH="228600" progId="Equation.DSMT4">
                  <p:embed/>
                </p:oleObj>
              </mc:Choice>
              <mc:Fallback>
                <p:oleObj name="Equation" r:id="rId7" imgW="3035160" imgH="22860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24" y="3643314"/>
                        <a:ext cx="7670801"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8" name="Object 24"/>
          <p:cNvGraphicFramePr>
            <a:graphicFrameLocks noGrp="1" noChangeAspect="1"/>
          </p:cNvGraphicFramePr>
          <p:nvPr/>
        </p:nvGraphicFramePr>
        <p:xfrm>
          <a:off x="2428860" y="4572008"/>
          <a:ext cx="2054240" cy="675102"/>
        </p:xfrm>
        <a:graphic>
          <a:graphicData uri="http://schemas.openxmlformats.org/presentationml/2006/ole">
            <mc:AlternateContent xmlns:mc="http://schemas.openxmlformats.org/markup-compatibility/2006">
              <mc:Choice xmlns:v="urn:schemas-microsoft-com:vml" Requires="v">
                <p:oleObj spid="_x0000_s400493" name="Equation" r:id="rId9" imgW="736600" imgH="241300" progId="Equation.DSMT4">
                  <p:embed/>
                </p:oleObj>
              </mc:Choice>
              <mc:Fallback>
                <p:oleObj name="Equation" r:id="rId9" imgW="736600" imgH="241300" progId="Equation.DSMT4">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8860" y="4572008"/>
                        <a:ext cx="2054240" cy="6751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620631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5" name="Rectangle 5"/>
          <p:cNvSpPr>
            <a:spLocks noChangeArrowheads="1"/>
          </p:cNvSpPr>
          <p:nvPr/>
        </p:nvSpPr>
        <p:spPr bwMode="auto">
          <a:xfrm>
            <a:off x="3652838"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4" name="矩形 3"/>
          <p:cNvSpPr/>
          <p:nvPr/>
        </p:nvSpPr>
        <p:spPr>
          <a:xfrm>
            <a:off x="142844" y="214290"/>
            <a:ext cx="8643998" cy="2116990"/>
          </a:xfrm>
          <a:prstGeom prst="rect">
            <a:avLst/>
          </a:prstGeom>
        </p:spPr>
        <p:txBody>
          <a:bodyPr wrap="square">
            <a:spAutoFit/>
          </a:bodyPr>
          <a:lstStyle/>
          <a:p>
            <a:pPr>
              <a:lnSpc>
                <a:spcPct val="130000"/>
              </a:lnSpc>
            </a:pPr>
            <a:r>
              <a:rPr lang="en-US" altLang="zh-CN" sz="2600" b="1" dirty="0" smtClean="0">
                <a:solidFill>
                  <a:schemeClr val="hlink"/>
                </a:solidFill>
              </a:rPr>
              <a:t>[</a:t>
            </a:r>
            <a:r>
              <a:rPr lang="zh-CN" altLang="en-US" sz="2600" b="1" dirty="0" smtClean="0">
                <a:solidFill>
                  <a:schemeClr val="hlink"/>
                </a:solidFill>
              </a:rPr>
              <a:t>例</a:t>
            </a:r>
            <a:r>
              <a:rPr lang="en-US" altLang="zh-CN" sz="2600" b="1" dirty="0" smtClean="0">
                <a:solidFill>
                  <a:schemeClr val="hlink"/>
                </a:solidFill>
              </a:rPr>
              <a:t>1]</a:t>
            </a:r>
            <a:r>
              <a:rPr lang="zh-CN" altLang="en-US" sz="2600" b="1" dirty="0" smtClean="0">
                <a:solidFill>
                  <a:schemeClr val="hlink"/>
                </a:solidFill>
              </a:rPr>
              <a:t>：</a:t>
            </a:r>
            <a:r>
              <a:rPr lang="zh-CN" altLang="en-US" sz="2600" b="1" dirty="0" smtClean="0">
                <a:solidFill>
                  <a:schemeClr val="bg2"/>
                </a:solidFill>
              </a:rPr>
              <a:t>一圆形线圈，直径为</a:t>
            </a:r>
            <a:r>
              <a:rPr lang="en-US" altLang="zh-CN" sz="2600" b="1" dirty="0" smtClean="0">
                <a:solidFill>
                  <a:schemeClr val="bg2"/>
                </a:solidFill>
              </a:rPr>
              <a:t>0.08m</a:t>
            </a:r>
            <a:r>
              <a:rPr lang="zh-CN" altLang="en-US" sz="2600" b="1" dirty="0" smtClean="0">
                <a:solidFill>
                  <a:schemeClr val="bg2"/>
                </a:solidFill>
              </a:rPr>
              <a:t>，共有</a:t>
            </a:r>
            <a:r>
              <a:rPr lang="en-US" altLang="zh-CN" sz="2600" b="1" dirty="0" smtClean="0">
                <a:solidFill>
                  <a:schemeClr val="bg2"/>
                </a:solidFill>
              </a:rPr>
              <a:t>12</a:t>
            </a:r>
            <a:r>
              <a:rPr lang="zh-CN" altLang="en-US" sz="2600" b="1" dirty="0" smtClean="0">
                <a:solidFill>
                  <a:schemeClr val="bg2"/>
                </a:solidFill>
              </a:rPr>
              <a:t>匝，载有电流</a:t>
            </a:r>
            <a:r>
              <a:rPr lang="en-US" altLang="zh-CN" sz="2600" b="1" dirty="0" smtClean="0">
                <a:solidFill>
                  <a:schemeClr val="bg2"/>
                </a:solidFill>
              </a:rPr>
              <a:t>5A</a:t>
            </a:r>
            <a:r>
              <a:rPr lang="zh-CN" altLang="en-US" sz="2600" b="1" dirty="0" smtClean="0">
                <a:solidFill>
                  <a:schemeClr val="bg2"/>
                </a:solidFill>
              </a:rPr>
              <a:t>，线圈放在一磁感应强度为</a:t>
            </a:r>
            <a:r>
              <a:rPr lang="en-US" altLang="zh-CN" sz="2600" b="1" dirty="0" smtClean="0">
                <a:solidFill>
                  <a:schemeClr val="bg2"/>
                </a:solidFill>
              </a:rPr>
              <a:t>0.6T</a:t>
            </a:r>
            <a:r>
              <a:rPr lang="zh-CN" altLang="en-US" sz="2600" b="1" dirty="0" smtClean="0">
                <a:solidFill>
                  <a:schemeClr val="bg2"/>
                </a:solidFill>
              </a:rPr>
              <a:t>的均匀磁场中。</a:t>
            </a:r>
            <a:br>
              <a:rPr lang="zh-CN" altLang="en-US" sz="2600" b="1" dirty="0" smtClean="0">
                <a:solidFill>
                  <a:schemeClr val="bg2"/>
                </a:solidFill>
              </a:rPr>
            </a:br>
            <a:r>
              <a:rPr lang="en-US" altLang="zh-CN" sz="2600" b="1" dirty="0" smtClean="0">
                <a:solidFill>
                  <a:schemeClr val="bg2"/>
                </a:solidFill>
              </a:rPr>
              <a:t>(1) </a:t>
            </a:r>
            <a:r>
              <a:rPr lang="zh-CN" altLang="en-US" sz="2600" b="1" dirty="0" smtClean="0">
                <a:solidFill>
                  <a:schemeClr val="bg2"/>
                </a:solidFill>
              </a:rPr>
              <a:t>求线圈所受的最大磁力矩；</a:t>
            </a:r>
            <a:br>
              <a:rPr lang="zh-CN" altLang="en-US" sz="2600" b="1" dirty="0" smtClean="0">
                <a:solidFill>
                  <a:schemeClr val="bg2"/>
                </a:solidFill>
              </a:rPr>
            </a:br>
            <a:r>
              <a:rPr lang="en-US" altLang="zh-CN" sz="2600" b="1" dirty="0" smtClean="0">
                <a:solidFill>
                  <a:schemeClr val="bg2"/>
                </a:solidFill>
              </a:rPr>
              <a:t>(2) </a:t>
            </a:r>
            <a:r>
              <a:rPr lang="zh-CN" altLang="en-US" sz="2600" b="1" dirty="0" smtClean="0">
                <a:solidFill>
                  <a:schemeClr val="bg2"/>
                </a:solidFill>
              </a:rPr>
              <a:t>如果磁力矩等于最大磁力矩的一半，线圈处于什么位置？</a:t>
            </a:r>
            <a:endParaRPr lang="zh-CN" altLang="en-US" sz="2600" dirty="0"/>
          </a:p>
        </p:txBody>
      </p:sp>
      <p:sp>
        <p:nvSpPr>
          <p:cNvPr id="5" name="Rectangle 3"/>
          <p:cNvSpPr>
            <a:spLocks noGrp="1" noChangeArrowheads="1"/>
          </p:cNvSpPr>
          <p:nvPr>
            <p:ph type="subTitle" idx="1"/>
          </p:nvPr>
        </p:nvSpPr>
        <p:spPr>
          <a:xfrm>
            <a:off x="214282" y="2643182"/>
            <a:ext cx="3505200" cy="685800"/>
          </a:xfrm>
        </p:spPr>
        <p:txBody>
          <a:bodyPr/>
          <a:lstStyle/>
          <a:p>
            <a:pPr algn="just" eaLnBrk="1" hangingPunct="1"/>
            <a:r>
              <a:rPr lang="en-US" altLang="zh-CN" sz="2800" b="1" dirty="0" smtClean="0">
                <a:solidFill>
                  <a:schemeClr val="hlink"/>
                </a:solidFill>
                <a:latin typeface="Times New Roman" pitchFamily="18" charset="0"/>
              </a:rPr>
              <a:t>[</a:t>
            </a:r>
            <a:r>
              <a:rPr lang="zh-CN" altLang="en-US" sz="2800" b="1" dirty="0" smtClean="0">
                <a:solidFill>
                  <a:schemeClr val="hlink"/>
                </a:solidFill>
                <a:latin typeface="Times New Roman" pitchFamily="18" charset="0"/>
              </a:rPr>
              <a:t>解</a:t>
            </a:r>
            <a:r>
              <a:rPr lang="en-US" altLang="zh-CN" sz="2800" b="1" dirty="0" smtClean="0">
                <a:solidFill>
                  <a:schemeClr val="hlink"/>
                </a:solidFill>
                <a:latin typeface="Times New Roman" pitchFamily="18" charset="0"/>
              </a:rPr>
              <a:t>]</a:t>
            </a:r>
            <a:r>
              <a:rPr lang="zh-CN" altLang="en-US" sz="2800" b="1" dirty="0" smtClean="0">
                <a:solidFill>
                  <a:schemeClr val="hlink"/>
                </a:solidFill>
                <a:latin typeface="Times New Roman" pitchFamily="18" charset="0"/>
              </a:rPr>
              <a:t>：</a:t>
            </a:r>
            <a:r>
              <a:rPr lang="en-US" altLang="zh-CN" sz="2800" b="1" dirty="0" smtClean="0">
                <a:solidFill>
                  <a:schemeClr val="bg2"/>
                </a:solidFill>
                <a:latin typeface="Times New Roman" pitchFamily="18" charset="0"/>
              </a:rPr>
              <a:t>(1) </a:t>
            </a:r>
            <a:r>
              <a:rPr lang="zh-CN" altLang="en-US" sz="2800" b="1" dirty="0" smtClean="0">
                <a:solidFill>
                  <a:srgbClr val="0000FF"/>
                </a:solidFill>
                <a:latin typeface="Times New Roman" pitchFamily="18" charset="0"/>
              </a:rPr>
              <a:t>磁矩</a:t>
            </a:r>
            <a:r>
              <a:rPr lang="zh-CN" altLang="en-US" sz="2800" b="1" dirty="0" smtClean="0">
                <a:solidFill>
                  <a:schemeClr val="bg2"/>
                </a:solidFill>
                <a:latin typeface="Times New Roman" pitchFamily="18" charset="0"/>
              </a:rPr>
              <a:t>为</a:t>
            </a:r>
            <a:endParaRPr lang="zh-CN" altLang="en-US" sz="2800" dirty="0" smtClean="0">
              <a:solidFill>
                <a:schemeClr val="bg2"/>
              </a:solidFill>
              <a:latin typeface="Times New Roman" pitchFamily="18" charset="0"/>
            </a:endParaRPr>
          </a:p>
        </p:txBody>
      </p:sp>
      <p:graphicFrame>
        <p:nvGraphicFramePr>
          <p:cNvPr id="6" name="Object 5"/>
          <p:cNvGraphicFramePr>
            <a:graphicFrameLocks noChangeAspect="1"/>
          </p:cNvGraphicFramePr>
          <p:nvPr/>
        </p:nvGraphicFramePr>
        <p:xfrm>
          <a:off x="1928794" y="3143248"/>
          <a:ext cx="5386740" cy="1000132"/>
        </p:xfrm>
        <a:graphic>
          <a:graphicData uri="http://schemas.openxmlformats.org/presentationml/2006/ole">
            <mc:AlternateContent xmlns:mc="http://schemas.openxmlformats.org/markup-compatibility/2006">
              <mc:Choice xmlns:v="urn:schemas-microsoft-com:vml" Requires="v">
                <p:oleObj spid="_x0000_s394321" name="Equation" r:id="rId3" imgW="2450880" imgH="457200" progId="Equation.DSMT4">
                  <p:embed/>
                </p:oleObj>
              </mc:Choice>
              <mc:Fallback>
                <p:oleObj name="Equation" r:id="rId3" imgW="2450880" imgH="4572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3143248"/>
                        <a:ext cx="5386740" cy="1000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9"/>
          <p:cNvSpPr>
            <a:spLocks noGrp="1" noChangeArrowheads="1"/>
          </p:cNvSpPr>
          <p:nvPr>
            <p:ph type="ctrTitle"/>
          </p:nvPr>
        </p:nvSpPr>
        <p:spPr>
          <a:xfrm>
            <a:off x="1142976" y="4143380"/>
            <a:ext cx="5257800" cy="533400"/>
          </a:xfrm>
          <a:noFill/>
        </p:spPr>
        <p:txBody>
          <a:bodyPr/>
          <a:lstStyle/>
          <a:p>
            <a:pPr eaLnBrk="1" hangingPunct="1"/>
            <a:r>
              <a:rPr lang="zh-CN" altLang="en-US" sz="2800" b="1" dirty="0" smtClean="0">
                <a:solidFill>
                  <a:schemeClr val="tx1"/>
                </a:solidFill>
                <a:latin typeface="Times New Roman" pitchFamily="18" charset="0"/>
              </a:rPr>
              <a:t>所以，最大磁力矩为</a:t>
            </a:r>
          </a:p>
        </p:txBody>
      </p:sp>
      <p:graphicFrame>
        <p:nvGraphicFramePr>
          <p:cNvPr id="9" name="Object 10"/>
          <p:cNvGraphicFramePr>
            <a:graphicFrameLocks noChangeAspect="1"/>
          </p:cNvGraphicFramePr>
          <p:nvPr/>
        </p:nvGraphicFramePr>
        <p:xfrm>
          <a:off x="1071538" y="5000636"/>
          <a:ext cx="6484938" cy="693738"/>
        </p:xfrm>
        <a:graphic>
          <a:graphicData uri="http://schemas.openxmlformats.org/presentationml/2006/ole">
            <mc:AlternateContent xmlns:mc="http://schemas.openxmlformats.org/markup-compatibility/2006">
              <mc:Choice xmlns:v="urn:schemas-microsoft-com:vml" Requires="v">
                <p:oleObj spid="_x0000_s394322" name="Equation" r:id="rId5" imgW="2133360" imgH="228600" progId="Equation.DSMT4">
                  <p:embed/>
                </p:oleObj>
              </mc:Choice>
              <mc:Fallback>
                <p:oleObj name="Equation" r:id="rId5" imgW="2133360" imgH="2286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38" y="5000636"/>
                        <a:ext cx="6484938"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3" name="Rectangle 5"/>
          <p:cNvSpPr>
            <a:spLocks noChangeArrowheads="1"/>
          </p:cNvSpPr>
          <p:nvPr/>
        </p:nvSpPr>
        <p:spPr bwMode="auto">
          <a:xfrm>
            <a:off x="36052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4804" name="Rectangle 8"/>
          <p:cNvSpPr>
            <a:spLocks noChangeArrowheads="1"/>
          </p:cNvSpPr>
          <p:nvPr/>
        </p:nvSpPr>
        <p:spPr bwMode="auto">
          <a:xfrm>
            <a:off x="33575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04805" name="Object 7"/>
          <p:cNvGraphicFramePr>
            <a:graphicFrameLocks noChangeAspect="1"/>
          </p:cNvGraphicFramePr>
          <p:nvPr/>
        </p:nvGraphicFramePr>
        <p:xfrm>
          <a:off x="1428728" y="1285860"/>
          <a:ext cx="6215106" cy="1032385"/>
        </p:xfrm>
        <a:graphic>
          <a:graphicData uri="http://schemas.openxmlformats.org/presentationml/2006/ole">
            <mc:AlternateContent xmlns:mc="http://schemas.openxmlformats.org/markup-compatibility/2006">
              <mc:Choice xmlns:v="urn:schemas-microsoft-com:vml" Requires="v">
                <p:oleObj spid="_x0000_s204934" name="公式" r:id="rId3" imgW="2349500" imgH="393700" progId="Equation.3">
                  <p:embed/>
                </p:oleObj>
              </mc:Choice>
              <mc:Fallback>
                <p:oleObj name="公式" r:id="rId3" imgW="2349500" imgH="393700" progId="Equation.3">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1285860"/>
                        <a:ext cx="6215106" cy="1032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6" name="Rectangle 9"/>
          <p:cNvSpPr>
            <a:spLocks noChangeArrowheads="1"/>
          </p:cNvSpPr>
          <p:nvPr/>
        </p:nvSpPr>
        <p:spPr bwMode="auto">
          <a:xfrm>
            <a:off x="428596" y="571480"/>
            <a:ext cx="342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(2) </a:t>
            </a:r>
            <a:r>
              <a:rPr lang="zh-CN" altLang="en-US" b="1" dirty="0">
                <a:solidFill>
                  <a:srgbClr val="000000"/>
                </a:solidFill>
                <a:latin typeface="Times New Roman" pitchFamily="18" charset="0"/>
              </a:rPr>
              <a:t>由</a:t>
            </a:r>
            <a:r>
              <a:rPr lang="zh-CN" altLang="en-US" b="1" dirty="0">
                <a:solidFill>
                  <a:srgbClr val="0000FF"/>
                </a:solidFill>
                <a:latin typeface="Times New Roman" pitchFamily="18" charset="0"/>
              </a:rPr>
              <a:t>磁力矩</a:t>
            </a:r>
          </a:p>
        </p:txBody>
      </p:sp>
      <p:sp>
        <p:nvSpPr>
          <p:cNvPr id="204807" name="Rectangle 11"/>
          <p:cNvSpPr>
            <a:spLocks noChangeArrowheads="1"/>
          </p:cNvSpPr>
          <p:nvPr/>
        </p:nvSpPr>
        <p:spPr bwMode="auto">
          <a:xfrm>
            <a:off x="422910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04808" name="Object 10"/>
          <p:cNvGraphicFramePr>
            <a:graphicFrameLocks noChangeAspect="1"/>
          </p:cNvGraphicFramePr>
          <p:nvPr/>
        </p:nvGraphicFramePr>
        <p:xfrm>
          <a:off x="1714480" y="2714620"/>
          <a:ext cx="3714776" cy="541738"/>
        </p:xfrm>
        <a:graphic>
          <a:graphicData uri="http://schemas.openxmlformats.org/presentationml/2006/ole">
            <mc:AlternateContent xmlns:mc="http://schemas.openxmlformats.org/markup-compatibility/2006">
              <mc:Choice xmlns:v="urn:schemas-microsoft-com:vml" Requires="v">
                <p:oleObj spid="_x0000_s204935" name="Equation" r:id="rId5" imgW="1371600" imgH="203040" progId="Equation.DSMT4">
                  <p:embed/>
                </p:oleObj>
              </mc:Choice>
              <mc:Fallback>
                <p:oleObj name="Equation" r:id="rId5" imgW="1371600" imgH="203040" progId="Equation.DSMT4">
                  <p:embed/>
                  <p:pic>
                    <p:nvPicPr>
                      <p:cNvPr id="0"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480" y="2714620"/>
                        <a:ext cx="3714776" cy="54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9" name="Rectangle 13"/>
          <p:cNvSpPr>
            <a:spLocks noChangeArrowheads="1"/>
          </p:cNvSpPr>
          <p:nvPr/>
        </p:nvSpPr>
        <p:spPr bwMode="auto">
          <a:xfrm>
            <a:off x="43195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4811" name="Rectangle 14"/>
          <p:cNvSpPr>
            <a:spLocks noChangeArrowheads="1"/>
          </p:cNvSpPr>
          <p:nvPr/>
        </p:nvSpPr>
        <p:spPr bwMode="auto">
          <a:xfrm>
            <a:off x="714348" y="3857628"/>
            <a:ext cx="684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即线圈平面法线方向与磁场成</a:t>
            </a:r>
            <a:r>
              <a:rPr lang="en-US" altLang="zh-CN" b="1" dirty="0">
                <a:solidFill>
                  <a:srgbClr val="000000"/>
                </a:solidFill>
                <a:latin typeface="Times New Roman" pitchFamily="18" charset="0"/>
              </a:rPr>
              <a:t>30</a:t>
            </a:r>
            <a:r>
              <a:rPr lang="en-US" altLang="zh-CN" b="1" baseline="30000" dirty="0">
                <a:solidFill>
                  <a:srgbClr val="000000"/>
                </a:solidFill>
                <a:latin typeface="Times New Roman" pitchFamily="18" charset="0"/>
              </a:rPr>
              <a:t>0</a:t>
            </a:r>
            <a:r>
              <a:rPr lang="zh-CN" altLang="en-US" b="1" dirty="0">
                <a:solidFill>
                  <a:srgbClr val="000000"/>
                </a:solidFill>
                <a:latin typeface="Times New Roman" pitchFamily="18" charset="0"/>
              </a:rPr>
              <a:t>角。</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285720" y="357166"/>
            <a:ext cx="3983037" cy="609600"/>
          </a:xfrm>
        </p:spPr>
        <p:txBody>
          <a:bodyPr/>
          <a:lstStyle/>
          <a:p>
            <a:pPr eaLnBrk="1" hangingPunct="1"/>
            <a:r>
              <a:rPr lang="zh-CN" altLang="en-US" sz="3600" b="1" dirty="0" smtClean="0">
                <a:solidFill>
                  <a:schemeClr val="tx1"/>
                </a:solidFill>
                <a:latin typeface="+mj-ea"/>
                <a:cs typeface="楷体_GB2312"/>
              </a:rPr>
              <a:t>二</a:t>
            </a:r>
            <a:r>
              <a:rPr lang="en-US" altLang="zh-CN" sz="3600" b="1" dirty="0" smtClean="0">
                <a:solidFill>
                  <a:schemeClr val="tx1"/>
                </a:solidFill>
                <a:latin typeface="+mj-ea"/>
                <a:cs typeface="楷体_GB2312"/>
              </a:rPr>
              <a:t>. </a:t>
            </a:r>
            <a:r>
              <a:rPr lang="zh-CN" altLang="en-US" sz="3600" b="1" dirty="0" smtClean="0">
                <a:solidFill>
                  <a:schemeClr val="tx1"/>
                </a:solidFill>
                <a:latin typeface="+mj-ea"/>
                <a:cs typeface="楷体_GB2312"/>
              </a:rPr>
              <a:t>安培力的功</a:t>
            </a:r>
            <a:endParaRPr lang="zh-CN" altLang="en-US" sz="3600" dirty="0" smtClean="0">
              <a:solidFill>
                <a:schemeClr val="tx1"/>
              </a:solidFill>
              <a:latin typeface="+mj-ea"/>
              <a:cs typeface="楷体_GB2312"/>
            </a:endParaRPr>
          </a:p>
        </p:txBody>
      </p:sp>
      <p:grpSp>
        <p:nvGrpSpPr>
          <p:cNvPr id="15" name="组合 14"/>
          <p:cNvGrpSpPr/>
          <p:nvPr/>
        </p:nvGrpSpPr>
        <p:grpSpPr>
          <a:xfrm>
            <a:off x="457200" y="1428736"/>
            <a:ext cx="7629525" cy="1341438"/>
            <a:chOff x="457200" y="2057400"/>
            <a:chExt cx="7629525" cy="1341438"/>
          </a:xfrm>
        </p:grpSpPr>
        <p:sp>
          <p:nvSpPr>
            <p:cNvPr id="205827" name="Rectangle 7"/>
            <p:cNvSpPr>
              <a:spLocks noChangeArrowheads="1"/>
            </p:cNvSpPr>
            <p:nvPr/>
          </p:nvSpPr>
          <p:spPr bwMode="auto">
            <a:xfrm>
              <a:off x="457200" y="20574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载流导线</a:t>
              </a:r>
            </a:p>
          </p:txBody>
        </p:sp>
        <p:sp>
          <p:nvSpPr>
            <p:cNvPr id="205828" name="Rectangle 8"/>
            <p:cNvSpPr>
              <a:spLocks noChangeArrowheads="1"/>
            </p:cNvSpPr>
            <p:nvPr/>
          </p:nvSpPr>
          <p:spPr bwMode="auto">
            <a:xfrm>
              <a:off x="457200" y="27432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载流线圈</a:t>
              </a:r>
            </a:p>
          </p:txBody>
        </p:sp>
        <p:sp>
          <p:nvSpPr>
            <p:cNvPr id="205829" name="Rectangle 9"/>
            <p:cNvSpPr>
              <a:spLocks noChangeArrowheads="1"/>
            </p:cNvSpPr>
            <p:nvPr/>
          </p:nvSpPr>
          <p:spPr bwMode="auto">
            <a:xfrm>
              <a:off x="2819400" y="24384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FF0000"/>
                  </a:solidFill>
                  <a:latin typeface="Times New Roman" pitchFamily="18" charset="0"/>
                </a:rPr>
                <a:t>磁场</a:t>
              </a:r>
              <a:r>
                <a:rPr lang="zh-CN" altLang="en-US" b="1" dirty="0">
                  <a:solidFill>
                    <a:srgbClr val="000000"/>
                  </a:solidFill>
                  <a:latin typeface="Times New Roman" pitchFamily="18" charset="0"/>
                </a:rPr>
                <a:t>中</a:t>
              </a:r>
            </a:p>
          </p:txBody>
        </p:sp>
        <p:sp>
          <p:nvSpPr>
            <p:cNvPr id="205830" name="Rectangle 10"/>
            <p:cNvSpPr>
              <a:spLocks noChangeArrowheads="1"/>
            </p:cNvSpPr>
            <p:nvPr/>
          </p:nvSpPr>
          <p:spPr bwMode="auto">
            <a:xfrm>
              <a:off x="4648200" y="21336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FF"/>
                  </a:solidFill>
                  <a:latin typeface="Times New Roman" pitchFamily="18" charset="0"/>
                </a:rPr>
                <a:t>安培力</a:t>
              </a:r>
            </a:p>
          </p:txBody>
        </p:sp>
        <p:sp>
          <p:nvSpPr>
            <p:cNvPr id="205831" name="Rectangle 11"/>
            <p:cNvSpPr>
              <a:spLocks noChangeArrowheads="1"/>
            </p:cNvSpPr>
            <p:nvPr/>
          </p:nvSpPr>
          <p:spPr bwMode="auto">
            <a:xfrm>
              <a:off x="4648200" y="28194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FF"/>
                  </a:solidFill>
                  <a:latin typeface="Times New Roman" pitchFamily="18" charset="0"/>
                </a:rPr>
                <a:t>磁力矩</a:t>
              </a:r>
            </a:p>
          </p:txBody>
        </p:sp>
        <p:sp>
          <p:nvSpPr>
            <p:cNvPr id="205832" name="Rectangle 12"/>
            <p:cNvSpPr>
              <a:spLocks noChangeArrowheads="1"/>
            </p:cNvSpPr>
            <p:nvPr/>
          </p:nvSpPr>
          <p:spPr bwMode="auto">
            <a:xfrm>
              <a:off x="7010400" y="21336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FF0000"/>
                  </a:solidFill>
                  <a:latin typeface="Times New Roman" pitchFamily="18" charset="0"/>
                </a:rPr>
                <a:t>平移</a:t>
              </a:r>
            </a:p>
          </p:txBody>
        </p:sp>
        <p:sp>
          <p:nvSpPr>
            <p:cNvPr id="205833" name="Rectangle 13"/>
            <p:cNvSpPr>
              <a:spLocks noChangeArrowheads="1"/>
            </p:cNvSpPr>
            <p:nvPr/>
          </p:nvSpPr>
          <p:spPr bwMode="auto">
            <a:xfrm>
              <a:off x="7086600" y="28194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转动</a:t>
              </a:r>
            </a:p>
          </p:txBody>
        </p:sp>
        <p:sp>
          <p:nvSpPr>
            <p:cNvPr id="205835" name="AutoShape 15"/>
            <p:cNvSpPr>
              <a:spLocks/>
            </p:cNvSpPr>
            <p:nvPr/>
          </p:nvSpPr>
          <p:spPr bwMode="auto">
            <a:xfrm>
              <a:off x="2339975" y="2276475"/>
              <a:ext cx="360363" cy="936625"/>
            </a:xfrm>
            <a:prstGeom prst="rightBrace">
              <a:avLst>
                <a:gd name="adj1" fmla="val 216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5836" name="AutoShape 16"/>
            <p:cNvSpPr>
              <a:spLocks/>
            </p:cNvSpPr>
            <p:nvPr/>
          </p:nvSpPr>
          <p:spPr bwMode="auto">
            <a:xfrm>
              <a:off x="4284663" y="2349500"/>
              <a:ext cx="360362" cy="863600"/>
            </a:xfrm>
            <a:prstGeom prst="leftBrace">
              <a:avLst>
                <a:gd name="adj1" fmla="val 19971"/>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5837" name="AutoShape 17"/>
            <p:cNvSpPr>
              <a:spLocks/>
            </p:cNvSpPr>
            <p:nvPr/>
          </p:nvSpPr>
          <p:spPr bwMode="auto">
            <a:xfrm>
              <a:off x="6084888" y="2349500"/>
              <a:ext cx="360362" cy="936625"/>
            </a:xfrm>
            <a:prstGeom prst="rightBrace">
              <a:avLst>
                <a:gd name="adj1" fmla="val 216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grpSp>
        <p:nvGrpSpPr>
          <p:cNvPr id="16" name="组合 15"/>
          <p:cNvGrpSpPr/>
          <p:nvPr/>
        </p:nvGrpSpPr>
        <p:grpSpPr>
          <a:xfrm>
            <a:off x="1924064" y="3071810"/>
            <a:ext cx="4648200" cy="641350"/>
            <a:chOff x="1785938" y="4000500"/>
            <a:chExt cx="4648200" cy="641350"/>
          </a:xfrm>
        </p:grpSpPr>
        <p:sp>
          <p:nvSpPr>
            <p:cNvPr id="205834" name="Rectangle 14"/>
            <p:cNvSpPr>
              <a:spLocks noChangeArrowheads="1"/>
            </p:cNvSpPr>
            <p:nvPr/>
          </p:nvSpPr>
          <p:spPr bwMode="auto">
            <a:xfrm>
              <a:off x="2500313" y="4000500"/>
              <a:ext cx="393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buClr>
                  <a:srgbClr val="3333CC"/>
                </a:buClr>
                <a:buFont typeface="Wingdings" pitchFamily="2" charset="2"/>
                <a:buNone/>
              </a:pPr>
              <a:r>
                <a:rPr lang="zh-CN" altLang="en-US" sz="3600" b="1" dirty="0">
                  <a:solidFill>
                    <a:srgbClr val="FF0000"/>
                  </a:solidFill>
                  <a:latin typeface="Times New Roman" pitchFamily="18" charset="0"/>
                </a:rPr>
                <a:t>安培力</a:t>
              </a:r>
              <a:r>
                <a:rPr lang="zh-CN" altLang="en-US" sz="3600" b="1" dirty="0">
                  <a:solidFill>
                    <a:srgbClr val="0000FF"/>
                  </a:solidFill>
                  <a:latin typeface="Times New Roman" pitchFamily="18" charset="0"/>
                </a:rPr>
                <a:t>做功</a:t>
              </a:r>
              <a:endParaRPr lang="zh-CN" altLang="en-US" sz="3600" b="1" dirty="0">
                <a:solidFill>
                  <a:srgbClr val="000000"/>
                </a:solidFill>
                <a:latin typeface="Times New Roman" pitchFamily="18" charset="0"/>
              </a:endParaRPr>
            </a:p>
          </p:txBody>
        </p:sp>
        <p:sp>
          <p:nvSpPr>
            <p:cNvPr id="205838" name="AutoShape 18"/>
            <p:cNvSpPr>
              <a:spLocks noChangeArrowheads="1"/>
            </p:cNvSpPr>
            <p:nvPr/>
          </p:nvSpPr>
          <p:spPr bwMode="auto">
            <a:xfrm>
              <a:off x="1785938" y="4214813"/>
              <a:ext cx="1296987" cy="288925"/>
            </a:xfrm>
            <a:prstGeom prst="rightArrow">
              <a:avLst>
                <a:gd name="adj1" fmla="val 50000"/>
                <a:gd name="adj2" fmla="val 112225"/>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6850" name="Picture 2" descr="http://cai.tongji.edu.cn/UPNetClass/electronaget/ch4/page/Image994.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95400" y="2057400"/>
            <a:ext cx="60960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1" name="Rectangle 4"/>
          <p:cNvSpPr>
            <a:spLocks noChangeArrowheads="1"/>
          </p:cNvSpPr>
          <p:nvPr/>
        </p:nvSpPr>
        <p:spPr bwMode="auto">
          <a:xfrm>
            <a:off x="250825" y="5029200"/>
            <a:ext cx="87137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垂直于回路平面向里的匀强磁场在 </a:t>
            </a:r>
            <a:r>
              <a:rPr lang="en-US" altLang="zh-CN" b="1" i="1">
                <a:solidFill>
                  <a:srgbClr val="000000"/>
                </a:solidFill>
                <a:latin typeface="Times New Roman" pitchFamily="18" charset="0"/>
                <a:cs typeface="Times New Roman" pitchFamily="18" charset="0"/>
              </a:rPr>
              <a:t>ab </a:t>
            </a:r>
            <a:r>
              <a:rPr lang="zh-CN" altLang="en-US" b="1">
                <a:solidFill>
                  <a:srgbClr val="000000"/>
                </a:solidFill>
              </a:rPr>
              <a:t>上产生一方向向右的安培力，大小为</a:t>
            </a:r>
          </a:p>
        </p:txBody>
      </p:sp>
      <p:sp>
        <p:nvSpPr>
          <p:cNvPr id="206852" name="Rectangle 6"/>
          <p:cNvSpPr>
            <a:spLocks noChangeArrowheads="1"/>
          </p:cNvSpPr>
          <p:nvPr/>
        </p:nvSpPr>
        <p:spPr bwMode="auto">
          <a:xfrm>
            <a:off x="323850" y="1066800"/>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长为 </a:t>
            </a:r>
            <a:r>
              <a:rPr lang="en-US" altLang="zh-CN" b="1" i="1">
                <a:solidFill>
                  <a:srgbClr val="000000"/>
                </a:solidFill>
                <a:latin typeface="Times New Roman" pitchFamily="18" charset="0"/>
                <a:cs typeface="Times New Roman" pitchFamily="18" charset="0"/>
              </a:rPr>
              <a:t>l </a:t>
            </a:r>
            <a:r>
              <a:rPr lang="zh-CN" altLang="en-US" b="1">
                <a:solidFill>
                  <a:srgbClr val="000000"/>
                </a:solidFill>
              </a:rPr>
              <a:t>的载流直导线 </a:t>
            </a:r>
            <a:r>
              <a:rPr lang="en-US" altLang="zh-CN" b="1" i="1">
                <a:solidFill>
                  <a:srgbClr val="000000"/>
                </a:solidFill>
                <a:latin typeface="Times New Roman" pitchFamily="18" charset="0"/>
                <a:cs typeface="Times New Roman" pitchFamily="18" charset="0"/>
              </a:rPr>
              <a:t>ab </a:t>
            </a:r>
            <a:r>
              <a:rPr lang="zh-CN" altLang="en-US" b="1">
                <a:solidFill>
                  <a:srgbClr val="000000"/>
                </a:solidFill>
              </a:rPr>
              <a:t>与两平行金属导轨构成闭合回路，回路中的电流 </a:t>
            </a:r>
            <a:r>
              <a:rPr lang="en-US" altLang="zh-CN" b="1" i="1">
                <a:solidFill>
                  <a:srgbClr val="000000"/>
                </a:solidFill>
                <a:latin typeface="Times New Roman" pitchFamily="18" charset="0"/>
                <a:cs typeface="Times New Roman" pitchFamily="18" charset="0"/>
              </a:rPr>
              <a:t>I </a:t>
            </a:r>
            <a:r>
              <a:rPr lang="zh-CN" altLang="en-US" b="1">
                <a:solidFill>
                  <a:srgbClr val="000000"/>
                </a:solidFill>
              </a:rPr>
              <a:t>保持恒定。</a:t>
            </a:r>
          </a:p>
        </p:txBody>
      </p:sp>
      <p:sp>
        <p:nvSpPr>
          <p:cNvPr id="206853" name="Rectangle 7"/>
          <p:cNvSpPr>
            <a:spLocks noChangeArrowheads="1"/>
          </p:cNvSpPr>
          <p:nvPr/>
        </p:nvSpPr>
        <p:spPr bwMode="auto">
          <a:xfrm>
            <a:off x="609600" y="304800"/>
            <a:ext cx="5949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安培力对运动载流导线做的功</a:t>
            </a:r>
          </a:p>
        </p:txBody>
      </p:sp>
      <p:graphicFrame>
        <p:nvGraphicFramePr>
          <p:cNvPr id="206854" name="Object 8"/>
          <p:cNvGraphicFramePr>
            <a:graphicFrameLocks noChangeAspect="1"/>
          </p:cNvGraphicFramePr>
          <p:nvPr/>
        </p:nvGraphicFramePr>
        <p:xfrm>
          <a:off x="5357813" y="5572125"/>
          <a:ext cx="1636712" cy="495300"/>
        </p:xfrm>
        <a:graphic>
          <a:graphicData uri="http://schemas.openxmlformats.org/presentationml/2006/ole">
            <mc:AlternateContent xmlns:mc="http://schemas.openxmlformats.org/markup-compatibility/2006">
              <mc:Choice xmlns:v="urn:schemas-microsoft-com:vml" Requires="v">
                <p:oleObj spid="_x0000_s206909" name="公式" r:id="rId5" imgW="545626" imgH="164957" progId="Equation.3">
                  <p:embed/>
                </p:oleObj>
              </mc:Choice>
              <mc:Fallback>
                <p:oleObj name="公式" r:id="rId5" imgW="545626" imgH="164957"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813" y="5572125"/>
                        <a:ext cx="163671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Rectangle 16"/>
          <p:cNvSpPr>
            <a:spLocks noChangeArrowheads="1"/>
          </p:cNvSpPr>
          <p:nvPr/>
        </p:nvSpPr>
        <p:spPr bwMode="auto">
          <a:xfrm>
            <a:off x="2627313" y="4437063"/>
            <a:ext cx="3673475" cy="72072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7875" name="Rectangle 2"/>
          <p:cNvSpPr>
            <a:spLocks noGrp="1" noChangeArrowheads="1"/>
          </p:cNvSpPr>
          <p:nvPr>
            <p:ph type="ctrTitle"/>
          </p:nvPr>
        </p:nvSpPr>
        <p:spPr>
          <a:xfrm>
            <a:off x="457200" y="533400"/>
            <a:ext cx="8507413" cy="1143000"/>
          </a:xfrm>
        </p:spPr>
        <p:txBody>
          <a:bodyPr/>
          <a:lstStyle/>
          <a:p>
            <a:pPr eaLnBrk="1" hangingPunct="1"/>
            <a:r>
              <a:rPr lang="zh-CN" altLang="en-US" sz="3200" b="1" smtClean="0">
                <a:solidFill>
                  <a:schemeClr val="tx1"/>
                </a:solidFill>
                <a:latin typeface="Times New Roman" pitchFamily="18" charset="0"/>
              </a:rPr>
              <a:t>当载流直导线 </a:t>
            </a:r>
            <a:r>
              <a:rPr lang="en-US" altLang="zh-CN" sz="3200" b="1" i="1" smtClean="0">
                <a:solidFill>
                  <a:schemeClr val="tx1"/>
                </a:solidFill>
                <a:latin typeface="Times New Roman" pitchFamily="18" charset="0"/>
              </a:rPr>
              <a:t>ab </a:t>
            </a:r>
            <a:r>
              <a:rPr lang="zh-CN" altLang="en-US" sz="3200" b="1" smtClean="0">
                <a:solidFill>
                  <a:schemeClr val="tx1"/>
                </a:solidFill>
                <a:latin typeface="Times New Roman" pitchFamily="18" charset="0"/>
              </a:rPr>
              <a:t>从初始位置向右移动</a:t>
            </a:r>
            <a:r>
              <a:rPr lang="en-US" altLang="zh-CN" sz="3200" b="1" smtClean="0">
                <a:solidFill>
                  <a:schemeClr val="tx1"/>
                </a:solidFill>
                <a:latin typeface="Times New Roman" pitchFamily="18" charset="0"/>
              </a:rPr>
              <a:t>d</a:t>
            </a:r>
            <a:r>
              <a:rPr lang="en-US" altLang="zh-CN" sz="3200" b="1" i="1" smtClean="0">
                <a:solidFill>
                  <a:schemeClr val="tx1"/>
                </a:solidFill>
                <a:latin typeface="Times New Roman" pitchFamily="18" charset="0"/>
              </a:rPr>
              <a:t>x</a:t>
            </a:r>
            <a:r>
              <a:rPr lang="zh-CN" altLang="en-US" sz="3200" b="1" smtClean="0">
                <a:solidFill>
                  <a:schemeClr val="tx1"/>
                </a:solidFill>
                <a:latin typeface="Times New Roman" pitchFamily="18" charset="0"/>
              </a:rPr>
              <a:t>时，</a:t>
            </a:r>
            <a:r>
              <a:rPr lang="zh-CN" altLang="en-US" sz="3200" b="1" smtClean="0">
                <a:solidFill>
                  <a:schemeClr val="hlink"/>
                </a:solidFill>
                <a:latin typeface="Times New Roman" pitchFamily="18" charset="0"/>
              </a:rPr>
              <a:t>安培力做功</a:t>
            </a:r>
            <a:r>
              <a:rPr lang="zh-CN" altLang="en-US" sz="3200" smtClean="0"/>
              <a:t> </a:t>
            </a:r>
          </a:p>
        </p:txBody>
      </p:sp>
      <p:sp>
        <p:nvSpPr>
          <p:cNvPr id="207876" name="Rectangle 3"/>
          <p:cNvSpPr>
            <a:spLocks noGrp="1" noChangeArrowheads="1"/>
          </p:cNvSpPr>
          <p:nvPr>
            <p:ph type="subTitle" idx="1"/>
          </p:nvPr>
        </p:nvSpPr>
        <p:spPr>
          <a:xfrm>
            <a:off x="1143000" y="2590800"/>
            <a:ext cx="6934200" cy="609600"/>
          </a:xfrm>
        </p:spPr>
        <p:txBody>
          <a:bodyPr/>
          <a:lstStyle/>
          <a:p>
            <a:pPr algn="just" eaLnBrk="1" hangingPunct="1"/>
            <a:r>
              <a:rPr lang="en-US" altLang="zh-CN" b="1" i="1" smtClean="0">
                <a:latin typeface="Times New Roman" pitchFamily="18" charset="0"/>
                <a:cs typeface="Times New Roman" pitchFamily="18" charset="0"/>
              </a:rPr>
              <a:t>ab </a:t>
            </a:r>
            <a:r>
              <a:rPr lang="zh-CN" altLang="en-US" b="1" smtClean="0">
                <a:latin typeface="Times New Roman" pitchFamily="18" charset="0"/>
              </a:rPr>
              <a:t>移动一段位移时，</a:t>
            </a:r>
            <a:r>
              <a:rPr lang="zh-CN" altLang="en-US" b="1" smtClean="0">
                <a:solidFill>
                  <a:schemeClr val="hlink"/>
                </a:solidFill>
                <a:latin typeface="Times New Roman" pitchFamily="18" charset="0"/>
              </a:rPr>
              <a:t>安培力的功</a:t>
            </a:r>
            <a:r>
              <a:rPr lang="zh-CN" altLang="en-US" b="1" smtClean="0">
                <a:latin typeface="Times New Roman" pitchFamily="18" charset="0"/>
              </a:rPr>
              <a:t>为</a:t>
            </a:r>
            <a:endParaRPr lang="zh-CN" altLang="en-US" smtClean="0"/>
          </a:p>
        </p:txBody>
      </p:sp>
      <p:graphicFrame>
        <p:nvGraphicFramePr>
          <p:cNvPr id="207877" name="Object 4"/>
          <p:cNvGraphicFramePr>
            <a:graphicFrameLocks noChangeAspect="1"/>
          </p:cNvGraphicFramePr>
          <p:nvPr/>
        </p:nvGraphicFramePr>
        <p:xfrm>
          <a:off x="1295400" y="1752600"/>
          <a:ext cx="6629400" cy="688975"/>
        </p:xfrm>
        <a:graphic>
          <a:graphicData uri="http://schemas.openxmlformats.org/presentationml/2006/ole">
            <mc:AlternateContent xmlns:mc="http://schemas.openxmlformats.org/markup-compatibility/2006">
              <mc:Choice xmlns:v="urn:schemas-microsoft-com:vml" Requires="v">
                <p:oleObj spid="_x0000_s208263" name="公式" r:id="rId3" imgW="2197100" imgH="228600" progId="Equation.3">
                  <p:embed/>
                </p:oleObj>
              </mc:Choice>
              <mc:Fallback>
                <p:oleObj name="公式" r:id="rId3" imgW="2197100" imgH="228600" progId="Equation.3">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52600"/>
                        <a:ext cx="662940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8" name="Object 6"/>
          <p:cNvGraphicFramePr>
            <a:graphicFrameLocks noChangeAspect="1"/>
          </p:cNvGraphicFramePr>
          <p:nvPr/>
        </p:nvGraphicFramePr>
        <p:xfrm>
          <a:off x="242888" y="3429000"/>
          <a:ext cx="8901112" cy="968375"/>
        </p:xfrm>
        <a:graphic>
          <a:graphicData uri="http://schemas.openxmlformats.org/presentationml/2006/ole">
            <mc:AlternateContent xmlns:mc="http://schemas.openxmlformats.org/markup-compatibility/2006">
              <mc:Choice xmlns:v="urn:schemas-microsoft-com:vml" Requires="v">
                <p:oleObj spid="_x0000_s208264" name="Equation" r:id="rId5" imgW="3238500" imgH="355600" progId="Equation.DSMT4">
                  <p:embed/>
                </p:oleObj>
              </mc:Choice>
              <mc:Fallback>
                <p:oleObj name="Equation" r:id="rId5" imgW="3238500" imgH="355600" progId="Equation.DSMT4">
                  <p:embed/>
                  <p:pic>
                    <p:nvPicPr>
                      <p:cNvPr id="0" name="Picture 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8" y="3429000"/>
                        <a:ext cx="8901112"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879" name="Rectangle 8"/>
          <p:cNvSpPr>
            <a:spLocks noChangeArrowheads="1"/>
          </p:cNvSpPr>
          <p:nvPr/>
        </p:nvSpPr>
        <p:spPr bwMode="auto">
          <a:xfrm>
            <a:off x="468313" y="5229225"/>
            <a:ext cx="8153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和           分别是载流直导线 </a:t>
            </a:r>
            <a:r>
              <a:rPr lang="en-US" altLang="zh-CN" b="1" i="1">
                <a:solidFill>
                  <a:srgbClr val="000000"/>
                </a:solidFill>
                <a:latin typeface="Times New Roman" pitchFamily="18" charset="0"/>
              </a:rPr>
              <a:t>ab </a:t>
            </a:r>
            <a:r>
              <a:rPr lang="zh-CN" altLang="en-US" b="1">
                <a:solidFill>
                  <a:srgbClr val="000000"/>
                </a:solidFill>
                <a:latin typeface="Times New Roman" pitchFamily="18" charset="0"/>
              </a:rPr>
              <a:t>在      和       位置时，整个线圈的</a:t>
            </a:r>
            <a:r>
              <a:rPr lang="zh-CN" altLang="en-US" b="1">
                <a:solidFill>
                  <a:srgbClr val="FF0000"/>
                </a:solidFill>
                <a:latin typeface="Times New Roman" pitchFamily="18" charset="0"/>
              </a:rPr>
              <a:t>磁通量</a:t>
            </a:r>
            <a:r>
              <a:rPr lang="zh-CN" altLang="en-US" b="1">
                <a:solidFill>
                  <a:srgbClr val="000000"/>
                </a:solidFill>
                <a:latin typeface="Times New Roman" pitchFamily="18" charset="0"/>
              </a:rPr>
              <a:t>。</a:t>
            </a:r>
            <a:r>
              <a:rPr lang="zh-CN" altLang="en-US">
                <a:solidFill>
                  <a:srgbClr val="333399"/>
                </a:solidFill>
              </a:rPr>
              <a:t> </a:t>
            </a:r>
          </a:p>
        </p:txBody>
      </p:sp>
      <p:graphicFrame>
        <p:nvGraphicFramePr>
          <p:cNvPr id="207880" name="Object 11"/>
          <p:cNvGraphicFramePr>
            <a:graphicFrameLocks noChangeAspect="1"/>
          </p:cNvGraphicFramePr>
          <p:nvPr/>
        </p:nvGraphicFramePr>
        <p:xfrm>
          <a:off x="323850" y="5373688"/>
          <a:ext cx="762000" cy="630237"/>
        </p:xfrm>
        <a:graphic>
          <a:graphicData uri="http://schemas.openxmlformats.org/presentationml/2006/ole">
            <mc:AlternateContent xmlns:mc="http://schemas.openxmlformats.org/markup-compatibility/2006">
              <mc:Choice xmlns:v="urn:schemas-microsoft-com:vml" Requires="v">
                <p:oleObj spid="_x0000_s208265" name="公式" r:id="rId7" imgW="279400" imgH="228600" progId="Equation.3">
                  <p:embed/>
                </p:oleObj>
              </mc:Choice>
              <mc:Fallback>
                <p:oleObj name="公式" r:id="rId7" imgW="279400" imgH="228600" progId="Equation.3">
                  <p:embed/>
                  <p:pic>
                    <p:nvPicPr>
                      <p:cNvPr id="0" name="Picture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5373688"/>
                        <a:ext cx="762000"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1" name="Object 12"/>
          <p:cNvGraphicFramePr>
            <a:graphicFrameLocks noChangeAspect="1"/>
          </p:cNvGraphicFramePr>
          <p:nvPr/>
        </p:nvGraphicFramePr>
        <p:xfrm>
          <a:off x="1908175" y="5373688"/>
          <a:ext cx="838200" cy="649287"/>
        </p:xfrm>
        <a:graphic>
          <a:graphicData uri="http://schemas.openxmlformats.org/presentationml/2006/ole">
            <mc:AlternateContent xmlns:mc="http://schemas.openxmlformats.org/markup-compatibility/2006">
              <mc:Choice xmlns:v="urn:schemas-microsoft-com:vml" Requires="v">
                <p:oleObj spid="_x0000_s208266" name="公式" r:id="rId9" imgW="291973" imgH="228501" progId="Equation.3">
                  <p:embed/>
                </p:oleObj>
              </mc:Choice>
              <mc:Fallback>
                <p:oleObj name="公式" r:id="rId9" imgW="291973" imgH="228501" progId="Equation.3">
                  <p:embed/>
                  <p:pic>
                    <p:nvPicPr>
                      <p:cNvPr id="0" name="Picture 1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5373688"/>
                        <a:ext cx="838200"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2" name="Object 13"/>
          <p:cNvGraphicFramePr>
            <a:graphicFrameLocks noChangeAspect="1"/>
          </p:cNvGraphicFramePr>
          <p:nvPr/>
        </p:nvGraphicFramePr>
        <p:xfrm>
          <a:off x="7235825" y="5373688"/>
          <a:ext cx="423863" cy="609600"/>
        </p:xfrm>
        <a:graphic>
          <a:graphicData uri="http://schemas.openxmlformats.org/presentationml/2006/ole">
            <mc:AlternateContent xmlns:mc="http://schemas.openxmlformats.org/markup-compatibility/2006">
              <mc:Choice xmlns:v="urn:schemas-microsoft-com:vml" Requires="v">
                <p:oleObj spid="_x0000_s208267" name="公式" r:id="rId11" imgW="152268" imgH="215713" progId="Equation.3">
                  <p:embed/>
                </p:oleObj>
              </mc:Choice>
              <mc:Fallback>
                <p:oleObj name="公式" r:id="rId11" imgW="152268" imgH="215713" progId="Equation.3">
                  <p:embed/>
                  <p:pic>
                    <p:nvPicPr>
                      <p:cNvPr id="0" name="Picture 1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5825" y="5373688"/>
                        <a:ext cx="42386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3" name="Object 14"/>
          <p:cNvGraphicFramePr>
            <a:graphicFrameLocks noChangeAspect="1"/>
          </p:cNvGraphicFramePr>
          <p:nvPr/>
        </p:nvGraphicFramePr>
        <p:xfrm>
          <a:off x="8172450" y="5300663"/>
          <a:ext cx="566738" cy="685800"/>
        </p:xfrm>
        <a:graphic>
          <a:graphicData uri="http://schemas.openxmlformats.org/presentationml/2006/ole">
            <mc:AlternateContent xmlns:mc="http://schemas.openxmlformats.org/markup-compatibility/2006">
              <mc:Choice xmlns:v="urn:schemas-microsoft-com:vml" Requires="v">
                <p:oleObj spid="_x0000_s208268" name="公式" r:id="rId13" imgW="177569" imgH="215619" progId="Equation.3">
                  <p:embed/>
                </p:oleObj>
              </mc:Choice>
              <mc:Fallback>
                <p:oleObj name="公式" r:id="rId13" imgW="177569" imgH="215619" progId="Equation.3">
                  <p:embed/>
                  <p:pic>
                    <p:nvPicPr>
                      <p:cNvPr id="0" name="Picture 1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2450" y="5300663"/>
                        <a:ext cx="5667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4" name="Object 15"/>
          <p:cNvGraphicFramePr>
            <a:graphicFrameLocks noChangeAspect="1"/>
          </p:cNvGraphicFramePr>
          <p:nvPr/>
        </p:nvGraphicFramePr>
        <p:xfrm>
          <a:off x="2843213" y="4508500"/>
          <a:ext cx="3141662" cy="622300"/>
        </p:xfrm>
        <a:graphic>
          <a:graphicData uri="http://schemas.openxmlformats.org/presentationml/2006/ole">
            <mc:AlternateContent xmlns:mc="http://schemas.openxmlformats.org/markup-compatibility/2006">
              <mc:Choice xmlns:v="urn:schemas-microsoft-com:vml" Requires="v">
                <p:oleObj spid="_x0000_s208269" name="Equation" r:id="rId15" imgW="1143000" imgH="228600" progId="Equation.DSMT4">
                  <p:embed/>
                </p:oleObj>
              </mc:Choice>
              <mc:Fallback>
                <p:oleObj name="Equation" r:id="rId15" imgW="1143000" imgH="228600" progId="Equation.DSMT4">
                  <p:embed/>
                  <p:pic>
                    <p:nvPicPr>
                      <p:cNvPr id="0" name="Picture 1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4508500"/>
                        <a:ext cx="314166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3"/>
          <p:cNvSpPr>
            <a:spLocks noGrp="1" noChangeArrowheads="1"/>
          </p:cNvSpPr>
          <p:nvPr>
            <p:ph type="subTitle" idx="1"/>
          </p:nvPr>
        </p:nvSpPr>
        <p:spPr>
          <a:xfrm>
            <a:off x="4643438" y="3571876"/>
            <a:ext cx="4176713" cy="1714512"/>
          </a:xfrm>
        </p:spPr>
        <p:txBody>
          <a:bodyPr/>
          <a:lstStyle/>
          <a:p>
            <a:pPr algn="just" eaLnBrk="1" hangingPunct="1"/>
            <a:r>
              <a:rPr lang="zh-CN" altLang="en-US" sz="2800" b="1" dirty="0" smtClean="0">
                <a:solidFill>
                  <a:srgbClr val="0000FF"/>
                </a:solidFill>
              </a:rPr>
              <a:t>当线圈转动 </a:t>
            </a:r>
            <a:r>
              <a:rPr lang="en-US" altLang="zh-CN" sz="2800" b="1" dirty="0" err="1" smtClean="0">
                <a:solidFill>
                  <a:srgbClr val="0000FF"/>
                </a:solidFill>
                <a:latin typeface="Times New Roman" pitchFamily="18" charset="0"/>
                <a:cs typeface="Times New Roman" pitchFamily="18" charset="0"/>
              </a:rPr>
              <a:t>d</a:t>
            </a:r>
            <a:r>
              <a:rPr lang="en-US" altLang="zh-CN" sz="2800" b="1" i="1" dirty="0" err="1" smtClean="0">
                <a:solidFill>
                  <a:srgbClr val="0000FF"/>
                </a:solidFill>
                <a:latin typeface="Symbol" pitchFamily="18" charset="2"/>
              </a:rPr>
              <a:t>j</a:t>
            </a:r>
            <a:r>
              <a:rPr lang="en-US" altLang="zh-CN" sz="2800" b="1" i="1" dirty="0" smtClean="0">
                <a:solidFill>
                  <a:srgbClr val="0000FF"/>
                </a:solidFill>
                <a:latin typeface="Symbol" pitchFamily="18" charset="2"/>
              </a:rPr>
              <a:t> </a:t>
            </a:r>
            <a:r>
              <a:rPr lang="zh-CN" altLang="en-US" sz="2800" b="1" dirty="0" smtClean="0">
                <a:solidFill>
                  <a:srgbClr val="0000FF"/>
                </a:solidFill>
              </a:rPr>
              <a:t>角度时，因磁力矩做正功时将使 </a:t>
            </a:r>
            <a:r>
              <a:rPr lang="en-US" altLang="zh-CN" sz="2800" b="1" dirty="0" smtClean="0">
                <a:solidFill>
                  <a:srgbClr val="0000FF"/>
                </a:solidFill>
                <a:latin typeface="Symbol" pitchFamily="18" charset="2"/>
              </a:rPr>
              <a:t>j </a:t>
            </a:r>
            <a:r>
              <a:rPr lang="zh-CN" altLang="en-US" sz="2800" b="1" dirty="0" smtClean="0">
                <a:solidFill>
                  <a:srgbClr val="0000FF"/>
                </a:solidFill>
              </a:rPr>
              <a:t>减小，所以磁力矩做功应为</a:t>
            </a:r>
            <a:endParaRPr lang="zh-CN" altLang="en-US" sz="2800" dirty="0" smtClean="0"/>
          </a:p>
        </p:txBody>
      </p:sp>
      <p:sp>
        <p:nvSpPr>
          <p:cNvPr id="208899" name="Rectangle 9"/>
          <p:cNvSpPr>
            <a:spLocks noChangeArrowheads="1"/>
          </p:cNvSpPr>
          <p:nvPr/>
        </p:nvSpPr>
        <p:spPr bwMode="auto">
          <a:xfrm>
            <a:off x="428625" y="57150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2. </a:t>
            </a:r>
            <a:r>
              <a:rPr lang="zh-CN" altLang="en-US" b="1">
                <a:solidFill>
                  <a:srgbClr val="000000"/>
                </a:solidFill>
                <a:latin typeface="Times New Roman" pitchFamily="18" charset="0"/>
              </a:rPr>
              <a:t>磁力矩对载流线圈做的功</a:t>
            </a:r>
            <a:endParaRPr lang="zh-CN" altLang="en-US">
              <a:solidFill>
                <a:srgbClr val="000000"/>
              </a:solidFill>
              <a:latin typeface="Times New Roman" pitchFamily="18" charset="0"/>
            </a:endParaRPr>
          </a:p>
        </p:txBody>
      </p:sp>
      <p:sp>
        <p:nvSpPr>
          <p:cNvPr id="208900" name="Rectangle 11"/>
          <p:cNvSpPr>
            <a:spLocks noChangeArrowheads="1"/>
          </p:cNvSpPr>
          <p:nvPr/>
        </p:nvSpPr>
        <p:spPr bwMode="auto">
          <a:xfrm>
            <a:off x="395288" y="1557338"/>
            <a:ext cx="8218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平面线圈在均匀磁场中受到磁力矩，大小为</a:t>
            </a:r>
          </a:p>
        </p:txBody>
      </p:sp>
      <p:pic>
        <p:nvPicPr>
          <p:cNvPr id="208901" name="Picture 12" descr="http://cai.tongji.edu.cn/UPNetClass/electronaget/ch4/page/Image99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28596" y="3000372"/>
            <a:ext cx="41148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8902" name="Object 13"/>
          <p:cNvGraphicFramePr>
            <a:graphicFrameLocks noChangeAspect="1"/>
          </p:cNvGraphicFramePr>
          <p:nvPr/>
        </p:nvGraphicFramePr>
        <p:xfrm>
          <a:off x="3071802" y="2357430"/>
          <a:ext cx="2643206" cy="545569"/>
        </p:xfrm>
        <a:graphic>
          <a:graphicData uri="http://schemas.openxmlformats.org/presentationml/2006/ole">
            <mc:AlternateContent xmlns:mc="http://schemas.openxmlformats.org/markup-compatibility/2006">
              <mc:Choice xmlns:v="urn:schemas-microsoft-com:vml" Requires="v">
                <p:oleObj spid="_x0000_s209013" name="Equation" r:id="rId5" imgW="977476" imgH="203112" progId="Equation.DSMT4">
                  <p:embed/>
                </p:oleObj>
              </mc:Choice>
              <mc:Fallback>
                <p:oleObj name="Equation" r:id="rId5" imgW="977476" imgH="203112" progId="Equation.DSMT4">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02" y="2357430"/>
                        <a:ext cx="2643206" cy="5455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34" name="Object 38"/>
          <p:cNvGraphicFramePr>
            <a:graphicFrameLocks noChangeAspect="1"/>
          </p:cNvGraphicFramePr>
          <p:nvPr/>
        </p:nvGraphicFramePr>
        <p:xfrm>
          <a:off x="428596" y="5786454"/>
          <a:ext cx="8467725" cy="601663"/>
        </p:xfrm>
        <a:graphic>
          <a:graphicData uri="http://schemas.openxmlformats.org/presentationml/2006/ole">
            <mc:AlternateContent xmlns:mc="http://schemas.openxmlformats.org/markup-compatibility/2006">
              <mc:Choice xmlns:v="urn:schemas-microsoft-com:vml" Requires="v">
                <p:oleObj spid="_x0000_s209014" name="Equation" r:id="rId7" imgW="3187440" imgH="228600" progId="Equation.DSMT4">
                  <p:embed/>
                </p:oleObj>
              </mc:Choice>
              <mc:Fallback>
                <p:oleObj name="Equation" r:id="rId7" imgW="3187440" imgH="228600" progId="Equation.DSMT4">
                  <p:embed/>
                  <p:pic>
                    <p:nvPicPr>
                      <p:cNvPr id="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96" y="5786454"/>
                        <a:ext cx="846772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14"/>
          <p:cNvSpPr>
            <a:spLocks noChangeArrowheads="1"/>
          </p:cNvSpPr>
          <p:nvPr/>
        </p:nvSpPr>
        <p:spPr bwMode="auto">
          <a:xfrm>
            <a:off x="2555875" y="2786058"/>
            <a:ext cx="3960813" cy="100806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10947" name="Rectangle 2"/>
          <p:cNvSpPr>
            <a:spLocks noGrp="1" noChangeArrowheads="1"/>
          </p:cNvSpPr>
          <p:nvPr>
            <p:ph type="ctrTitle"/>
          </p:nvPr>
        </p:nvSpPr>
        <p:spPr>
          <a:xfrm>
            <a:off x="304800" y="506391"/>
            <a:ext cx="8458200" cy="533400"/>
          </a:xfrm>
        </p:spPr>
        <p:txBody>
          <a:bodyPr/>
          <a:lstStyle/>
          <a:p>
            <a:pPr eaLnBrk="1" hangingPunct="1"/>
            <a:r>
              <a:rPr lang="zh-CN" altLang="en-US" sz="2800" b="1" dirty="0" smtClean="0">
                <a:solidFill>
                  <a:schemeClr val="tx1"/>
                </a:solidFill>
                <a:latin typeface="Times New Roman" pitchFamily="18" charset="0"/>
              </a:rPr>
              <a:t>线圈从      角转动到       角时，</a:t>
            </a:r>
            <a:r>
              <a:rPr lang="zh-CN" altLang="en-US" sz="2800" b="1" dirty="0" smtClean="0">
                <a:solidFill>
                  <a:schemeClr val="hlink"/>
                </a:solidFill>
                <a:latin typeface="Times New Roman" pitchFamily="18" charset="0"/>
              </a:rPr>
              <a:t>磁力矩所作的功</a:t>
            </a:r>
            <a:r>
              <a:rPr lang="zh-CN" altLang="en-US" sz="2800" b="1" dirty="0" smtClean="0">
                <a:solidFill>
                  <a:schemeClr val="tx1"/>
                </a:solidFill>
                <a:latin typeface="Times New Roman" pitchFamily="18" charset="0"/>
              </a:rPr>
              <a:t>为</a:t>
            </a:r>
            <a:r>
              <a:rPr lang="zh-CN" altLang="en-US" sz="2800" dirty="0" smtClean="0"/>
              <a:t> </a:t>
            </a:r>
          </a:p>
        </p:txBody>
      </p:sp>
      <p:sp>
        <p:nvSpPr>
          <p:cNvPr id="210948" name="Rectangle 3"/>
          <p:cNvSpPr>
            <a:spLocks noGrp="1" noChangeArrowheads="1"/>
          </p:cNvSpPr>
          <p:nvPr>
            <p:ph type="subTitle" idx="1"/>
          </p:nvPr>
        </p:nvSpPr>
        <p:spPr>
          <a:xfrm>
            <a:off x="323850" y="4152895"/>
            <a:ext cx="8424863" cy="649288"/>
          </a:xfrm>
        </p:spPr>
        <p:txBody>
          <a:bodyPr/>
          <a:lstStyle/>
          <a:p>
            <a:pPr eaLnBrk="1" hangingPunct="1"/>
            <a:r>
              <a:rPr lang="en-US" altLang="zh-CN" b="1" smtClean="0">
                <a:latin typeface="Times New Roman" pitchFamily="18" charset="0"/>
              </a:rPr>
              <a:t>            </a:t>
            </a:r>
            <a:r>
              <a:rPr lang="zh-CN" altLang="en-US" b="1" smtClean="0">
                <a:latin typeface="Times New Roman" pitchFamily="18" charset="0"/>
              </a:rPr>
              <a:t>和           分别是载流直导线 </a:t>
            </a:r>
            <a:r>
              <a:rPr lang="en-US" altLang="zh-CN" b="1" i="1" smtClean="0">
                <a:latin typeface="Times New Roman" pitchFamily="18" charset="0"/>
              </a:rPr>
              <a:t>ab </a:t>
            </a:r>
            <a:r>
              <a:rPr lang="zh-CN" altLang="en-US" b="1" smtClean="0">
                <a:latin typeface="Times New Roman" pitchFamily="18" charset="0"/>
              </a:rPr>
              <a:t>在</a:t>
            </a:r>
          </a:p>
        </p:txBody>
      </p:sp>
      <p:graphicFrame>
        <p:nvGraphicFramePr>
          <p:cNvPr id="210949" name="Object 4"/>
          <p:cNvGraphicFramePr>
            <a:graphicFrameLocks noChangeAspect="1"/>
          </p:cNvGraphicFramePr>
          <p:nvPr/>
        </p:nvGraphicFramePr>
        <p:xfrm>
          <a:off x="1071538" y="1500174"/>
          <a:ext cx="7239000" cy="1041400"/>
        </p:xfrm>
        <a:graphic>
          <a:graphicData uri="http://schemas.openxmlformats.org/presentationml/2006/ole">
            <mc:AlternateContent xmlns:mc="http://schemas.openxmlformats.org/markup-compatibility/2006">
              <mc:Choice xmlns:v="urn:schemas-microsoft-com:vml" Requires="v">
                <p:oleObj spid="_x0000_s211390" name="公式" r:id="rId3" imgW="2451100" imgH="355600" progId="Equation.3">
                  <p:embed/>
                </p:oleObj>
              </mc:Choice>
              <mc:Fallback>
                <p:oleObj name="公式" r:id="rId3" imgW="2451100" imgH="355600" progId="Equation.3">
                  <p:embed/>
                  <p:pic>
                    <p:nvPicPr>
                      <p:cNvPr id="0" name="Picture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500174"/>
                        <a:ext cx="72390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0" name="Object 9"/>
          <p:cNvGraphicFramePr>
            <a:graphicFrameLocks noChangeAspect="1"/>
          </p:cNvGraphicFramePr>
          <p:nvPr/>
        </p:nvGraphicFramePr>
        <p:xfrm>
          <a:off x="1116013" y="4081458"/>
          <a:ext cx="838200" cy="693737"/>
        </p:xfrm>
        <a:graphic>
          <a:graphicData uri="http://schemas.openxmlformats.org/presentationml/2006/ole">
            <mc:AlternateContent xmlns:mc="http://schemas.openxmlformats.org/markup-compatibility/2006">
              <mc:Choice xmlns:v="urn:schemas-microsoft-com:vml" Requires="v">
                <p:oleObj spid="_x0000_s211391" name="公式" r:id="rId5" imgW="279400" imgH="228600" progId="Equation.3">
                  <p:embed/>
                </p:oleObj>
              </mc:Choice>
              <mc:Fallback>
                <p:oleObj name="公式" r:id="rId5" imgW="279400" imgH="228600" progId="Equation.3">
                  <p:embed/>
                  <p:pic>
                    <p:nvPicPr>
                      <p:cNvPr id="0" name="Picture 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081458"/>
                        <a:ext cx="838200"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1" name="Object 8"/>
          <p:cNvGraphicFramePr>
            <a:graphicFrameLocks noChangeAspect="1"/>
          </p:cNvGraphicFramePr>
          <p:nvPr/>
        </p:nvGraphicFramePr>
        <p:xfrm>
          <a:off x="2843213" y="4152895"/>
          <a:ext cx="838200" cy="647700"/>
        </p:xfrm>
        <a:graphic>
          <a:graphicData uri="http://schemas.openxmlformats.org/presentationml/2006/ole">
            <mc:AlternateContent xmlns:mc="http://schemas.openxmlformats.org/markup-compatibility/2006">
              <mc:Choice xmlns:v="urn:schemas-microsoft-com:vml" Requires="v">
                <p:oleObj spid="_x0000_s211392" name="公式" r:id="rId7" imgW="291973" imgH="228501" progId="Equation.3">
                  <p:embed/>
                </p:oleObj>
              </mc:Choice>
              <mc:Fallback>
                <p:oleObj name="公式" r:id="rId7" imgW="291973" imgH="228501" progId="Equation.3">
                  <p:embed/>
                  <p:pic>
                    <p:nvPicPr>
                      <p:cNvPr id="0" name="Picture 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4152895"/>
                        <a:ext cx="838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2" name="Object 7"/>
          <p:cNvGraphicFramePr>
            <a:graphicFrameLocks noChangeAspect="1"/>
          </p:cNvGraphicFramePr>
          <p:nvPr/>
        </p:nvGraphicFramePr>
        <p:xfrm>
          <a:off x="900113" y="4945058"/>
          <a:ext cx="566737" cy="685800"/>
        </p:xfrm>
        <a:graphic>
          <a:graphicData uri="http://schemas.openxmlformats.org/presentationml/2006/ole">
            <mc:AlternateContent xmlns:mc="http://schemas.openxmlformats.org/markup-compatibility/2006">
              <mc:Choice xmlns:v="urn:schemas-microsoft-com:vml" Requires="v">
                <p:oleObj spid="_x0000_s211393" name="公式" r:id="rId9" imgW="177569" imgH="215619" progId="Equation.3">
                  <p:embed/>
                </p:oleObj>
              </mc:Choice>
              <mc:Fallback>
                <p:oleObj name="公式" r:id="rId9" imgW="177569" imgH="215619" progId="Equation.3">
                  <p:embed/>
                  <p:pic>
                    <p:nvPicPr>
                      <p:cNvPr id="0" name="Picture 1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4945058"/>
                        <a:ext cx="56673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3" name="Object 6"/>
          <p:cNvGraphicFramePr>
            <a:graphicFrameLocks noChangeAspect="1"/>
          </p:cNvGraphicFramePr>
          <p:nvPr/>
        </p:nvGraphicFramePr>
        <p:xfrm>
          <a:off x="2143108" y="5000636"/>
          <a:ext cx="595313" cy="685800"/>
        </p:xfrm>
        <a:graphic>
          <a:graphicData uri="http://schemas.openxmlformats.org/presentationml/2006/ole">
            <mc:AlternateContent xmlns:mc="http://schemas.openxmlformats.org/markup-compatibility/2006">
              <mc:Choice xmlns:v="urn:schemas-microsoft-com:vml" Requires="v">
                <p:oleObj spid="_x0000_s211394" name="公式" r:id="rId11" imgW="190335" imgH="215713" progId="Equation.3">
                  <p:embed/>
                </p:oleObj>
              </mc:Choice>
              <mc:Fallback>
                <p:oleObj name="公式" r:id="rId11" imgW="190335" imgH="215713" progId="Equation.3">
                  <p:embed/>
                  <p:pic>
                    <p:nvPicPr>
                      <p:cNvPr id="0" name="Picture 1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3108" y="5000636"/>
                        <a:ext cx="5953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4" name="Object 11"/>
          <p:cNvGraphicFramePr>
            <a:graphicFrameLocks noChangeAspect="1"/>
          </p:cNvGraphicFramePr>
          <p:nvPr/>
        </p:nvGraphicFramePr>
        <p:xfrm>
          <a:off x="3419475" y="357166"/>
          <a:ext cx="595313" cy="685800"/>
        </p:xfrm>
        <a:graphic>
          <a:graphicData uri="http://schemas.openxmlformats.org/presentationml/2006/ole">
            <mc:AlternateContent xmlns:mc="http://schemas.openxmlformats.org/markup-compatibility/2006">
              <mc:Choice xmlns:v="urn:schemas-microsoft-com:vml" Requires="v">
                <p:oleObj spid="_x0000_s211395" name="公式" r:id="rId13" imgW="190335" imgH="215713" progId="Equation.3">
                  <p:embed/>
                </p:oleObj>
              </mc:Choice>
              <mc:Fallback>
                <p:oleObj name="公式" r:id="rId13" imgW="190335" imgH="215713" progId="Equation.3">
                  <p:embed/>
                  <p:pic>
                    <p:nvPicPr>
                      <p:cNvPr id="0" name="Picture 1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475" y="357166"/>
                        <a:ext cx="5953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5" name="Object 12"/>
          <p:cNvGraphicFramePr>
            <a:graphicFrameLocks noChangeAspect="1"/>
          </p:cNvGraphicFramePr>
          <p:nvPr/>
        </p:nvGraphicFramePr>
        <p:xfrm>
          <a:off x="1403350" y="357166"/>
          <a:ext cx="566738" cy="685800"/>
        </p:xfrm>
        <a:graphic>
          <a:graphicData uri="http://schemas.openxmlformats.org/presentationml/2006/ole">
            <mc:AlternateContent xmlns:mc="http://schemas.openxmlformats.org/markup-compatibility/2006">
              <mc:Choice xmlns:v="urn:schemas-microsoft-com:vml" Requires="v">
                <p:oleObj spid="_x0000_s211396" name="公式" r:id="rId14" imgW="177569" imgH="215619" progId="Equation.3">
                  <p:embed/>
                </p:oleObj>
              </mc:Choice>
              <mc:Fallback>
                <p:oleObj name="公式" r:id="rId14" imgW="177569" imgH="215619" progId="Equation.3">
                  <p:embed/>
                  <p:pic>
                    <p:nvPicPr>
                      <p:cNvPr id="0" name="Picture 1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357166"/>
                        <a:ext cx="5667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6" name="Object 13"/>
          <p:cNvGraphicFramePr>
            <a:graphicFrameLocks noChangeAspect="1"/>
          </p:cNvGraphicFramePr>
          <p:nvPr/>
        </p:nvGraphicFramePr>
        <p:xfrm>
          <a:off x="2916238" y="3001958"/>
          <a:ext cx="3141662" cy="622300"/>
        </p:xfrm>
        <a:graphic>
          <a:graphicData uri="http://schemas.openxmlformats.org/presentationml/2006/ole">
            <mc:AlternateContent xmlns:mc="http://schemas.openxmlformats.org/markup-compatibility/2006">
              <mc:Choice xmlns:v="urn:schemas-microsoft-com:vml" Requires="v">
                <p:oleObj spid="_x0000_s211397" name="Equation" r:id="rId15" imgW="1143000" imgH="228600" progId="Equation.DSMT4">
                  <p:embed/>
                </p:oleObj>
              </mc:Choice>
              <mc:Fallback>
                <p:oleObj name="Equation" r:id="rId15" imgW="1143000" imgH="228600" progId="Equation.DSMT4">
                  <p:embed/>
                  <p:pic>
                    <p:nvPicPr>
                      <p:cNvPr id="0" name="Picture 1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238" y="3001958"/>
                        <a:ext cx="314166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0957" name="Rectangle 16"/>
          <p:cNvSpPr>
            <a:spLocks noChangeArrowheads="1"/>
          </p:cNvSpPr>
          <p:nvPr/>
        </p:nvSpPr>
        <p:spPr bwMode="auto">
          <a:xfrm>
            <a:off x="1476375" y="5018083"/>
            <a:ext cx="69834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和       位置时，整个</a:t>
            </a:r>
            <a:r>
              <a:rPr lang="zh-CN" altLang="en-US" b="1">
                <a:solidFill>
                  <a:srgbClr val="0000FF"/>
                </a:solidFill>
                <a:latin typeface="Times New Roman" pitchFamily="18" charset="0"/>
              </a:rPr>
              <a:t>线圈的磁通量</a:t>
            </a:r>
            <a:r>
              <a:rPr lang="zh-CN" altLang="en-US" b="1">
                <a:solidFill>
                  <a:srgbClr val="000000"/>
                </a:solidFill>
                <a:latin typeface="Times New Roman" pitchFamily="18" charset="0"/>
              </a:rPr>
              <a: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85720" y="357166"/>
            <a:ext cx="5334000" cy="541338"/>
          </a:xfrm>
        </p:spPr>
        <p:txBody>
          <a:bodyPr/>
          <a:lstStyle/>
          <a:p>
            <a:pPr eaLnBrk="1" hangingPunct="1"/>
            <a:r>
              <a:rPr lang="en-US" altLang="zh-CN" sz="3200" b="1" dirty="0" smtClean="0">
                <a:solidFill>
                  <a:schemeClr val="tx1"/>
                </a:solidFill>
                <a:latin typeface="Times New Roman" pitchFamily="18" charset="0"/>
              </a:rPr>
              <a:t>3. </a:t>
            </a:r>
            <a:r>
              <a:rPr lang="zh-CN" altLang="en-US" sz="3200" b="1" dirty="0" smtClean="0">
                <a:solidFill>
                  <a:schemeClr val="tx1"/>
                </a:solidFill>
              </a:rPr>
              <a:t>安培力做功的应用</a:t>
            </a:r>
            <a:endParaRPr lang="zh-CN" altLang="en-US" sz="3200" dirty="0" smtClean="0">
              <a:solidFill>
                <a:schemeClr val="tx1"/>
              </a:solidFill>
            </a:endParaRPr>
          </a:p>
        </p:txBody>
      </p:sp>
      <p:sp>
        <p:nvSpPr>
          <p:cNvPr id="211971" name="Rectangle 3"/>
          <p:cNvSpPr>
            <a:spLocks noGrp="1" noChangeArrowheads="1"/>
          </p:cNvSpPr>
          <p:nvPr>
            <p:ph type="body" idx="1"/>
          </p:nvPr>
        </p:nvSpPr>
        <p:spPr>
          <a:xfrm>
            <a:off x="214282" y="1142984"/>
            <a:ext cx="8715436" cy="4857784"/>
          </a:xfrm>
        </p:spPr>
        <p:txBody>
          <a:bodyPr/>
          <a:lstStyle/>
          <a:p>
            <a:pPr eaLnBrk="1" hangingPunct="1">
              <a:lnSpc>
                <a:spcPct val="130000"/>
              </a:lnSpc>
              <a:buFont typeface="Wingdings" pitchFamily="2" charset="2"/>
              <a:buNone/>
            </a:pPr>
            <a:r>
              <a:rPr lang="en-US" altLang="zh-CN" sz="2600" dirty="0" smtClean="0">
                <a:latin typeface="Times New Roman" pitchFamily="18" charset="0"/>
                <a:cs typeface="Times New Roman" pitchFamily="18" charset="0"/>
              </a:rPr>
              <a:t>a</a:t>
            </a:r>
            <a:r>
              <a:rPr lang="zh-CN" altLang="en-US" sz="2600" dirty="0" smtClean="0">
                <a:latin typeface="Times New Roman" pitchFamily="18" charset="0"/>
                <a:cs typeface="Times New Roman" pitchFamily="18" charset="0"/>
              </a:rPr>
              <a:t>、</a:t>
            </a:r>
            <a:r>
              <a:rPr lang="zh-CN" altLang="en-US" sz="2600" b="1" dirty="0" smtClean="0">
                <a:solidFill>
                  <a:schemeClr val="bg2"/>
                </a:solidFill>
                <a:latin typeface="Times New Roman" pitchFamily="18" charset="0"/>
                <a:cs typeface="Times New Roman" pitchFamily="18" charset="0"/>
              </a:rPr>
              <a:t>用海水代替金属导轨作为船舶的</a:t>
            </a:r>
            <a:r>
              <a:rPr lang="zh-CN" altLang="en-US" sz="2600" b="1" dirty="0" smtClean="0">
                <a:solidFill>
                  <a:schemeClr val="hlink"/>
                </a:solidFill>
                <a:latin typeface="Times New Roman" pitchFamily="18" charset="0"/>
                <a:cs typeface="Times New Roman" pitchFamily="18" charset="0"/>
              </a:rPr>
              <a:t>电磁推进器</a:t>
            </a:r>
            <a:r>
              <a:rPr lang="zh-CN" altLang="en-US" sz="2600" b="1" dirty="0" smtClean="0">
                <a:solidFill>
                  <a:schemeClr val="bg2"/>
                </a:solidFill>
                <a:latin typeface="Times New Roman" pitchFamily="18" charset="0"/>
                <a:cs typeface="Times New Roman" pitchFamily="18" charset="0"/>
              </a:rPr>
              <a:t>，目前已在试验之中。这种推进器没有机械噪音，特别适合作为潜艇的动力。</a:t>
            </a:r>
          </a:p>
          <a:p>
            <a:pPr eaLnBrk="1" hangingPunct="1">
              <a:lnSpc>
                <a:spcPct val="130000"/>
              </a:lnSpc>
              <a:buFont typeface="Wingdings" pitchFamily="2" charset="2"/>
              <a:buNone/>
            </a:pPr>
            <a:r>
              <a:rPr lang="en-US" altLang="zh-CN" sz="2600" dirty="0" smtClean="0">
                <a:solidFill>
                  <a:schemeClr val="bg2"/>
                </a:solidFill>
                <a:latin typeface="Times New Roman" pitchFamily="18" charset="0"/>
                <a:cs typeface="Times New Roman" pitchFamily="18" charset="0"/>
              </a:rPr>
              <a:t>b</a:t>
            </a:r>
            <a:r>
              <a:rPr lang="zh-CN" altLang="en-US" sz="2600" dirty="0" smtClean="0">
                <a:solidFill>
                  <a:schemeClr val="bg2"/>
                </a:solidFill>
                <a:latin typeface="Times New Roman" pitchFamily="18" charset="0"/>
                <a:cs typeface="Times New Roman" pitchFamily="18" charset="0"/>
              </a:rPr>
              <a:t>、</a:t>
            </a:r>
            <a:r>
              <a:rPr lang="zh-CN" altLang="en-US" sz="2600" b="1" dirty="0" smtClean="0">
                <a:solidFill>
                  <a:schemeClr val="hlink"/>
                </a:solidFill>
                <a:latin typeface="Times New Roman" pitchFamily="18" charset="0"/>
                <a:cs typeface="Times New Roman" pitchFamily="18" charset="0"/>
              </a:rPr>
              <a:t>轨道炮</a:t>
            </a:r>
            <a:r>
              <a:rPr lang="zh-CN" altLang="en-US" sz="2600" b="1" dirty="0" smtClean="0">
                <a:solidFill>
                  <a:schemeClr val="bg2"/>
                </a:solidFill>
                <a:latin typeface="Times New Roman" pitchFamily="18" charset="0"/>
                <a:cs typeface="Times New Roman" pitchFamily="18" charset="0"/>
              </a:rPr>
              <a:t>是一种利用电流间相互作用的安培力将弹头发射出去的武器。</a:t>
            </a:r>
            <a:endParaRPr lang="en-US" altLang="zh-CN" sz="2600" b="1" dirty="0" smtClean="0">
              <a:solidFill>
                <a:schemeClr val="bg2"/>
              </a:solidFill>
              <a:latin typeface="Times New Roman" pitchFamily="18" charset="0"/>
              <a:cs typeface="Times New Roman" pitchFamily="18" charset="0"/>
            </a:endParaRPr>
          </a:p>
          <a:p>
            <a:pPr eaLnBrk="1" hangingPunct="1">
              <a:lnSpc>
                <a:spcPct val="130000"/>
              </a:lnSpc>
              <a:buNone/>
            </a:pPr>
            <a:r>
              <a:rPr lang="en-US" altLang="zh-CN" sz="2600" b="1" dirty="0" smtClean="0">
                <a:latin typeface="Times New Roman" pitchFamily="18" charset="0"/>
                <a:cs typeface="Times New Roman" pitchFamily="18" charset="0"/>
              </a:rPr>
              <a:t>c</a:t>
            </a:r>
            <a:r>
              <a:rPr lang="zh-CN" altLang="en-US" sz="2600" b="1" dirty="0" smtClean="0">
                <a:latin typeface="Times New Roman" pitchFamily="18" charset="0"/>
                <a:cs typeface="Times New Roman" pitchFamily="18" charset="0"/>
              </a:rPr>
              <a:t>、磁电式电流计原理：</a:t>
            </a:r>
            <a:r>
              <a:rPr lang="zh-CN" altLang="en-US" sz="2600" b="1" dirty="0" smtClean="0">
                <a:solidFill>
                  <a:srgbClr val="1C1C1C"/>
                </a:solidFill>
                <a:latin typeface="Times New Roman" pitchFamily="18" charset="0"/>
                <a:cs typeface="Times New Roman" pitchFamily="18" charset="0"/>
              </a:rPr>
              <a:t>载流线圈在磁场中受到</a:t>
            </a:r>
            <a:r>
              <a:rPr lang="zh-CN" altLang="en-US" sz="2600" b="1" dirty="0" smtClean="0">
                <a:solidFill>
                  <a:srgbClr val="FF0000"/>
                </a:solidFill>
                <a:latin typeface="Times New Roman" pitchFamily="18" charset="0"/>
                <a:cs typeface="Times New Roman" pitchFamily="18" charset="0"/>
              </a:rPr>
              <a:t>磁力矩</a:t>
            </a:r>
            <a:r>
              <a:rPr lang="zh-CN" altLang="en-US" sz="2600" b="1" dirty="0" smtClean="0">
                <a:solidFill>
                  <a:srgbClr val="1C1C1C"/>
                </a:solidFill>
                <a:latin typeface="Times New Roman" pitchFamily="18" charset="0"/>
                <a:cs typeface="Times New Roman" pitchFamily="18" charset="0"/>
              </a:rPr>
              <a:t>的作用发生偏转，电流越大，偏转越大，测量出偏转角，就能测出通过线圈的电流。</a:t>
            </a:r>
            <a:r>
              <a:rPr lang="zh-CN" altLang="en-US" sz="2600" dirty="0" smtClean="0">
                <a:solidFill>
                  <a:schemeClr val="bg2"/>
                </a:solidFill>
                <a:latin typeface="Times New Roman" pitchFamily="18" charset="0"/>
                <a:cs typeface="Times New Roman"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36"/>
          <p:cNvSpPr>
            <a:spLocks noChangeArrowheads="1"/>
          </p:cNvSpPr>
          <p:nvPr/>
        </p:nvSpPr>
        <p:spPr bwMode="auto">
          <a:xfrm>
            <a:off x="71438" y="157148"/>
            <a:ext cx="892971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spcBef>
                <a:spcPct val="50000"/>
              </a:spcBef>
            </a:pPr>
            <a:r>
              <a:rPr lang="zh-CN" altLang="en-US" sz="2400" b="1" dirty="0">
                <a:solidFill>
                  <a:srgbClr val="CC0000"/>
                </a:solidFill>
                <a:latin typeface="Times New Roman" pitchFamily="18" charset="0"/>
                <a:cs typeface="Times New Roman" pitchFamily="18" charset="0"/>
              </a:rPr>
              <a:t>例1   </a:t>
            </a:r>
            <a:r>
              <a:rPr lang="zh-CN" altLang="en-US" sz="2400" b="1" dirty="0">
                <a:latin typeface="Times New Roman" pitchFamily="18" charset="0"/>
                <a:cs typeface="Times New Roman" pitchFamily="18" charset="0"/>
              </a:rPr>
              <a:t>一内、外半径分别为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1 </a:t>
            </a:r>
            <a:r>
              <a:rPr lang="zh-CN" altLang="en-US" sz="2400" b="1" dirty="0">
                <a:latin typeface="Times New Roman" pitchFamily="18" charset="0"/>
                <a:cs typeface="Times New Roman" pitchFamily="18" charset="0"/>
              </a:rPr>
              <a:t>和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2 </a:t>
            </a:r>
            <a:r>
              <a:rPr lang="zh-CN" altLang="en-US" sz="2400" b="1" dirty="0">
                <a:latin typeface="Times New Roman" pitchFamily="18" charset="0"/>
                <a:cs typeface="Times New Roman" pitchFamily="18" charset="0"/>
              </a:rPr>
              <a:t>的金属圆筒，长度     ,  其电阻率   </a:t>
            </a:r>
            <a:r>
              <a:rPr lang="zh-CN" altLang="en-US" sz="2400" b="1" dirty="0" smtClean="0">
                <a:latin typeface="Times New Roman" pitchFamily="18" charset="0"/>
                <a:cs typeface="Times New Roman" pitchFamily="18" charset="0"/>
              </a:rPr>
              <a:t>，</a:t>
            </a:r>
            <a:r>
              <a:rPr lang="zh-CN" altLang="en-US" sz="2400" b="1" dirty="0">
                <a:latin typeface="Times New Roman" pitchFamily="18" charset="0"/>
                <a:cs typeface="Times New Roman" pitchFamily="18" charset="0"/>
              </a:rPr>
              <a:t>若筒内外电势差为</a:t>
            </a:r>
            <a:r>
              <a:rPr lang="en-US" altLang="zh-CN" sz="2400" b="1" dirty="0">
                <a:latin typeface="Times New Roman" pitchFamily="18" charset="0"/>
                <a:cs typeface="Times New Roman" pitchFamily="18" charset="0"/>
              </a:rPr>
              <a:t>U</a:t>
            </a:r>
            <a:r>
              <a:rPr lang="zh-CN" altLang="en-US" sz="2400" b="1" dirty="0">
                <a:latin typeface="Times New Roman" pitchFamily="18" charset="0"/>
                <a:cs typeface="Times New Roman" pitchFamily="18" charset="0"/>
              </a:rPr>
              <a:t>，且筒内缘电势高，圆柱体中</a:t>
            </a:r>
            <a:r>
              <a:rPr lang="zh-CN" altLang="en-US" sz="2400" b="1" dirty="0">
                <a:solidFill>
                  <a:srgbClr val="FF0000"/>
                </a:solidFill>
                <a:latin typeface="Times New Roman" pitchFamily="18" charset="0"/>
                <a:cs typeface="Times New Roman" pitchFamily="18" charset="0"/>
              </a:rPr>
              <a:t>径向</a:t>
            </a:r>
            <a:r>
              <a:rPr lang="zh-CN" altLang="en-US" sz="2400" b="1" dirty="0">
                <a:latin typeface="Times New Roman" pitchFamily="18" charset="0"/>
                <a:cs typeface="Times New Roman" pitchFamily="18" charset="0"/>
              </a:rPr>
              <a:t>的电流强度为多少 </a:t>
            </a:r>
            <a:r>
              <a:rPr lang="zh-CN" altLang="en-US" sz="2400" b="1" dirty="0">
                <a:solidFill>
                  <a:srgbClr val="CC0000"/>
                </a:solidFill>
                <a:latin typeface="Times New Roman" pitchFamily="18" charset="0"/>
                <a:cs typeface="Times New Roman" pitchFamily="18" charset="0"/>
              </a:rPr>
              <a:t>？</a:t>
            </a:r>
          </a:p>
        </p:txBody>
      </p:sp>
      <p:graphicFrame>
        <p:nvGraphicFramePr>
          <p:cNvPr id="10242" name="Object 2"/>
          <p:cNvGraphicFramePr>
            <a:graphicFrameLocks noChangeAspect="1"/>
          </p:cNvGraphicFramePr>
          <p:nvPr/>
        </p:nvGraphicFramePr>
        <p:xfrm>
          <a:off x="7429520" y="214290"/>
          <a:ext cx="214314" cy="428628"/>
        </p:xfrm>
        <a:graphic>
          <a:graphicData uri="http://schemas.openxmlformats.org/presentationml/2006/ole">
            <mc:AlternateContent xmlns:mc="http://schemas.openxmlformats.org/markup-compatibility/2006">
              <mc:Choice xmlns:v="urn:schemas-microsoft-com:vml" Requires="v">
                <p:oleObj spid="_x0000_s411102" name="公式" r:id="rId3" imgW="88669" imgH="177338" progId="Equation.3">
                  <p:embed/>
                </p:oleObj>
              </mc:Choice>
              <mc:Fallback>
                <p:oleObj name="公式" r:id="rId3" imgW="88669" imgH="177338"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20" y="214290"/>
                        <a:ext cx="214314"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500034" y="571480"/>
          <a:ext cx="342810" cy="371473"/>
        </p:xfrm>
        <a:graphic>
          <a:graphicData uri="http://schemas.openxmlformats.org/presentationml/2006/ole">
            <mc:AlternateContent xmlns:mc="http://schemas.openxmlformats.org/markup-compatibility/2006">
              <mc:Choice xmlns:v="urn:schemas-microsoft-com:vml" Requires="v">
                <p:oleObj spid="_x0000_s411103" name="公式" r:id="rId5" imgW="152268" imgH="164957" progId="Equation.3">
                  <p:embed/>
                </p:oleObj>
              </mc:Choice>
              <mc:Fallback>
                <p:oleObj name="公式" r:id="rId5" imgW="152268" imgH="164957" progId="Equation.3">
                  <p:embed/>
                  <p:pic>
                    <p:nvPicPr>
                      <p:cNvPr id="102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34" y="571480"/>
                        <a:ext cx="342810" cy="3714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49" name="Group 39"/>
          <p:cNvGrpSpPr>
            <a:grpSpLocks/>
          </p:cNvGrpSpPr>
          <p:nvPr/>
        </p:nvGrpSpPr>
        <p:grpSpPr bwMode="auto">
          <a:xfrm>
            <a:off x="1285852" y="1500174"/>
            <a:ext cx="2286016" cy="2481258"/>
            <a:chOff x="3600" y="1776"/>
            <a:chExt cx="1872" cy="1968"/>
          </a:xfrm>
        </p:grpSpPr>
        <p:sp>
          <p:nvSpPr>
            <p:cNvPr id="10250" name="Rectangle 40"/>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0251" name="AutoShape 41"/>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10244" name="Object 4"/>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1104" name="公式" r:id="rId7" imgW="190335" imgH="215713" progId="Equation.3">
                    <p:embed/>
                  </p:oleObj>
                </mc:Choice>
                <mc:Fallback>
                  <p:oleObj name="公式" r:id="rId7" imgW="190335" imgH="215713"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2" name="Line 43"/>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3" name="Line 44"/>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4" name="Line 45"/>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5" name="Line 46"/>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6" name="Line 47"/>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7" name="Line 48"/>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5" name="Object 5"/>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1105" name="公式" r:id="rId9" imgW="88669" imgH="177338" progId="Equation.3">
                    <p:embed/>
                  </p:oleObj>
                </mc:Choice>
                <mc:Fallback>
                  <p:oleObj name="公式" r:id="rId9" imgW="88669" imgH="177338" progId="Equation.3">
                    <p:embed/>
                    <p:pic>
                      <p:nvPicPr>
                        <p:cNvPr id="1024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66" name="Oval 50"/>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10259" name="Group 51"/>
            <p:cNvGrpSpPr>
              <a:grpSpLocks/>
            </p:cNvGrpSpPr>
            <p:nvPr/>
          </p:nvGrpSpPr>
          <p:grpSpPr bwMode="auto">
            <a:xfrm>
              <a:off x="4416" y="2208"/>
              <a:ext cx="480" cy="315"/>
              <a:chOff x="4416" y="2160"/>
              <a:chExt cx="451" cy="315"/>
            </a:xfrm>
          </p:grpSpPr>
          <p:sp>
            <p:nvSpPr>
              <p:cNvPr id="10261" name="Line 52"/>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7" name="Object 7"/>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1106" name="公式" r:id="rId11" imgW="177569" imgH="215619" progId="Equation.3">
                      <p:embed/>
                    </p:oleObj>
                  </mc:Choice>
                  <mc:Fallback>
                    <p:oleObj name="公式" r:id="rId11" imgW="177569" imgH="215619" progId="Equation.3">
                      <p:embed/>
                      <p:pic>
                        <p:nvPicPr>
                          <p:cNvPr id="1024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246" name="Object 6"/>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1107" name="公式" r:id="rId13" imgW="241195" imgH="241195" progId="Equation.3">
                    <p:embed/>
                  </p:oleObj>
                </mc:Choice>
                <mc:Fallback>
                  <p:oleObj name="公式" r:id="rId13" imgW="241195" imgH="241195" progId="Equation.3">
                    <p:embed/>
                    <p:pic>
                      <p:nvPicPr>
                        <p:cNvPr id="10246"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0" name="Line 55"/>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组合 21"/>
          <p:cNvGrpSpPr/>
          <p:nvPr/>
        </p:nvGrpSpPr>
        <p:grpSpPr>
          <a:xfrm>
            <a:off x="4429124" y="1500174"/>
            <a:ext cx="2571768" cy="2481258"/>
            <a:chOff x="5715000" y="2819400"/>
            <a:chExt cx="2971800" cy="3124200"/>
          </a:xfrm>
        </p:grpSpPr>
        <p:grpSp>
          <p:nvGrpSpPr>
            <p:cNvPr id="23" name="Group 8"/>
            <p:cNvGrpSpPr>
              <a:grpSpLocks/>
            </p:cNvGrpSpPr>
            <p:nvPr/>
          </p:nvGrpSpPr>
          <p:grpSpPr bwMode="auto">
            <a:xfrm>
              <a:off x="5715000" y="2819400"/>
              <a:ext cx="2971800" cy="3124200"/>
              <a:chOff x="3600" y="1776"/>
              <a:chExt cx="1872" cy="1968"/>
            </a:xfrm>
          </p:grpSpPr>
          <p:sp>
            <p:nvSpPr>
              <p:cNvPr id="28" name="Rectangle 9"/>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9" name="AutoShape 10"/>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30" name="Object 7"/>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1108" name="公式" r:id="rId15" imgW="190335" imgH="215713" progId="Equation.3">
                      <p:embed/>
                    </p:oleObj>
                  </mc:Choice>
                  <mc:Fallback>
                    <p:oleObj name="公式" r:id="rId15" imgW="190335" imgH="215713" progId="Equation.3">
                      <p:embed/>
                      <p:pic>
                        <p:nvPicPr>
                          <p:cNvPr id="3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2"/>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3"/>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4"/>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5"/>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6"/>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7"/>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8"/>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1109" name="公式" r:id="rId16" imgW="88669" imgH="177338" progId="Equation.3">
                      <p:embed/>
                    </p:oleObj>
                  </mc:Choice>
                  <mc:Fallback>
                    <p:oleObj name="公式" r:id="rId16" imgW="88669" imgH="177338" progId="Equation.3">
                      <p:embed/>
                      <p:pic>
                        <p:nvPicPr>
                          <p:cNvPr id="3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Oval 19"/>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39" name="Group 20"/>
              <p:cNvGrpSpPr>
                <a:grpSpLocks/>
              </p:cNvGrpSpPr>
              <p:nvPr/>
            </p:nvGrpSpPr>
            <p:grpSpPr bwMode="auto">
              <a:xfrm>
                <a:off x="4406" y="2208"/>
                <a:ext cx="479" cy="315"/>
                <a:chOff x="4416" y="2160"/>
                <a:chExt cx="451" cy="315"/>
              </a:xfrm>
            </p:grpSpPr>
            <p:sp>
              <p:nvSpPr>
                <p:cNvPr id="42" name="Line 21"/>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 name="Object 10"/>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1110" name="公式" r:id="rId17" imgW="177569" imgH="215619" progId="Equation.3">
                        <p:embed/>
                      </p:oleObj>
                    </mc:Choice>
                    <mc:Fallback>
                      <p:oleObj name="公式" r:id="rId17" imgW="177569" imgH="215619" progId="Equation.3">
                        <p:embed/>
                        <p:pic>
                          <p:nvPicPr>
                            <p:cNvPr id="43"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0" name="Object 9"/>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1111" name="公式" r:id="rId18" imgW="241195" imgH="241195" progId="Equation.3">
                      <p:embed/>
                    </p:oleObj>
                  </mc:Choice>
                  <mc:Fallback>
                    <p:oleObj name="公式" r:id="rId18" imgW="241195" imgH="241195" progId="Equation.3">
                      <p:embed/>
                      <p:pic>
                        <p:nvPicPr>
                          <p:cNvPr id="4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24"/>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 name="Group 25"/>
            <p:cNvGrpSpPr>
              <a:grpSpLocks/>
            </p:cNvGrpSpPr>
            <p:nvPr/>
          </p:nvGrpSpPr>
          <p:grpSpPr bwMode="auto">
            <a:xfrm>
              <a:off x="6248400" y="3429000"/>
              <a:ext cx="1600200" cy="609600"/>
              <a:chOff x="3936" y="1248"/>
              <a:chExt cx="1008" cy="384"/>
            </a:xfrm>
          </p:grpSpPr>
          <p:sp>
            <p:nvSpPr>
              <p:cNvPr id="25" name="AutoShape 26"/>
              <p:cNvSpPr>
                <a:spLocks noChangeArrowheads="1"/>
              </p:cNvSpPr>
              <p:nvPr/>
            </p:nvSpPr>
            <p:spPr bwMode="auto">
              <a:xfrm>
                <a:off x="3936" y="1296"/>
                <a:ext cx="1008" cy="336"/>
              </a:xfrm>
              <a:custGeom>
                <a:avLst/>
                <a:gdLst>
                  <a:gd name="T0" fmla="*/ 504 w 21600"/>
                  <a:gd name="T1" fmla="*/ 0 h 21600"/>
                  <a:gd name="T2" fmla="*/ 148 w 21600"/>
                  <a:gd name="T3" fmla="*/ 49 h 21600"/>
                  <a:gd name="T4" fmla="*/ 0 w 21600"/>
                  <a:gd name="T5" fmla="*/ 168 h 21600"/>
                  <a:gd name="T6" fmla="*/ 148 w 21600"/>
                  <a:gd name="T7" fmla="*/ 287 h 21600"/>
                  <a:gd name="T8" fmla="*/ 504 w 21600"/>
                  <a:gd name="T9" fmla="*/ 336 h 21600"/>
                  <a:gd name="T10" fmla="*/ 860 w 21600"/>
                  <a:gd name="T11" fmla="*/ 287 h 21600"/>
                  <a:gd name="T12" fmla="*/ 1008 w 21600"/>
                  <a:gd name="T13" fmla="*/ 168 h 21600"/>
                  <a:gd name="T14" fmla="*/ 860 w 21600"/>
                  <a:gd name="T15" fmla="*/ 49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50 h 21600"/>
                  <a:gd name="T26" fmla="*/ 18429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2" y="10800"/>
                    </a:moveTo>
                    <a:cubicBezTo>
                      <a:pt x="1902" y="15714"/>
                      <a:pt x="5886" y="19698"/>
                      <a:pt x="10800" y="19698"/>
                    </a:cubicBezTo>
                    <a:cubicBezTo>
                      <a:pt x="15714" y="19698"/>
                      <a:pt x="19698" y="15714"/>
                      <a:pt x="19698" y="10800"/>
                    </a:cubicBezTo>
                    <a:cubicBezTo>
                      <a:pt x="19698" y="5886"/>
                      <a:pt x="15714" y="1902"/>
                      <a:pt x="10800" y="1902"/>
                    </a:cubicBezTo>
                    <a:cubicBezTo>
                      <a:pt x="5886" y="1902"/>
                      <a:pt x="1902" y="5886"/>
                      <a:pt x="1902" y="10800"/>
                    </a:cubicBezTo>
                    <a:close/>
                  </a:path>
                </a:pathLst>
              </a:cu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6" name="Line 27"/>
              <p:cNvSpPr>
                <a:spLocks noChangeShapeType="1"/>
              </p:cNvSpPr>
              <p:nvPr/>
            </p:nvSpPr>
            <p:spPr bwMode="auto">
              <a:xfrm flipH="1">
                <a:off x="4028" y="1440"/>
                <a:ext cx="416" cy="4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6"/>
              <p:cNvGraphicFramePr>
                <a:graphicFrameLocks noChangeAspect="1"/>
              </p:cNvGraphicFramePr>
              <p:nvPr/>
            </p:nvGraphicFramePr>
            <p:xfrm>
              <a:off x="4012" y="1248"/>
              <a:ext cx="196" cy="240"/>
            </p:xfrm>
            <a:graphic>
              <a:graphicData uri="http://schemas.openxmlformats.org/presentationml/2006/ole">
                <mc:AlternateContent xmlns:mc="http://schemas.openxmlformats.org/markup-compatibility/2006">
                  <mc:Choice xmlns:v="urn:schemas-microsoft-com:vml" Requires="v">
                    <p:oleObj spid="_x0000_s411112" name="公式" r:id="rId19" imgW="152202" imgH="177569" progId="Equation.3">
                      <p:embed/>
                    </p:oleObj>
                  </mc:Choice>
                  <mc:Fallback>
                    <p:oleObj name="公式" r:id="rId19" imgW="152202" imgH="177569" progId="Equation.3">
                      <p:embed/>
                      <p:pic>
                        <p:nvPicPr>
                          <p:cNvPr id="27"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2" y="1248"/>
                            <a:ext cx="19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44" name="Object 2"/>
          <p:cNvGraphicFramePr>
            <a:graphicFrameLocks noChangeAspect="1"/>
          </p:cNvGraphicFramePr>
          <p:nvPr/>
        </p:nvGraphicFramePr>
        <p:xfrm>
          <a:off x="4143372" y="4929198"/>
          <a:ext cx="2500330" cy="819780"/>
        </p:xfrm>
        <a:graphic>
          <a:graphicData uri="http://schemas.openxmlformats.org/presentationml/2006/ole">
            <mc:AlternateContent xmlns:mc="http://schemas.openxmlformats.org/markup-compatibility/2006">
              <mc:Choice xmlns:v="urn:schemas-microsoft-com:vml" Requires="v">
                <p:oleObj spid="_x0000_s411113" name="公式" r:id="rId21" imgW="1256755" imgH="393529" progId="Equation.3">
                  <p:embed/>
                </p:oleObj>
              </mc:Choice>
              <mc:Fallback>
                <p:oleObj name="公式" r:id="rId21" imgW="1256755" imgH="393529" progId="Equation.3">
                  <p:embed/>
                  <p:pic>
                    <p:nvPicPr>
                      <p:cNvPr id="44"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43372" y="4929198"/>
                        <a:ext cx="2500330" cy="819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3"/>
          <p:cNvGraphicFramePr>
            <a:graphicFrameLocks noChangeAspect="1"/>
          </p:cNvGraphicFramePr>
          <p:nvPr/>
        </p:nvGraphicFramePr>
        <p:xfrm>
          <a:off x="2214546" y="5929330"/>
          <a:ext cx="3071834" cy="785177"/>
        </p:xfrm>
        <a:graphic>
          <a:graphicData uri="http://schemas.openxmlformats.org/presentationml/2006/ole">
            <mc:AlternateContent xmlns:mc="http://schemas.openxmlformats.org/markup-compatibility/2006">
              <mc:Choice xmlns:v="urn:schemas-microsoft-com:vml" Requires="v">
                <p:oleObj spid="_x0000_s411114" name="公式" r:id="rId23" imgW="2552700" imgH="673100" progId="Equation.3">
                  <p:embed/>
                </p:oleObj>
              </mc:Choice>
              <mc:Fallback>
                <p:oleObj name="公式" r:id="rId23" imgW="2552700" imgH="673100" progId="Equation.3">
                  <p:embed/>
                  <p:pic>
                    <p:nvPicPr>
                      <p:cNvPr id="45"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4546" y="5929330"/>
                        <a:ext cx="3071834" cy="785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Rectangle 36"/>
          <p:cNvSpPr>
            <a:spLocks noChangeArrowheads="1"/>
          </p:cNvSpPr>
          <p:nvPr/>
        </p:nvSpPr>
        <p:spPr bwMode="auto">
          <a:xfrm>
            <a:off x="857224" y="5072074"/>
            <a:ext cx="3132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dirty="0"/>
              <a:t>r </a:t>
            </a:r>
            <a:r>
              <a:rPr lang="zh-CN" altLang="en-US" sz="2400" b="1" dirty="0"/>
              <a:t>处薄圆柱壳的</a:t>
            </a:r>
            <a:r>
              <a:rPr lang="zh-CN" altLang="en-US" sz="2400" b="1" dirty="0">
                <a:solidFill>
                  <a:srgbClr val="0000FF"/>
                </a:solidFill>
              </a:rPr>
              <a:t>电阻</a:t>
            </a:r>
            <a:r>
              <a:rPr lang="zh-CN" altLang="en-US" sz="2400" b="1" dirty="0"/>
              <a:t>为</a:t>
            </a:r>
          </a:p>
        </p:txBody>
      </p:sp>
      <p:sp>
        <p:nvSpPr>
          <p:cNvPr id="47" name="Rectangle 37"/>
          <p:cNvSpPr>
            <a:spLocks noChangeArrowheads="1"/>
          </p:cNvSpPr>
          <p:nvPr/>
        </p:nvSpPr>
        <p:spPr bwMode="auto">
          <a:xfrm>
            <a:off x="1000100" y="6072206"/>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总</a:t>
            </a:r>
            <a:r>
              <a:rPr lang="zh-CN" altLang="en-US" sz="2400" b="1" dirty="0" smtClean="0">
                <a:solidFill>
                  <a:srgbClr val="0000FF"/>
                </a:solidFill>
              </a:rPr>
              <a:t>电阻</a:t>
            </a:r>
            <a:endParaRPr lang="zh-CN" altLang="en-US" sz="2400" b="1" dirty="0">
              <a:solidFill>
                <a:srgbClr val="0000FF"/>
              </a:solidFill>
            </a:endParaRPr>
          </a:p>
        </p:txBody>
      </p:sp>
      <p:sp>
        <p:nvSpPr>
          <p:cNvPr id="48" name="TextBox 33"/>
          <p:cNvSpPr txBox="1">
            <a:spLocks noChangeArrowheads="1"/>
          </p:cNvSpPr>
          <p:nvPr/>
        </p:nvSpPr>
        <p:spPr bwMode="auto">
          <a:xfrm>
            <a:off x="357158" y="4357694"/>
            <a:ext cx="8424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latin typeface="Times New Roman" pitchFamily="18" charset="0"/>
                <a:cs typeface="Times New Roman" pitchFamily="18" charset="0"/>
              </a:rPr>
              <a:t>解法一：先求径向（</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1</a:t>
            </a:r>
            <a:r>
              <a:rPr lang="en-US"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到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2</a:t>
            </a:r>
            <a:r>
              <a:rPr lang="zh-CN" altLang="en-US" sz="2400" b="1" dirty="0">
                <a:latin typeface="Times New Roman" pitchFamily="18" charset="0"/>
                <a:cs typeface="Times New Roman" pitchFamily="18" charset="0"/>
              </a:rPr>
              <a:t>）</a:t>
            </a:r>
            <a:r>
              <a:rPr lang="zh-CN" altLang="en-US" sz="2400" b="1" dirty="0">
                <a:solidFill>
                  <a:srgbClr val="0000FF"/>
                </a:solidFill>
                <a:latin typeface="Times New Roman" pitchFamily="18" charset="0"/>
                <a:cs typeface="Times New Roman" pitchFamily="18" charset="0"/>
              </a:rPr>
              <a:t>总电阻</a:t>
            </a:r>
            <a:r>
              <a:rPr lang="zh-CN" altLang="en-US" sz="2400" b="1" dirty="0">
                <a:latin typeface="Times New Roman" pitchFamily="18" charset="0"/>
                <a:cs typeface="Times New Roman" pitchFamily="18" charset="0"/>
              </a:rPr>
              <a:t>，然后利用</a:t>
            </a:r>
            <a:r>
              <a:rPr lang="zh-CN" altLang="en-US" sz="2400" b="1" dirty="0" smtClean="0">
                <a:solidFill>
                  <a:srgbClr val="FF0000"/>
                </a:solidFill>
                <a:latin typeface="Times New Roman" pitchFamily="18" charset="0"/>
                <a:cs typeface="Times New Roman" pitchFamily="18" charset="0"/>
              </a:rPr>
              <a:t>欧姆定律</a:t>
            </a:r>
            <a:endParaRPr lang="zh-CN" altLang="en-US" sz="2400" b="1" dirty="0">
              <a:latin typeface="Times New Roman" pitchFamily="18" charset="0"/>
              <a:cs typeface="Times New Roman" pitchFamily="18" charset="0"/>
            </a:endParaRPr>
          </a:p>
        </p:txBody>
      </p:sp>
      <p:graphicFrame>
        <p:nvGraphicFramePr>
          <p:cNvPr id="49" name="Object 4"/>
          <p:cNvGraphicFramePr>
            <a:graphicFrameLocks noChangeAspect="1"/>
          </p:cNvGraphicFramePr>
          <p:nvPr/>
        </p:nvGraphicFramePr>
        <p:xfrm>
          <a:off x="5357818" y="5920522"/>
          <a:ext cx="3037723" cy="866064"/>
        </p:xfrm>
        <a:graphic>
          <a:graphicData uri="http://schemas.openxmlformats.org/presentationml/2006/ole">
            <mc:AlternateContent xmlns:mc="http://schemas.openxmlformats.org/markup-compatibility/2006">
              <mc:Choice xmlns:v="urn:schemas-microsoft-com:vml" Requires="v">
                <p:oleObj spid="_x0000_s411115" name="Equation" r:id="rId25" imgW="1650960" imgH="431640" progId="Equation.DSMT4">
                  <p:embed/>
                </p:oleObj>
              </mc:Choice>
              <mc:Fallback>
                <p:oleObj name="Equation" r:id="rId25" imgW="1650960" imgH="431640" progId="Equation.DSMT4">
                  <p:embed/>
                  <p:pic>
                    <p:nvPicPr>
                      <p:cNvPr id="49"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57818" y="5920522"/>
                        <a:ext cx="3037723" cy="86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43949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00113" y="549275"/>
            <a:ext cx="6858000" cy="685800"/>
          </a:xfrm>
        </p:spPr>
        <p:txBody>
          <a:bodyPr/>
          <a:lstStyle/>
          <a:p>
            <a:pPr algn="ctr" eaLnBrk="1" hangingPunct="1"/>
            <a:r>
              <a:rPr lang="zh-CN" altLang="en-US" sz="4000" b="1" dirty="0" smtClean="0">
                <a:solidFill>
                  <a:schemeClr val="bg2"/>
                </a:solidFill>
                <a:latin typeface="楷体_GB2312" pitchFamily="49" charset="-122"/>
                <a:ea typeface="楷体_GB2312" pitchFamily="49" charset="-122"/>
              </a:rPr>
              <a:t>第九节 磁场中的磁介质</a:t>
            </a:r>
            <a:endParaRPr lang="zh-CN" altLang="en-US" sz="4000" dirty="0" smtClean="0">
              <a:solidFill>
                <a:schemeClr val="bg2"/>
              </a:solidFill>
              <a:latin typeface="楷体_GB2312" pitchFamily="49" charset="-122"/>
              <a:ea typeface="楷体_GB2312" pitchFamily="49" charset="-122"/>
            </a:endParaRPr>
          </a:p>
        </p:txBody>
      </p:sp>
      <p:sp>
        <p:nvSpPr>
          <p:cNvPr id="5123" name="Rectangle 4"/>
          <p:cNvSpPr>
            <a:spLocks noGrp="1" noChangeArrowheads="1"/>
          </p:cNvSpPr>
          <p:nvPr>
            <p:ph type="body" idx="1"/>
          </p:nvPr>
        </p:nvSpPr>
        <p:spPr>
          <a:xfrm>
            <a:off x="430213" y="2571750"/>
            <a:ext cx="8713787" cy="3011488"/>
          </a:xfrm>
        </p:spPr>
        <p:txBody>
          <a:bodyPr/>
          <a:lstStyle/>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磁介质的种类</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描述磁介质中磁场的物理量</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磁场强度 </a:t>
            </a:r>
            <a:r>
              <a:rPr lang="en-US" altLang="zh-CN" b="1" smtClean="0">
                <a:solidFill>
                  <a:schemeClr val="bg2"/>
                </a:solidFill>
                <a:latin typeface="楷体_GB2312" pitchFamily="49" charset="-122"/>
                <a:ea typeface="楷体_GB2312" pitchFamily="49" charset="-122"/>
                <a:cs typeface="Times New Roman" panose="02020603050405020304" pitchFamily="18" charset="0"/>
              </a:rPr>
              <a:t>H</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磁介质中磁场规律</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安培环路定理和高斯定理</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重要的磁介质</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铁磁质</a:t>
            </a:r>
          </a:p>
        </p:txBody>
      </p:sp>
      <p:sp>
        <p:nvSpPr>
          <p:cNvPr id="5124" name="Rectangle 6"/>
          <p:cNvSpPr>
            <a:spLocks noChangeArrowheads="1"/>
          </p:cNvSpPr>
          <p:nvPr/>
        </p:nvSpPr>
        <p:spPr bwMode="auto">
          <a:xfrm>
            <a:off x="285750" y="1785938"/>
            <a:ext cx="2244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1C1C1C"/>
                </a:solidFill>
                <a:effectLst/>
                <a:uLnTx/>
                <a:uFillTx/>
                <a:latin typeface="楷体_GB2312" pitchFamily="49" charset="-122"/>
                <a:ea typeface="楷体_GB2312" pitchFamily="49" charset="-122"/>
                <a:cs typeface="Times New Roman" panose="02020603050405020304" pitchFamily="18" charset="0"/>
              </a:rPr>
              <a:t>主要内容：</a:t>
            </a:r>
          </a:p>
        </p:txBody>
      </p:sp>
      <p:sp>
        <p:nvSpPr>
          <p:cNvPr id="5125" name="Line 7"/>
          <p:cNvSpPr>
            <a:spLocks noChangeShapeType="1"/>
          </p:cNvSpPr>
          <p:nvPr/>
        </p:nvSpPr>
        <p:spPr bwMode="auto">
          <a:xfrm>
            <a:off x="7643813" y="321468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Tree>
    <p:extLst>
      <p:ext uri="{BB962C8B-B14F-4D97-AF65-F5344CB8AC3E}">
        <p14:creationId xmlns:p14="http://schemas.microsoft.com/office/powerpoint/2010/main" val="57187654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79388" y="1556743"/>
            <a:ext cx="87852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en-US" altLang="zh-CN" sz="3200" b="1" i="0" u="none" strike="noStrike" kern="1200" cap="none" spc="0" normalizeH="0" baseline="0" noProof="0">
                <a:ln>
                  <a:noFill/>
                </a:ln>
                <a:solidFill>
                  <a:srgbClr val="1C1C1C"/>
                </a:solidFill>
                <a:effectLst/>
                <a:uLnTx/>
                <a:uFillTx/>
                <a:latin typeface="楷体_GB2312" pitchFamily="49" charset="-122"/>
                <a:ea typeface="楷体_GB2312" pitchFamily="49" charset="-122"/>
                <a:cs typeface="+mn-cs"/>
              </a:rPr>
              <a:t>1. </a:t>
            </a:r>
            <a:r>
              <a:rPr kumimoji="1" lang="zh-CN" altLang="en-US" sz="3200" b="1" i="0" u="none" strike="noStrike" kern="1200" cap="none" spc="0" normalizeH="0" baseline="0" noProof="0">
                <a:ln>
                  <a:noFill/>
                </a:ln>
                <a:solidFill>
                  <a:srgbClr val="1C1C1C"/>
                </a:solidFill>
                <a:effectLst/>
                <a:uLnTx/>
                <a:uFillTx/>
                <a:latin typeface="楷体_GB2312" pitchFamily="49" charset="-122"/>
                <a:ea typeface="楷体_GB2312" pitchFamily="49" charset="-122"/>
                <a:cs typeface="+mn-cs"/>
              </a:rPr>
              <a:t>磁介质定义：</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与磁场有相互影响的实物物质</a:t>
            </a: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一切实物物质都是</a:t>
            </a:r>
            <a:r>
              <a:rPr kumimoji="1" lang="zh-CN" altLang="en-US" sz="3200" b="1" i="0" u="none" strike="noStrike" kern="1200" cap="none" spc="0" normalizeH="0" baseline="0" noProof="0">
                <a:ln>
                  <a:noFill/>
                </a:ln>
                <a:solidFill>
                  <a:srgbClr val="FF0000"/>
                </a:solidFill>
                <a:effectLst/>
                <a:uLnTx/>
                <a:uFillTx/>
                <a:latin typeface="楷体_GB2312" pitchFamily="49" charset="-122"/>
                <a:ea typeface="楷体_GB2312" pitchFamily="49" charset="-122"/>
                <a:cs typeface="+mn-cs"/>
              </a:rPr>
              <a:t>磁介质</a:t>
            </a:r>
            <a:endPar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endParaRPr>
          </a:p>
        </p:txBody>
      </p:sp>
      <p:graphicFrame>
        <p:nvGraphicFramePr>
          <p:cNvPr id="6148" name="Object 7"/>
          <p:cNvGraphicFramePr>
            <a:graphicFrameLocks noChangeAspect="1"/>
          </p:cNvGraphicFramePr>
          <p:nvPr>
            <p:extLst>
              <p:ext uri="{D42A27DB-BD31-4B8C-83A1-F6EECF244321}">
                <p14:modId xmlns:p14="http://schemas.microsoft.com/office/powerpoint/2010/main" val="2409180825"/>
              </p:ext>
            </p:extLst>
          </p:nvPr>
        </p:nvGraphicFramePr>
        <p:xfrm>
          <a:off x="4572000" y="5157193"/>
          <a:ext cx="466725" cy="498475"/>
        </p:xfrm>
        <a:graphic>
          <a:graphicData uri="http://schemas.openxmlformats.org/presentationml/2006/ole">
            <mc:AlternateContent xmlns:mc="http://schemas.openxmlformats.org/markup-compatibility/2006">
              <mc:Choice xmlns:v="urn:schemas-microsoft-com:vml" Requires="v">
                <p:oleObj spid="_x0000_s459784" name="Equation" r:id="rId3" imgW="177646" imgH="190335" progId="Equation.3">
                  <p:embed/>
                </p:oleObj>
              </mc:Choice>
              <mc:Fallback>
                <p:oleObj name="Equation" r:id="rId3" imgW="177646" imgH="190335" progId="Equation.3">
                  <p:embed/>
                  <p:pic>
                    <p:nvPicPr>
                      <p:cNvPr id="614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157193"/>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4"/>
          <p:cNvSpPr>
            <a:spLocks noChangeArrowheads="1"/>
          </p:cNvSpPr>
          <p:nvPr/>
        </p:nvSpPr>
        <p:spPr bwMode="auto">
          <a:xfrm>
            <a:off x="250825" y="4365030"/>
            <a:ext cx="8569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3200" b="1" i="0" u="none" strike="noStrike" kern="1200" cap="none" spc="0" normalizeH="0" baseline="0" noProof="0">
                <a:ln>
                  <a:noFill/>
                </a:ln>
                <a:solidFill>
                  <a:srgbClr val="0000FF"/>
                </a:solidFill>
                <a:effectLst/>
                <a:uLnTx/>
                <a:uFillTx/>
                <a:latin typeface="宋体" panose="02010600030101010101" pitchFamily="2" charset="-122"/>
                <a:ea typeface="楷体_GB2312" pitchFamily="49" charset="-122"/>
                <a:cs typeface="+mn-cs"/>
              </a:rPr>
              <a:t>  </a:t>
            </a:r>
            <a:r>
              <a:rPr kumimoji="1" lang="zh-CN" altLang="en-US" sz="3200" b="1" i="0" u="none" strike="noStrike" kern="1200" cap="none" spc="0" normalizeH="0" baseline="0" noProof="0">
                <a:ln>
                  <a:noFill/>
                </a:ln>
                <a:solidFill>
                  <a:srgbClr val="1C1C1C"/>
                </a:solidFill>
                <a:effectLst/>
                <a:uLnTx/>
                <a:uFillTx/>
                <a:latin typeface="宋体" panose="02010600030101010101" pitchFamily="2" charset="-122"/>
                <a:ea typeface="楷体_GB2312" pitchFamily="49" charset="-122"/>
                <a:cs typeface="+mn-cs"/>
              </a:rPr>
              <a:t>磁介质的磁化：外</a:t>
            </a:r>
            <a:r>
              <a:rPr kumimoji="1" lang="zh-CN" altLang="en-US" sz="3200" b="1" i="0" u="none" strike="noStrike" kern="1200" cap="none" spc="0" normalizeH="0" baseline="0" noProof="0">
                <a:ln>
                  <a:noFill/>
                </a:ln>
                <a:solidFill>
                  <a:srgbClr val="1C1C1C"/>
                </a:solidFill>
                <a:effectLst/>
                <a:uLnTx/>
                <a:uFillTx/>
                <a:latin typeface="Tahoma" panose="020B0604030504040204" pitchFamily="34" charset="0"/>
                <a:ea typeface="楷体_GB2312" pitchFamily="49" charset="-122"/>
                <a:cs typeface="+mn-cs"/>
              </a:rPr>
              <a:t>磁场中的磁介质产生附加</a:t>
            </a:r>
          </a:p>
        </p:txBody>
      </p:sp>
      <p:sp>
        <p:nvSpPr>
          <p:cNvPr id="6150" name="Rectangle 16"/>
          <p:cNvSpPr>
            <a:spLocks noChangeArrowheads="1"/>
          </p:cNvSpPr>
          <p:nvPr/>
        </p:nvSpPr>
        <p:spPr bwMode="auto">
          <a:xfrm>
            <a:off x="3530600" y="5141318"/>
            <a:ext cx="2838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3200" b="1" i="0" u="none" strike="noStrike" kern="1200" cap="none" spc="0" normalizeH="0" baseline="0" noProof="0">
                <a:ln>
                  <a:noFill/>
                </a:ln>
                <a:solidFill>
                  <a:srgbClr val="1C1C1C"/>
                </a:solidFill>
                <a:effectLst/>
                <a:uLnTx/>
                <a:uFillTx/>
                <a:latin typeface="楷体_GB2312" pitchFamily="49" charset="-122"/>
                <a:ea typeface="楷体_GB2312" pitchFamily="49" charset="-122"/>
                <a:cs typeface="+mn-cs"/>
              </a:rPr>
              <a:t>磁场</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的现象</a:t>
            </a:r>
          </a:p>
        </p:txBody>
      </p:sp>
      <p:sp>
        <p:nvSpPr>
          <p:cNvPr id="6151" name="Rectangle 17"/>
          <p:cNvSpPr>
            <a:spLocks noChangeArrowheads="1"/>
          </p:cNvSpPr>
          <p:nvPr/>
        </p:nvSpPr>
        <p:spPr bwMode="auto">
          <a:xfrm>
            <a:off x="5003800" y="3285530"/>
            <a:ext cx="1728788" cy="790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152" name="Line 18"/>
          <p:cNvSpPr>
            <a:spLocks noChangeShapeType="1"/>
          </p:cNvSpPr>
          <p:nvPr/>
        </p:nvSpPr>
        <p:spPr bwMode="auto">
          <a:xfrm>
            <a:off x="2051050" y="3356968"/>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53" name="Line 19"/>
          <p:cNvSpPr>
            <a:spLocks noChangeShapeType="1"/>
          </p:cNvSpPr>
          <p:nvPr/>
        </p:nvSpPr>
        <p:spPr bwMode="auto">
          <a:xfrm>
            <a:off x="2051050" y="3572868"/>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54" name="Line 20"/>
          <p:cNvSpPr>
            <a:spLocks noChangeShapeType="1"/>
          </p:cNvSpPr>
          <p:nvPr/>
        </p:nvSpPr>
        <p:spPr bwMode="auto">
          <a:xfrm>
            <a:off x="2051050" y="3788768"/>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55" name="Line 21"/>
          <p:cNvSpPr>
            <a:spLocks noChangeShapeType="1"/>
          </p:cNvSpPr>
          <p:nvPr/>
        </p:nvSpPr>
        <p:spPr bwMode="auto">
          <a:xfrm>
            <a:off x="2051050" y="4004668"/>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6156" name="Object 22"/>
          <p:cNvGraphicFramePr>
            <a:graphicFrameLocks noChangeAspect="1"/>
          </p:cNvGraphicFramePr>
          <p:nvPr>
            <p:extLst>
              <p:ext uri="{D42A27DB-BD31-4B8C-83A1-F6EECF244321}">
                <p14:modId xmlns:p14="http://schemas.microsoft.com/office/powerpoint/2010/main" val="2571798546"/>
              </p:ext>
            </p:extLst>
          </p:nvPr>
        </p:nvGraphicFramePr>
        <p:xfrm>
          <a:off x="1258888" y="3422055"/>
          <a:ext cx="615950" cy="727075"/>
        </p:xfrm>
        <a:graphic>
          <a:graphicData uri="http://schemas.openxmlformats.org/presentationml/2006/ole">
            <mc:AlternateContent xmlns:mc="http://schemas.openxmlformats.org/markup-compatibility/2006">
              <mc:Choice xmlns:v="urn:schemas-microsoft-com:vml" Requires="v">
                <p:oleObj spid="_x0000_s459785" name="Equation" r:id="rId5" imgW="203112" imgH="241195" progId="Equation.DSMT4">
                  <p:embed/>
                </p:oleObj>
              </mc:Choice>
              <mc:Fallback>
                <p:oleObj name="Equation" r:id="rId5" imgW="203112" imgH="241195" progId="Equation.DSMT4">
                  <p:embed/>
                  <p:pic>
                    <p:nvPicPr>
                      <p:cNvPr id="6156"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422055"/>
                        <a:ext cx="6159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7" name="Object 23"/>
          <p:cNvGraphicFramePr>
            <a:graphicFrameLocks noChangeAspect="1"/>
          </p:cNvGraphicFramePr>
          <p:nvPr>
            <p:extLst>
              <p:ext uri="{D42A27DB-BD31-4B8C-83A1-F6EECF244321}">
                <p14:modId xmlns:p14="http://schemas.microsoft.com/office/powerpoint/2010/main" val="3460956617"/>
              </p:ext>
            </p:extLst>
          </p:nvPr>
        </p:nvGraphicFramePr>
        <p:xfrm>
          <a:off x="7885113" y="3428405"/>
          <a:ext cx="466725" cy="498475"/>
        </p:xfrm>
        <a:graphic>
          <a:graphicData uri="http://schemas.openxmlformats.org/presentationml/2006/ole">
            <mc:AlternateContent xmlns:mc="http://schemas.openxmlformats.org/markup-compatibility/2006">
              <mc:Choice xmlns:v="urn:schemas-microsoft-com:vml" Requires="v">
                <p:oleObj spid="_x0000_s459786" name="Equation" r:id="rId7" imgW="177646" imgH="190335" progId="Equation.3">
                  <p:embed/>
                </p:oleObj>
              </mc:Choice>
              <mc:Fallback>
                <p:oleObj name="Equation" r:id="rId7" imgW="177646" imgH="190335" progId="Equation.3">
                  <p:embed/>
                  <p:pic>
                    <p:nvPicPr>
                      <p:cNvPr id="6157"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13" y="3428405"/>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8" name="Line 24"/>
          <p:cNvSpPr>
            <a:spLocks noChangeShapeType="1"/>
          </p:cNvSpPr>
          <p:nvPr/>
        </p:nvSpPr>
        <p:spPr bwMode="auto">
          <a:xfrm>
            <a:off x="6732588" y="3356968"/>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59" name="Line 25"/>
          <p:cNvSpPr>
            <a:spLocks noChangeShapeType="1"/>
          </p:cNvSpPr>
          <p:nvPr/>
        </p:nvSpPr>
        <p:spPr bwMode="auto">
          <a:xfrm>
            <a:off x="6732588" y="3717330"/>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60" name="Line 26"/>
          <p:cNvSpPr>
            <a:spLocks noChangeShapeType="1"/>
          </p:cNvSpPr>
          <p:nvPr/>
        </p:nvSpPr>
        <p:spPr bwMode="auto">
          <a:xfrm>
            <a:off x="6732588" y="4004668"/>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6161" name="Rectangle 27"/>
          <p:cNvSpPr>
            <a:spLocks noChangeArrowheads="1"/>
          </p:cNvSpPr>
          <p:nvPr/>
        </p:nvSpPr>
        <p:spPr bwMode="auto">
          <a:xfrm>
            <a:off x="250825" y="548680"/>
            <a:ext cx="337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cs typeface="+mn-cs"/>
              </a:rPr>
              <a:t>一</a:t>
            </a:r>
            <a:r>
              <a:rPr kumimoji="1" lang="en-US" altLang="zh-CN" sz="3200" b="1" i="0" u="none" strike="noStrike" kern="1200" cap="none" spc="0" normalizeH="0" baseline="0" noProof="0">
                <a:ln>
                  <a:noFill/>
                </a:ln>
                <a:solidFill>
                  <a:srgbClr val="1C1C1C"/>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a:ln>
                  <a:noFill/>
                </a:ln>
                <a:solidFill>
                  <a:srgbClr val="1C1C1C"/>
                </a:solidFill>
                <a:effectLst/>
                <a:uLnTx/>
                <a:uFillTx/>
                <a:latin typeface="宋体" panose="02010600030101010101" pitchFamily="2" charset="-122"/>
                <a:ea typeface="宋体" panose="02010600030101010101" pitchFamily="2" charset="-122"/>
                <a:cs typeface="+mn-cs"/>
              </a:rPr>
              <a:t> </a:t>
            </a:r>
            <a:r>
              <a:rPr kumimoji="1" lang="zh-CN" altLang="en-US" sz="3200" b="1" i="0" u="none" strike="noStrike" kern="1200" cap="none" spc="0" normalizeH="0" baseline="0" noProof="0">
                <a:ln>
                  <a:noFill/>
                </a:ln>
                <a:solidFill>
                  <a:srgbClr val="1C1C1C"/>
                </a:solidFill>
                <a:effectLst/>
                <a:uLnTx/>
                <a:uFillTx/>
                <a:latin typeface="宋体" panose="02010600030101010101" pitchFamily="2" charset="-122"/>
                <a:ea typeface="宋体" panose="02010600030101010101" pitchFamily="2" charset="-122"/>
                <a:cs typeface="+mn-cs"/>
              </a:rPr>
              <a:t>磁介质的</a:t>
            </a:r>
            <a:r>
              <a:rPr kumimoji="1" lang="zh-CN" altLang="en-US" sz="3200" b="1"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cs typeface="+mn-cs"/>
              </a:rPr>
              <a:t>磁化</a:t>
            </a:r>
          </a:p>
        </p:txBody>
      </p:sp>
    </p:spTree>
    <p:extLst>
      <p:ext uri="{BB962C8B-B14F-4D97-AF65-F5344CB8AC3E}">
        <p14:creationId xmlns:p14="http://schemas.microsoft.com/office/powerpoint/2010/main" val="5060270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8"/>
          <p:cNvSpPr>
            <a:spLocks noChangeArrowheads="1"/>
          </p:cNvSpPr>
          <p:nvPr/>
        </p:nvSpPr>
        <p:spPr bwMode="auto">
          <a:xfrm>
            <a:off x="5003800" y="3789363"/>
            <a:ext cx="1728788" cy="10795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171" name="Line 9"/>
          <p:cNvSpPr>
            <a:spLocks noChangeShapeType="1"/>
          </p:cNvSpPr>
          <p:nvPr/>
        </p:nvSpPr>
        <p:spPr bwMode="auto">
          <a:xfrm>
            <a:off x="2051050" y="40052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72" name="Line 10"/>
          <p:cNvSpPr>
            <a:spLocks noChangeShapeType="1"/>
          </p:cNvSpPr>
          <p:nvPr/>
        </p:nvSpPr>
        <p:spPr bwMode="auto">
          <a:xfrm>
            <a:off x="2051050" y="42211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73" name="Line 11"/>
          <p:cNvSpPr>
            <a:spLocks noChangeShapeType="1"/>
          </p:cNvSpPr>
          <p:nvPr/>
        </p:nvSpPr>
        <p:spPr bwMode="auto">
          <a:xfrm>
            <a:off x="2051050" y="44370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74" name="Line 12"/>
          <p:cNvSpPr>
            <a:spLocks noChangeShapeType="1"/>
          </p:cNvSpPr>
          <p:nvPr/>
        </p:nvSpPr>
        <p:spPr bwMode="auto">
          <a:xfrm>
            <a:off x="2051050" y="46529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7175" name="Object 13"/>
          <p:cNvGraphicFramePr>
            <a:graphicFrameLocks noChangeAspect="1"/>
          </p:cNvGraphicFramePr>
          <p:nvPr/>
        </p:nvGraphicFramePr>
        <p:xfrm>
          <a:off x="1258888" y="4076700"/>
          <a:ext cx="615950" cy="727075"/>
        </p:xfrm>
        <a:graphic>
          <a:graphicData uri="http://schemas.openxmlformats.org/presentationml/2006/ole">
            <mc:AlternateContent xmlns:mc="http://schemas.openxmlformats.org/markup-compatibility/2006">
              <mc:Choice xmlns:v="urn:schemas-microsoft-com:vml" Requires="v">
                <p:oleObj spid="_x0000_s460808" name="Equation" r:id="rId3" imgW="203112" imgH="241195" progId="Equation.DSMT4">
                  <p:embed/>
                </p:oleObj>
              </mc:Choice>
              <mc:Fallback>
                <p:oleObj name="Equation" r:id="rId3" imgW="203112" imgH="241195" progId="Equation.DSMT4">
                  <p:embed/>
                  <p:pic>
                    <p:nvPicPr>
                      <p:cNvPr id="7175"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076700"/>
                        <a:ext cx="6159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6" name="Object 14"/>
          <p:cNvGraphicFramePr>
            <a:graphicFrameLocks noChangeAspect="1"/>
          </p:cNvGraphicFramePr>
          <p:nvPr/>
        </p:nvGraphicFramePr>
        <p:xfrm>
          <a:off x="7885113" y="4076700"/>
          <a:ext cx="466725" cy="498475"/>
        </p:xfrm>
        <a:graphic>
          <a:graphicData uri="http://schemas.openxmlformats.org/presentationml/2006/ole">
            <mc:AlternateContent xmlns:mc="http://schemas.openxmlformats.org/markup-compatibility/2006">
              <mc:Choice xmlns:v="urn:schemas-microsoft-com:vml" Requires="v">
                <p:oleObj spid="_x0000_s460809" name="Equation" r:id="rId5" imgW="177646" imgH="190335" progId="Equation.3">
                  <p:embed/>
                </p:oleObj>
              </mc:Choice>
              <mc:Fallback>
                <p:oleObj name="Equation" r:id="rId5" imgW="177646" imgH="190335" progId="Equation.3">
                  <p:embed/>
                  <p:pic>
                    <p:nvPicPr>
                      <p:cNvPr id="7176"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113" y="4076700"/>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7" name="Line 15"/>
          <p:cNvSpPr>
            <a:spLocks noChangeShapeType="1"/>
          </p:cNvSpPr>
          <p:nvPr/>
        </p:nvSpPr>
        <p:spPr bwMode="auto">
          <a:xfrm>
            <a:off x="6732588" y="4005263"/>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78" name="Line 16"/>
          <p:cNvSpPr>
            <a:spLocks noChangeShapeType="1"/>
          </p:cNvSpPr>
          <p:nvPr/>
        </p:nvSpPr>
        <p:spPr bwMode="auto">
          <a:xfrm>
            <a:off x="6732588" y="4365625"/>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79" name="Line 17"/>
          <p:cNvSpPr>
            <a:spLocks noChangeShapeType="1"/>
          </p:cNvSpPr>
          <p:nvPr/>
        </p:nvSpPr>
        <p:spPr bwMode="auto">
          <a:xfrm>
            <a:off x="6732588" y="4724400"/>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7180" name="Rectangle 19"/>
          <p:cNvSpPr>
            <a:spLocks noChangeArrowheads="1"/>
          </p:cNvSpPr>
          <p:nvPr/>
        </p:nvSpPr>
        <p:spPr bwMode="auto">
          <a:xfrm>
            <a:off x="468313" y="1268413"/>
            <a:ext cx="820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根据</a:t>
            </a: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叠加原理</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，空间某点的</a:t>
            </a: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磁感应强度</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等于</a:t>
            </a:r>
          </a:p>
        </p:txBody>
      </p:sp>
      <p:graphicFrame>
        <p:nvGraphicFramePr>
          <p:cNvPr id="7181" name="Object 20"/>
          <p:cNvGraphicFramePr>
            <a:graphicFrameLocks noChangeAspect="1"/>
          </p:cNvGraphicFramePr>
          <p:nvPr/>
        </p:nvGraphicFramePr>
        <p:xfrm>
          <a:off x="3203575" y="2133600"/>
          <a:ext cx="2232025" cy="727075"/>
        </p:xfrm>
        <a:graphic>
          <a:graphicData uri="http://schemas.openxmlformats.org/presentationml/2006/ole">
            <mc:AlternateContent xmlns:mc="http://schemas.openxmlformats.org/markup-compatibility/2006">
              <mc:Choice xmlns:v="urn:schemas-microsoft-com:vml" Requires="v">
                <p:oleObj spid="_x0000_s460810" name="Equation" r:id="rId7" imgW="736600" imgH="241300" progId="Equation.3">
                  <p:embed/>
                </p:oleObj>
              </mc:Choice>
              <mc:Fallback>
                <p:oleObj name="Equation" r:id="rId7" imgW="736600" imgH="241300" progId="Equation.3">
                  <p:embed/>
                  <p:pic>
                    <p:nvPicPr>
                      <p:cNvPr id="7181"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2133600"/>
                        <a:ext cx="2232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8903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95288" y="404813"/>
            <a:ext cx="2808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 </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磁导率</a:t>
            </a:r>
          </a:p>
        </p:txBody>
      </p:sp>
      <p:sp>
        <p:nvSpPr>
          <p:cNvPr id="8195" name="Rectangle 3"/>
          <p:cNvSpPr>
            <a:spLocks noChangeArrowheads="1"/>
          </p:cNvSpPr>
          <p:nvPr/>
        </p:nvSpPr>
        <p:spPr bwMode="auto">
          <a:xfrm>
            <a:off x="468313" y="1196975"/>
            <a:ext cx="80422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在磁场中加入磁介质后，宏观磁场发生明显变化。</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为了定量反映磁介质对磁场的影响程度，我们引入</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相对磁导率和绝对磁导率，以长直螺线管为例。</a:t>
            </a:r>
            <a:endPar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8196" name="Rectangle 4"/>
          <p:cNvSpPr>
            <a:spLocks noChangeArrowheads="1"/>
          </p:cNvSpPr>
          <p:nvPr/>
        </p:nvSpPr>
        <p:spPr bwMode="auto">
          <a:xfrm>
            <a:off x="468313" y="2924175"/>
            <a:ext cx="65230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mn-cs"/>
              </a:rPr>
              <a:t>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实验测定：长直螺线管内，真空条件下</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充满均匀磁介质后</a:t>
            </a:r>
          </a:p>
        </p:txBody>
      </p:sp>
      <p:graphicFrame>
        <p:nvGraphicFramePr>
          <p:cNvPr id="8197" name="Object 5"/>
          <p:cNvGraphicFramePr>
            <a:graphicFrameLocks noGrp="1" noChangeAspect="1"/>
          </p:cNvGraphicFramePr>
          <p:nvPr>
            <p:ph sz="quarter" idx="1"/>
            <p:extLst>
              <p:ext uri="{D42A27DB-BD31-4B8C-83A1-F6EECF244321}">
                <p14:modId xmlns:p14="http://schemas.microsoft.com/office/powerpoint/2010/main" val="4238749295"/>
              </p:ext>
            </p:extLst>
          </p:nvPr>
        </p:nvGraphicFramePr>
        <p:xfrm>
          <a:off x="2916238" y="2595672"/>
          <a:ext cx="419100" cy="503238"/>
        </p:xfrm>
        <a:graphic>
          <a:graphicData uri="http://schemas.openxmlformats.org/presentationml/2006/ole">
            <mc:AlternateContent xmlns:mc="http://schemas.openxmlformats.org/markup-compatibility/2006">
              <mc:Choice xmlns:v="urn:schemas-microsoft-com:vml" Requires="v">
                <p:oleObj spid="_x0000_s461836" name="Equation" r:id="rId3" imgW="190500" imgH="228600" progId="Equation.DSMT4">
                  <p:embed/>
                </p:oleObj>
              </mc:Choice>
              <mc:Fallback>
                <p:oleObj name="Equation" r:id="rId3" imgW="190500" imgH="228600" progId="Equation.DSMT4">
                  <p:embed/>
                  <p:pic>
                    <p:nvPicPr>
                      <p:cNvPr id="819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595672"/>
                        <a:ext cx="4191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7"/>
          <p:cNvGraphicFramePr>
            <a:graphicFrameLocks noGrp="1" noChangeAspect="1"/>
          </p:cNvGraphicFramePr>
          <p:nvPr>
            <p:ph sz="quarter" idx="2"/>
          </p:nvPr>
        </p:nvGraphicFramePr>
        <p:xfrm>
          <a:off x="6948488" y="3357563"/>
          <a:ext cx="1433512" cy="500062"/>
        </p:xfrm>
        <a:graphic>
          <a:graphicData uri="http://schemas.openxmlformats.org/presentationml/2006/ole">
            <mc:AlternateContent xmlns:mc="http://schemas.openxmlformats.org/markup-compatibility/2006">
              <mc:Choice xmlns:v="urn:schemas-microsoft-com:vml" Requires="v">
                <p:oleObj spid="_x0000_s461837" name="Equation" r:id="rId5" imgW="647700" imgH="228600" progId="Equation.DSMT4">
                  <p:embed/>
                </p:oleObj>
              </mc:Choice>
              <mc:Fallback>
                <p:oleObj name="Equation" r:id="rId5" imgW="647700" imgH="228600" progId="Equation.DSMT4">
                  <p:embed/>
                  <p:pic>
                    <p:nvPicPr>
                      <p:cNvPr id="819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488" y="3357563"/>
                        <a:ext cx="143351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10"/>
          <p:cNvGraphicFramePr>
            <a:graphicFrameLocks noGrp="1" noChangeAspect="1"/>
          </p:cNvGraphicFramePr>
          <p:nvPr>
            <p:ph sz="quarter" idx="3"/>
          </p:nvPr>
        </p:nvGraphicFramePr>
        <p:xfrm>
          <a:off x="4071938" y="3857625"/>
          <a:ext cx="936625" cy="469900"/>
        </p:xfrm>
        <a:graphic>
          <a:graphicData uri="http://schemas.openxmlformats.org/presentationml/2006/ole">
            <mc:AlternateContent xmlns:mc="http://schemas.openxmlformats.org/markup-compatibility/2006">
              <mc:Choice xmlns:v="urn:schemas-microsoft-com:vml" Requires="v">
                <p:oleObj spid="_x0000_s461838" name="Equation" r:id="rId7" imgW="457200" imgH="228600" progId="Equation.DSMT4">
                  <p:embed/>
                </p:oleObj>
              </mc:Choice>
              <mc:Fallback>
                <p:oleObj name="Equation" r:id="rId7" imgW="457200" imgH="228600" progId="Equation.DSMT4">
                  <p:embed/>
                  <p:pic>
                    <p:nvPicPr>
                      <p:cNvPr id="8199"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938" y="3857625"/>
                        <a:ext cx="9366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13"/>
          <p:cNvGraphicFramePr>
            <a:graphicFrameLocks noGrp="1" noChangeAspect="1"/>
          </p:cNvGraphicFramePr>
          <p:nvPr>
            <p:ph sz="quarter" idx="4"/>
          </p:nvPr>
        </p:nvGraphicFramePr>
        <p:xfrm>
          <a:off x="1835150" y="5300663"/>
          <a:ext cx="1008063" cy="814387"/>
        </p:xfrm>
        <a:graphic>
          <a:graphicData uri="http://schemas.openxmlformats.org/presentationml/2006/ole">
            <mc:AlternateContent xmlns:mc="http://schemas.openxmlformats.org/markup-compatibility/2006">
              <mc:Choice xmlns:v="urn:schemas-microsoft-com:vml" Requires="v">
                <p:oleObj spid="_x0000_s461839" name="Equation" r:id="rId9" imgW="533169" imgH="431613" progId="Equation.DSMT4">
                  <p:embed/>
                </p:oleObj>
              </mc:Choice>
              <mc:Fallback>
                <p:oleObj name="Equation" r:id="rId9" imgW="533169" imgH="431613" progId="Equation.DSMT4">
                  <p:embed/>
                  <p:pic>
                    <p:nvPicPr>
                      <p:cNvPr id="820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00663"/>
                        <a:ext cx="100806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16"/>
          <p:cNvGraphicFramePr>
            <a:graphicFrameLocks noChangeAspect="1"/>
          </p:cNvGraphicFramePr>
          <p:nvPr/>
        </p:nvGraphicFramePr>
        <p:xfrm>
          <a:off x="2916238" y="4581525"/>
          <a:ext cx="2232025" cy="427038"/>
        </p:xfrm>
        <a:graphic>
          <a:graphicData uri="http://schemas.openxmlformats.org/presentationml/2006/ole">
            <mc:AlternateContent xmlns:mc="http://schemas.openxmlformats.org/markup-compatibility/2006">
              <mc:Choice xmlns:v="urn:schemas-microsoft-com:vml" Requires="v">
                <p:oleObj spid="_x0000_s461840" name="Equation" r:id="rId11" imgW="1181100" imgH="228600" progId="Equation.DSMT4">
                  <p:embed/>
                </p:oleObj>
              </mc:Choice>
              <mc:Fallback>
                <p:oleObj name="Equation" r:id="rId11" imgW="1181100" imgH="228600" progId="Equation.DSMT4">
                  <p:embed/>
                  <p:pic>
                    <p:nvPicPr>
                      <p:cNvPr id="8201"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4581525"/>
                        <a:ext cx="2232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Rectangle 17"/>
          <p:cNvSpPr>
            <a:spLocks noChangeArrowheads="1"/>
          </p:cNvSpPr>
          <p:nvPr/>
        </p:nvSpPr>
        <p:spPr bwMode="auto">
          <a:xfrm>
            <a:off x="827088" y="45085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实验发现</a:t>
            </a:r>
          </a:p>
        </p:txBody>
      </p:sp>
      <p:sp>
        <p:nvSpPr>
          <p:cNvPr id="8203" name="Rectangle 18"/>
          <p:cNvSpPr>
            <a:spLocks noChangeArrowheads="1"/>
          </p:cNvSpPr>
          <p:nvPr/>
        </p:nvSpPr>
        <p:spPr bwMode="auto">
          <a:xfrm>
            <a:off x="3276600" y="5445125"/>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定义为某种介质的相对磁导率</a:t>
            </a:r>
          </a:p>
        </p:txBody>
      </p:sp>
      <p:sp>
        <p:nvSpPr>
          <p:cNvPr id="8204" name="Rectangle 19"/>
          <p:cNvSpPr>
            <a:spLocks noChangeArrowheads="1"/>
          </p:cNvSpPr>
          <p:nvPr/>
        </p:nvSpPr>
        <p:spPr bwMode="auto">
          <a:xfrm>
            <a:off x="497681" y="2603103"/>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1</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）相对磁导率</a:t>
            </a: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26698051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395288" y="1773238"/>
            <a:ext cx="2808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）绝对磁导率</a:t>
            </a: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aphicFrame>
        <p:nvGraphicFramePr>
          <p:cNvPr id="9219" name="Object 5"/>
          <p:cNvGraphicFramePr>
            <a:graphicFrameLocks noChangeAspect="1"/>
          </p:cNvGraphicFramePr>
          <p:nvPr>
            <p:extLst>
              <p:ext uri="{D42A27DB-BD31-4B8C-83A1-F6EECF244321}">
                <p14:modId xmlns:p14="http://schemas.microsoft.com/office/powerpoint/2010/main" val="1588070718"/>
              </p:ext>
            </p:extLst>
          </p:nvPr>
        </p:nvGraphicFramePr>
        <p:xfrm>
          <a:off x="2813050" y="1773238"/>
          <a:ext cx="390525" cy="503237"/>
        </p:xfrm>
        <a:graphic>
          <a:graphicData uri="http://schemas.openxmlformats.org/presentationml/2006/ole">
            <mc:AlternateContent xmlns:mc="http://schemas.openxmlformats.org/markup-compatibility/2006">
              <mc:Choice xmlns:v="urn:schemas-microsoft-com:vml" Requires="v">
                <p:oleObj spid="_x0000_s462862" name="Equation" r:id="rId3" imgW="177646" imgH="228402" progId="Equation.DSMT4">
                  <p:embed/>
                </p:oleObj>
              </mc:Choice>
              <mc:Fallback>
                <p:oleObj name="Equation" r:id="rId3" imgW="177646" imgH="228402" progId="Equation.DSMT4">
                  <p:embed/>
                  <p:pic>
                    <p:nvPicPr>
                      <p:cNvPr id="921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1773238"/>
                        <a:ext cx="3905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6"/>
          <p:cNvGraphicFramePr>
            <a:graphicFrameLocks noChangeAspect="1"/>
          </p:cNvGraphicFramePr>
          <p:nvPr/>
        </p:nvGraphicFramePr>
        <p:xfrm>
          <a:off x="2914650" y="2565400"/>
          <a:ext cx="1285875" cy="503238"/>
        </p:xfrm>
        <a:graphic>
          <a:graphicData uri="http://schemas.openxmlformats.org/presentationml/2006/ole">
            <mc:AlternateContent xmlns:mc="http://schemas.openxmlformats.org/markup-compatibility/2006">
              <mc:Choice xmlns:v="urn:schemas-microsoft-com:vml" Requires="v">
                <p:oleObj spid="_x0000_s462863" name="Equation" r:id="rId5" imgW="583947" imgH="228501" progId="Equation.DSMT4">
                  <p:embed/>
                </p:oleObj>
              </mc:Choice>
              <mc:Fallback>
                <p:oleObj name="Equation" r:id="rId5" imgW="583947" imgH="228501" progId="Equation.DSMT4">
                  <p:embed/>
                  <p:pic>
                    <p:nvPicPr>
                      <p:cNvPr id="922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650" y="2565400"/>
                        <a:ext cx="1285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7"/>
          <p:cNvGraphicFramePr>
            <a:graphicFrameLocks noChangeAspect="1"/>
          </p:cNvGraphicFramePr>
          <p:nvPr/>
        </p:nvGraphicFramePr>
        <p:xfrm>
          <a:off x="3851275" y="3500438"/>
          <a:ext cx="2152650" cy="503237"/>
        </p:xfrm>
        <a:graphic>
          <a:graphicData uri="http://schemas.openxmlformats.org/presentationml/2006/ole">
            <mc:AlternateContent xmlns:mc="http://schemas.openxmlformats.org/markup-compatibility/2006">
              <mc:Choice xmlns:v="urn:schemas-microsoft-com:vml" Requires="v">
                <p:oleObj spid="_x0000_s462864" name="Equation" r:id="rId7" imgW="977900" imgH="228600" progId="Equation.DSMT4">
                  <p:embed/>
                </p:oleObj>
              </mc:Choice>
              <mc:Fallback>
                <p:oleObj name="Equation" r:id="rId7" imgW="977900" imgH="228600" progId="Equation.DSMT4">
                  <p:embed/>
                  <p:pic>
                    <p:nvPicPr>
                      <p:cNvPr id="922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3500438"/>
                        <a:ext cx="2152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Object 8"/>
          <p:cNvGraphicFramePr>
            <a:graphicFrameLocks noChangeAspect="1"/>
          </p:cNvGraphicFramePr>
          <p:nvPr/>
        </p:nvGraphicFramePr>
        <p:xfrm>
          <a:off x="1906588" y="4652963"/>
          <a:ext cx="334962" cy="363537"/>
        </p:xfrm>
        <a:graphic>
          <a:graphicData uri="http://schemas.openxmlformats.org/presentationml/2006/ole">
            <mc:AlternateContent xmlns:mc="http://schemas.openxmlformats.org/markup-compatibility/2006">
              <mc:Choice xmlns:v="urn:schemas-microsoft-com:vml" Requires="v">
                <p:oleObj spid="_x0000_s462865" name="Equation" r:id="rId9" imgW="152268" imgH="164957" progId="Equation.DSMT4">
                  <p:embed/>
                </p:oleObj>
              </mc:Choice>
              <mc:Fallback>
                <p:oleObj name="Equation" r:id="rId9" imgW="152268" imgH="164957" progId="Equation.DSMT4">
                  <p:embed/>
                  <p:pic>
                    <p:nvPicPr>
                      <p:cNvPr id="922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6588" y="4652963"/>
                        <a:ext cx="33496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Rectangle 9"/>
          <p:cNvSpPr>
            <a:spLocks noChangeArrowheads="1"/>
          </p:cNvSpPr>
          <p:nvPr/>
        </p:nvSpPr>
        <p:spPr bwMode="auto">
          <a:xfrm>
            <a:off x="1547813" y="3429000"/>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真空条件下</a:t>
            </a:r>
            <a:r>
              <a:rPr kumimoji="1"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a:t>
            </a:r>
          </a:p>
        </p:txBody>
      </p:sp>
      <p:sp>
        <p:nvSpPr>
          <p:cNvPr id="9224" name="Rectangle 10"/>
          <p:cNvSpPr>
            <a:spLocks noChangeArrowheads="1"/>
          </p:cNvSpPr>
          <p:nvPr/>
        </p:nvSpPr>
        <p:spPr bwMode="auto">
          <a:xfrm>
            <a:off x="2122488" y="4510088"/>
            <a:ext cx="2808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单位与  相同</a:t>
            </a:r>
          </a:p>
        </p:txBody>
      </p:sp>
      <p:graphicFrame>
        <p:nvGraphicFramePr>
          <p:cNvPr id="9225" name="Object 11"/>
          <p:cNvGraphicFramePr>
            <a:graphicFrameLocks noChangeAspect="1"/>
          </p:cNvGraphicFramePr>
          <p:nvPr/>
        </p:nvGraphicFramePr>
        <p:xfrm>
          <a:off x="3275013" y="4510088"/>
          <a:ext cx="419100" cy="503237"/>
        </p:xfrm>
        <a:graphic>
          <a:graphicData uri="http://schemas.openxmlformats.org/presentationml/2006/ole">
            <mc:AlternateContent xmlns:mc="http://schemas.openxmlformats.org/markup-compatibility/2006">
              <mc:Choice xmlns:v="urn:schemas-microsoft-com:vml" Requires="v">
                <p:oleObj spid="_x0000_s462866" name="Equation" r:id="rId11" imgW="190500" imgH="228600" progId="Equation.DSMT4">
                  <p:embed/>
                </p:oleObj>
              </mc:Choice>
              <mc:Fallback>
                <p:oleObj name="Equation" r:id="rId11" imgW="190500" imgH="228600" progId="Equation.DSMT4">
                  <p:embed/>
                  <p:pic>
                    <p:nvPicPr>
                      <p:cNvPr id="9225"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5013" y="4510088"/>
                        <a:ext cx="4191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6" name="Object 12"/>
          <p:cNvGraphicFramePr>
            <a:graphicFrameLocks noChangeAspect="1"/>
          </p:cNvGraphicFramePr>
          <p:nvPr/>
        </p:nvGraphicFramePr>
        <p:xfrm>
          <a:off x="928688" y="928688"/>
          <a:ext cx="419100" cy="503237"/>
        </p:xfrm>
        <a:graphic>
          <a:graphicData uri="http://schemas.openxmlformats.org/presentationml/2006/ole">
            <mc:AlternateContent xmlns:mc="http://schemas.openxmlformats.org/markup-compatibility/2006">
              <mc:Choice xmlns:v="urn:schemas-microsoft-com:vml" Requires="v">
                <p:oleObj spid="_x0000_s462867" name="Equation" r:id="rId13" imgW="190500" imgH="228600" progId="Equation.DSMT4">
                  <p:embed/>
                </p:oleObj>
              </mc:Choice>
              <mc:Fallback>
                <p:oleObj name="Equation" r:id="rId13" imgW="190500" imgH="228600" progId="Equation.DSMT4">
                  <p:embed/>
                  <p:pic>
                    <p:nvPicPr>
                      <p:cNvPr id="9226"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8688" y="928688"/>
                        <a:ext cx="4191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Rectangle 13"/>
          <p:cNvSpPr>
            <a:spLocks noChangeArrowheads="1"/>
          </p:cNvSpPr>
          <p:nvPr/>
        </p:nvSpPr>
        <p:spPr bwMode="auto">
          <a:xfrm>
            <a:off x="1357313" y="857250"/>
            <a:ext cx="633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无单位的常量，与物质的种类有关</a:t>
            </a:r>
          </a:p>
        </p:txBody>
      </p:sp>
    </p:spTree>
    <p:extLst>
      <p:ext uri="{BB962C8B-B14F-4D97-AF65-F5344CB8AC3E}">
        <p14:creationId xmlns:p14="http://schemas.microsoft.com/office/powerpoint/2010/main" val="40583106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539750" y="404813"/>
            <a:ext cx="547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1"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3. </a:t>
            </a:r>
            <a:r>
              <a:rPr kumimoji="1" lang="zh-CN" altLang="en-US" sz="3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磁介质的类型</a:t>
            </a:r>
          </a:p>
        </p:txBody>
      </p:sp>
      <p:sp>
        <p:nvSpPr>
          <p:cNvPr id="10243" name="Rectangle 6"/>
          <p:cNvSpPr>
            <a:spLocks noGrp="1" noChangeArrowheads="1"/>
          </p:cNvSpPr>
          <p:nvPr>
            <p:ph type="body" sz="half" idx="1"/>
          </p:nvPr>
        </p:nvSpPr>
        <p:spPr>
          <a:xfrm>
            <a:off x="539750" y="2708275"/>
            <a:ext cx="8075613" cy="2897188"/>
          </a:xfrm>
        </p:spPr>
        <p:txBody>
          <a:bodyPr/>
          <a:lstStyle/>
          <a:p>
            <a:pPr eaLnBrk="1" hangingPunct="1">
              <a:buFontTx/>
              <a:buNone/>
            </a:pPr>
            <a:r>
              <a:rPr lang="en-US" altLang="zh-CN" sz="2800" smtClean="0">
                <a:latin typeface="宋体" panose="02010600030101010101" pitchFamily="2" charset="-122"/>
              </a:rPr>
              <a:t>1.</a:t>
            </a:r>
            <a:r>
              <a:rPr lang="zh-CN" altLang="en-US" sz="2800" b="1" smtClean="0">
                <a:latin typeface="宋体" panose="02010600030101010101" pitchFamily="2" charset="-122"/>
              </a:rPr>
              <a:t>顺磁质：</a:t>
            </a:r>
          </a:p>
          <a:p>
            <a:pPr eaLnBrk="1" hangingPunct="1">
              <a:buFontTx/>
              <a:buNone/>
            </a:pPr>
            <a:endParaRPr lang="zh-CN" altLang="en-US" sz="1400" b="1" smtClean="0">
              <a:solidFill>
                <a:srgbClr val="0000FF"/>
              </a:solidFill>
              <a:latin typeface="楷体" panose="02010609060101010101" pitchFamily="49" charset="-122"/>
              <a:ea typeface="楷体" panose="02010609060101010101" pitchFamily="49" charset="-122"/>
            </a:endParaRPr>
          </a:p>
          <a:p>
            <a:pPr eaLnBrk="1" hangingPunct="1">
              <a:buFontTx/>
              <a:buNone/>
            </a:pPr>
            <a:r>
              <a:rPr lang="en-US" altLang="zh-CN" sz="2800" b="1" smtClean="0">
                <a:latin typeface="宋体" panose="02010600030101010101" pitchFamily="2" charset="-122"/>
              </a:rPr>
              <a:t>2.</a:t>
            </a:r>
            <a:r>
              <a:rPr lang="zh-CN" altLang="en-US" sz="2800" b="1" smtClean="0">
                <a:latin typeface="宋体" panose="02010600030101010101" pitchFamily="2" charset="-122"/>
              </a:rPr>
              <a:t>抗磁质：</a:t>
            </a:r>
          </a:p>
          <a:p>
            <a:pPr eaLnBrk="1" hangingPunct="1">
              <a:buFontTx/>
              <a:buNone/>
            </a:pPr>
            <a:endParaRPr lang="zh-CN" altLang="en-US" sz="1400" b="1" smtClean="0">
              <a:latin typeface="宋体" panose="02010600030101010101" pitchFamily="2" charset="-122"/>
            </a:endParaRPr>
          </a:p>
          <a:p>
            <a:pPr eaLnBrk="1" hangingPunct="1">
              <a:buFontTx/>
              <a:buNone/>
            </a:pPr>
            <a:r>
              <a:rPr lang="en-US" altLang="zh-CN" sz="2800" b="1" smtClean="0">
                <a:latin typeface="宋体" panose="02010600030101010101" pitchFamily="2" charset="-122"/>
              </a:rPr>
              <a:t>3.</a:t>
            </a:r>
            <a:r>
              <a:rPr lang="zh-CN" altLang="en-US" sz="2800" b="1" smtClean="0">
                <a:latin typeface="宋体" panose="02010600030101010101" pitchFamily="2" charset="-122"/>
              </a:rPr>
              <a:t>铁磁质：</a:t>
            </a:r>
            <a:endParaRPr lang="en-US" altLang="zh-CN" sz="2800" b="1" smtClean="0">
              <a:latin typeface="宋体" panose="02010600030101010101" pitchFamily="2" charset="-122"/>
            </a:endParaRPr>
          </a:p>
        </p:txBody>
      </p:sp>
      <p:sp>
        <p:nvSpPr>
          <p:cNvPr id="10244" name="Rectangle 7"/>
          <p:cNvSpPr>
            <a:spLocks noChangeArrowheads="1"/>
          </p:cNvSpPr>
          <p:nvPr/>
        </p:nvSpPr>
        <p:spPr bwMode="auto">
          <a:xfrm>
            <a:off x="539750" y="1412875"/>
            <a:ext cx="7775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宏观上，按照物质对磁场的影响即相对磁导率的大小，将磁介质分为三种</a:t>
            </a:r>
          </a:p>
        </p:txBody>
      </p:sp>
      <p:graphicFrame>
        <p:nvGraphicFramePr>
          <p:cNvPr id="10245" name="Object 14"/>
          <p:cNvGraphicFramePr>
            <a:graphicFrameLocks noChangeAspect="1"/>
          </p:cNvGraphicFramePr>
          <p:nvPr/>
        </p:nvGraphicFramePr>
        <p:xfrm>
          <a:off x="2555875" y="2708275"/>
          <a:ext cx="2152650" cy="503238"/>
        </p:xfrm>
        <a:graphic>
          <a:graphicData uri="http://schemas.openxmlformats.org/presentationml/2006/ole">
            <mc:AlternateContent xmlns:mc="http://schemas.openxmlformats.org/markup-compatibility/2006">
              <mc:Choice xmlns:v="urn:schemas-microsoft-com:vml" Requires="v">
                <p:oleObj spid="_x0000_s463880" name="Equation" r:id="rId3" imgW="977900" imgH="228600" progId="Equation.DSMT4">
                  <p:embed/>
                </p:oleObj>
              </mc:Choice>
              <mc:Fallback>
                <p:oleObj name="Equation" r:id="rId3" imgW="977900" imgH="228600" progId="Equation.DSMT4">
                  <p:embed/>
                  <p:pic>
                    <p:nvPicPr>
                      <p:cNvPr id="1024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708275"/>
                        <a:ext cx="2152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Object 15"/>
          <p:cNvGraphicFramePr>
            <a:graphicFrameLocks noChangeAspect="1"/>
          </p:cNvGraphicFramePr>
          <p:nvPr/>
        </p:nvGraphicFramePr>
        <p:xfrm>
          <a:off x="2555875" y="3500438"/>
          <a:ext cx="2152650" cy="503237"/>
        </p:xfrm>
        <a:graphic>
          <a:graphicData uri="http://schemas.openxmlformats.org/presentationml/2006/ole">
            <mc:AlternateContent xmlns:mc="http://schemas.openxmlformats.org/markup-compatibility/2006">
              <mc:Choice xmlns:v="urn:schemas-microsoft-com:vml" Requires="v">
                <p:oleObj spid="_x0000_s463881" name="Equation" r:id="rId5" imgW="977900" imgH="228600" progId="Equation.DSMT4">
                  <p:embed/>
                </p:oleObj>
              </mc:Choice>
              <mc:Fallback>
                <p:oleObj name="Equation" r:id="rId5" imgW="977900" imgH="228600" progId="Equation.DSMT4">
                  <p:embed/>
                  <p:pic>
                    <p:nvPicPr>
                      <p:cNvPr id="10246"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500438"/>
                        <a:ext cx="2152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7" name="Object 21"/>
          <p:cNvGraphicFramePr>
            <a:graphicFrameLocks noGrp="1" noChangeAspect="1"/>
          </p:cNvGraphicFramePr>
          <p:nvPr>
            <p:ph sz="half" idx="2"/>
          </p:nvPr>
        </p:nvGraphicFramePr>
        <p:xfrm>
          <a:off x="2555875" y="4292600"/>
          <a:ext cx="2376488" cy="473075"/>
        </p:xfrm>
        <a:graphic>
          <a:graphicData uri="http://schemas.openxmlformats.org/presentationml/2006/ole">
            <mc:AlternateContent xmlns:mc="http://schemas.openxmlformats.org/markup-compatibility/2006">
              <mc:Choice xmlns:v="urn:schemas-microsoft-com:vml" Requires="v">
                <p:oleObj spid="_x0000_s463882" name="Equation" r:id="rId7" imgW="1143000" imgH="228600" progId="Equation.DSMT4">
                  <p:embed/>
                </p:oleObj>
              </mc:Choice>
              <mc:Fallback>
                <p:oleObj name="Equation" r:id="rId7" imgW="1143000" imgH="228600" progId="Equation.DSMT4">
                  <p:embed/>
                  <p:pic>
                    <p:nvPicPr>
                      <p:cNvPr id="10247"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292600"/>
                        <a:ext cx="2376488"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459712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850" y="404813"/>
            <a:ext cx="5126038" cy="685800"/>
          </a:xfrm>
        </p:spPr>
        <p:txBody>
          <a:bodyPr/>
          <a:lstStyle/>
          <a:p>
            <a:pPr eaLnBrk="1" hangingPunct="1"/>
            <a:r>
              <a:rPr lang="en-US" altLang="zh-CN" sz="3200" b="1" dirty="0" smtClean="0">
                <a:solidFill>
                  <a:schemeClr val="tx1"/>
                </a:solidFill>
                <a:latin typeface="宋体" panose="02010600030101010101" pitchFamily="2" charset="-122"/>
                <a:cs typeface="Times New Roman" panose="02020603050405020304" pitchFamily="18" charset="0"/>
              </a:rPr>
              <a:t>4. </a:t>
            </a:r>
            <a:r>
              <a:rPr lang="zh-CN" altLang="en-US" sz="3200" b="1" dirty="0" smtClean="0">
                <a:solidFill>
                  <a:schemeClr val="tx1"/>
                </a:solidFill>
                <a:latin typeface="宋体" panose="02010600030101010101" pitchFamily="2" charset="-122"/>
                <a:cs typeface="Times New Roman" panose="02020603050405020304" pitchFamily="18" charset="0"/>
              </a:rPr>
              <a:t>原子中电子的磁矩</a:t>
            </a:r>
            <a:endParaRPr lang="zh-CN" altLang="en-US" sz="3200" dirty="0" smtClean="0">
              <a:solidFill>
                <a:schemeClr val="tx1"/>
              </a:solidFill>
              <a:latin typeface="宋体" panose="02010600030101010101" pitchFamily="2" charset="-122"/>
              <a:cs typeface="Times New Roman" panose="02020603050405020304" pitchFamily="18" charset="0"/>
            </a:endParaRPr>
          </a:p>
        </p:txBody>
      </p:sp>
      <p:sp>
        <p:nvSpPr>
          <p:cNvPr id="12291" name="Rectangle 3"/>
          <p:cNvSpPr>
            <a:spLocks noGrp="1" noChangeArrowheads="1"/>
          </p:cNvSpPr>
          <p:nvPr>
            <p:ph type="body" idx="1"/>
          </p:nvPr>
        </p:nvSpPr>
        <p:spPr>
          <a:xfrm>
            <a:off x="250825" y="1412875"/>
            <a:ext cx="8569325" cy="576263"/>
          </a:xfrm>
        </p:spPr>
        <p:txBody>
          <a:bodyPr/>
          <a:lstStyle/>
          <a:p>
            <a:pPr algn="just" eaLnBrk="1" hangingPunct="1">
              <a:buFont typeface="Wingdings" panose="05000000000000000000" pitchFamily="2" charset="2"/>
              <a:buNone/>
            </a:pPr>
            <a:r>
              <a:rPr lang="zh-CN" altLang="en-US" sz="2800" b="1" smtClean="0">
                <a:solidFill>
                  <a:srgbClr val="000000"/>
                </a:solidFill>
                <a:latin typeface="宋体" panose="02010600030101010101" pitchFamily="2" charset="-122"/>
              </a:rPr>
              <a:t>原子中电子的</a:t>
            </a:r>
            <a:r>
              <a:rPr lang="zh-CN" altLang="en-US" sz="2800" b="1" smtClean="0">
                <a:solidFill>
                  <a:srgbClr val="0000FF"/>
                </a:solidFill>
                <a:latin typeface="宋体" panose="02010600030101010101" pitchFamily="2" charset="-122"/>
              </a:rPr>
              <a:t>轨道运动</a:t>
            </a:r>
            <a:r>
              <a:rPr lang="zh-CN" altLang="en-US" sz="2800" b="1" smtClean="0">
                <a:solidFill>
                  <a:srgbClr val="000000"/>
                </a:solidFill>
                <a:latin typeface="宋体" panose="02010600030101010101" pitchFamily="2" charset="-122"/>
              </a:rPr>
              <a:t>可用一个</a:t>
            </a:r>
            <a:r>
              <a:rPr lang="zh-CN" altLang="en-US" sz="2800" b="1" smtClean="0">
                <a:solidFill>
                  <a:srgbClr val="0000FF"/>
                </a:solidFill>
                <a:latin typeface="宋体" panose="02010600030101010101" pitchFamily="2" charset="-122"/>
              </a:rPr>
              <a:t>方向相反</a:t>
            </a:r>
            <a:r>
              <a:rPr lang="zh-CN" altLang="en-US" sz="2800" b="1" smtClean="0">
                <a:solidFill>
                  <a:schemeClr val="hlink"/>
                </a:solidFill>
                <a:latin typeface="宋体" panose="02010600030101010101" pitchFamily="2" charset="-122"/>
              </a:rPr>
              <a:t>圆电流</a:t>
            </a:r>
            <a:r>
              <a:rPr lang="zh-CN" altLang="en-US" sz="2800" b="1" smtClean="0">
                <a:solidFill>
                  <a:srgbClr val="000000"/>
                </a:solidFill>
                <a:latin typeface="宋体" panose="02010600030101010101" pitchFamily="2" charset="-122"/>
              </a:rPr>
              <a:t>代替</a:t>
            </a:r>
          </a:p>
        </p:txBody>
      </p:sp>
      <p:graphicFrame>
        <p:nvGraphicFramePr>
          <p:cNvPr id="12292" name="Object 4"/>
          <p:cNvGraphicFramePr>
            <a:graphicFrameLocks noChangeAspect="1"/>
          </p:cNvGraphicFramePr>
          <p:nvPr/>
        </p:nvGraphicFramePr>
        <p:xfrm>
          <a:off x="260350" y="2000250"/>
          <a:ext cx="2289175" cy="1114425"/>
        </p:xfrm>
        <a:graphic>
          <a:graphicData uri="http://schemas.openxmlformats.org/presentationml/2006/ole">
            <mc:AlternateContent xmlns:mc="http://schemas.openxmlformats.org/markup-compatibility/2006">
              <mc:Choice xmlns:v="urn:schemas-microsoft-com:vml" Requires="v">
                <p:oleObj spid="_x0000_s464906" name="Equation" r:id="rId3" imgW="799753" imgH="393529" progId="Equation.3">
                  <p:embed/>
                </p:oleObj>
              </mc:Choice>
              <mc:Fallback>
                <p:oleObj name="Equation" r:id="rId3" imgW="799753" imgH="393529" progId="Equation.3">
                  <p:embed/>
                  <p:pic>
                    <p:nvPicPr>
                      <p:cNvPr id="122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000250"/>
                        <a:ext cx="22891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Rectangle 8"/>
          <p:cNvSpPr>
            <a:spLocks noChangeArrowheads="1"/>
          </p:cNvSpPr>
          <p:nvPr/>
        </p:nvSpPr>
        <p:spPr bwMode="auto">
          <a:xfrm>
            <a:off x="395288" y="3429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电子</a:t>
            </a:r>
            <a:r>
              <a:rPr kumimoji="1" lang="zh-CN" altLang="en-US" sz="2800" b="1" i="0" u="none" strike="noStrike" kern="1200" cap="none" spc="0" normalizeH="0" baseline="0" noProof="0">
                <a:ln>
                  <a:noFill/>
                </a:ln>
                <a:solidFill>
                  <a:srgbClr val="0000FF"/>
                </a:solidFill>
                <a:effectLst/>
                <a:uLnTx/>
                <a:uFillTx/>
                <a:latin typeface="楷体_GB2312" pitchFamily="49" charset="-122"/>
                <a:ea typeface="楷体_GB2312" pitchFamily="49" charset="-122"/>
                <a:cs typeface="+mn-cs"/>
              </a:rPr>
              <a:t>轨道</a:t>
            </a:r>
            <a:r>
              <a:rPr kumimoji="1" lang="zh-CN" altLang="en-US" sz="2800" b="1" i="0" u="none" strike="noStrike" kern="1200" cap="none" spc="0" normalizeH="0" baseline="0" noProof="0">
                <a:ln>
                  <a:noFill/>
                </a:ln>
                <a:solidFill>
                  <a:srgbClr val="FF0000"/>
                </a:solidFill>
                <a:effectLst/>
                <a:uLnTx/>
                <a:uFillTx/>
                <a:latin typeface="楷体_GB2312" pitchFamily="49" charset="-122"/>
                <a:ea typeface="楷体_GB2312" pitchFamily="49" charset="-122"/>
                <a:cs typeface="+mn-cs"/>
              </a:rPr>
              <a:t>磁矩</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的大小为</a:t>
            </a:r>
          </a:p>
        </p:txBody>
      </p:sp>
      <p:graphicFrame>
        <p:nvGraphicFramePr>
          <p:cNvPr id="12294" name="Object 9"/>
          <p:cNvGraphicFramePr>
            <a:graphicFrameLocks noChangeAspect="1"/>
          </p:cNvGraphicFramePr>
          <p:nvPr/>
        </p:nvGraphicFramePr>
        <p:xfrm>
          <a:off x="500063" y="4500563"/>
          <a:ext cx="7859712" cy="1068387"/>
        </p:xfrm>
        <a:graphic>
          <a:graphicData uri="http://schemas.openxmlformats.org/presentationml/2006/ole">
            <mc:AlternateContent xmlns:mc="http://schemas.openxmlformats.org/markup-compatibility/2006">
              <mc:Choice xmlns:v="urn:schemas-microsoft-com:vml" Requires="v">
                <p:oleObj spid="_x0000_s464907" name="Equation" r:id="rId5" imgW="2895600" imgH="393700" progId="Equation.DSMT4">
                  <p:embed/>
                </p:oleObj>
              </mc:Choice>
              <mc:Fallback>
                <p:oleObj name="Equation" r:id="rId5" imgW="2895600" imgH="393700" progId="Equation.DSMT4">
                  <p:embed/>
                  <p:pic>
                    <p:nvPicPr>
                      <p:cNvPr id="12294"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4500563"/>
                        <a:ext cx="7859712"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1"/>
          <p:cNvGraphicFramePr>
            <a:graphicFrameLocks noChangeAspect="1"/>
          </p:cNvGraphicFramePr>
          <p:nvPr/>
        </p:nvGraphicFramePr>
        <p:xfrm>
          <a:off x="2627313" y="3357563"/>
          <a:ext cx="598487" cy="763587"/>
        </p:xfrm>
        <a:graphic>
          <a:graphicData uri="http://schemas.openxmlformats.org/presentationml/2006/ole">
            <mc:AlternateContent xmlns:mc="http://schemas.openxmlformats.org/markup-compatibility/2006">
              <mc:Choice xmlns:v="urn:schemas-microsoft-com:vml" Requires="v">
                <p:oleObj spid="_x0000_s464908" name="Equation" r:id="rId7" imgW="177646" imgH="228402" progId="Equation.DSMT4">
                  <p:embed/>
                </p:oleObj>
              </mc:Choice>
              <mc:Fallback>
                <p:oleObj name="Equation" r:id="rId7" imgW="177646" imgH="228402" progId="Equation.DSMT4">
                  <p:embed/>
                  <p:pic>
                    <p:nvPicPr>
                      <p:cNvPr id="1229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3357563"/>
                        <a:ext cx="5984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Object 13"/>
          <p:cNvGraphicFramePr>
            <a:graphicFrameLocks noChangeAspect="1"/>
          </p:cNvGraphicFramePr>
          <p:nvPr/>
        </p:nvGraphicFramePr>
        <p:xfrm>
          <a:off x="4643438" y="549275"/>
          <a:ext cx="1581150" cy="601663"/>
        </p:xfrm>
        <a:graphic>
          <a:graphicData uri="http://schemas.openxmlformats.org/presentationml/2006/ole">
            <mc:AlternateContent xmlns:mc="http://schemas.openxmlformats.org/markup-compatibility/2006">
              <mc:Choice xmlns:v="urn:schemas-microsoft-com:vml" Requires="v">
                <p:oleObj spid="_x0000_s464909" name="Equation" r:id="rId9" imgW="634725" imgH="241195" progId="Equation.DSMT4">
                  <p:embed/>
                </p:oleObj>
              </mc:Choice>
              <mc:Fallback>
                <p:oleObj name="Equation" r:id="rId9" imgW="634725" imgH="241195" progId="Equation.DSMT4">
                  <p:embed/>
                  <p:pic>
                    <p:nvPicPr>
                      <p:cNvPr id="12296"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49275"/>
                        <a:ext cx="158115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Oval 16"/>
          <p:cNvSpPr>
            <a:spLocks noChangeArrowheads="1"/>
          </p:cNvSpPr>
          <p:nvPr/>
        </p:nvSpPr>
        <p:spPr bwMode="auto">
          <a:xfrm>
            <a:off x="6156325" y="2276475"/>
            <a:ext cx="2303463" cy="647700"/>
          </a:xfrm>
          <a:prstGeom prst="ellipse">
            <a:avLst/>
          </a:prstGeom>
          <a:solidFill>
            <a:schemeClr val="bg1"/>
          </a:solidFill>
          <a:ln w="38100">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298" name="Oval 17"/>
          <p:cNvSpPr>
            <a:spLocks noChangeArrowheads="1"/>
          </p:cNvSpPr>
          <p:nvPr/>
        </p:nvSpPr>
        <p:spPr bwMode="auto">
          <a:xfrm>
            <a:off x="6877050" y="2852738"/>
            <a:ext cx="144463" cy="144462"/>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299" name="Line 18"/>
          <p:cNvSpPr>
            <a:spLocks noChangeShapeType="1"/>
          </p:cNvSpPr>
          <p:nvPr/>
        </p:nvSpPr>
        <p:spPr bwMode="auto">
          <a:xfrm>
            <a:off x="7019925" y="2924175"/>
            <a:ext cx="287338"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2300" name="Rectangle 20"/>
          <p:cNvSpPr>
            <a:spLocks noChangeArrowheads="1"/>
          </p:cNvSpPr>
          <p:nvPr/>
        </p:nvSpPr>
        <p:spPr bwMode="auto">
          <a:xfrm>
            <a:off x="6659563" y="278130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a:t>
            </a:r>
            <a:endParaRPr kumimoji="1" lang="zh-CN" altLang="en-US" sz="3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301" name="Oval 21"/>
          <p:cNvSpPr>
            <a:spLocks noChangeArrowheads="1"/>
          </p:cNvSpPr>
          <p:nvPr/>
        </p:nvSpPr>
        <p:spPr bwMode="auto">
          <a:xfrm>
            <a:off x="7164388" y="2492375"/>
            <a:ext cx="288925" cy="288925"/>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302" name="Line 22"/>
          <p:cNvSpPr>
            <a:spLocks noChangeShapeType="1"/>
          </p:cNvSpPr>
          <p:nvPr/>
        </p:nvSpPr>
        <p:spPr bwMode="auto">
          <a:xfrm flipH="1">
            <a:off x="7596188" y="2852738"/>
            <a:ext cx="360362" cy="71437"/>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2303" name="Rectangle 24"/>
          <p:cNvSpPr>
            <a:spLocks noChangeArrowheads="1"/>
          </p:cNvSpPr>
          <p:nvPr/>
        </p:nvSpPr>
        <p:spPr bwMode="auto">
          <a:xfrm>
            <a:off x="7740650" y="2852738"/>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304" name="Line 25"/>
          <p:cNvSpPr>
            <a:spLocks noChangeShapeType="1"/>
          </p:cNvSpPr>
          <p:nvPr/>
        </p:nvSpPr>
        <p:spPr bwMode="auto">
          <a:xfrm>
            <a:off x="7308850" y="2636838"/>
            <a:ext cx="115093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2305" name="Rectangle 27"/>
          <p:cNvSpPr>
            <a:spLocks noChangeArrowheads="1"/>
          </p:cNvSpPr>
          <p:nvPr/>
        </p:nvSpPr>
        <p:spPr bwMode="auto">
          <a:xfrm>
            <a:off x="7740650" y="22050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306" name="Rectangle 32"/>
          <p:cNvSpPr>
            <a:spLocks noChangeArrowheads="1"/>
          </p:cNvSpPr>
          <p:nvPr/>
        </p:nvSpPr>
        <p:spPr bwMode="auto">
          <a:xfrm>
            <a:off x="6156325" y="3284538"/>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轨道运动</a:t>
            </a:r>
          </a:p>
        </p:txBody>
      </p:sp>
    </p:spTree>
    <p:extLst>
      <p:ext uri="{BB962C8B-B14F-4D97-AF65-F5344CB8AC3E}">
        <p14:creationId xmlns:p14="http://schemas.microsoft.com/office/powerpoint/2010/main" val="22657105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8"/>
          <p:cNvSpPr>
            <a:spLocks noChangeArrowheads="1"/>
          </p:cNvSpPr>
          <p:nvPr/>
        </p:nvSpPr>
        <p:spPr bwMode="auto">
          <a:xfrm>
            <a:off x="827088" y="3500438"/>
            <a:ext cx="3455987" cy="1512887"/>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315" name="Rectangle 2"/>
          <p:cNvSpPr>
            <a:spLocks noGrp="1" noChangeArrowheads="1"/>
          </p:cNvSpPr>
          <p:nvPr>
            <p:ph type="ctrTitle"/>
          </p:nvPr>
        </p:nvSpPr>
        <p:spPr>
          <a:xfrm>
            <a:off x="468313" y="476250"/>
            <a:ext cx="8207375" cy="609600"/>
          </a:xfrm>
        </p:spPr>
        <p:txBody>
          <a:bodyPr/>
          <a:lstStyle/>
          <a:p>
            <a:pPr eaLnBrk="1" hangingPunct="1"/>
            <a:r>
              <a:rPr lang="zh-CN" altLang="en-US" sz="3200" b="1" smtClean="0">
                <a:solidFill>
                  <a:srgbClr val="0000FF"/>
                </a:solidFill>
                <a:latin typeface="宋体" panose="02010600030101010101" pitchFamily="2" charset="-122"/>
              </a:rPr>
              <a:t>圆电流 </a:t>
            </a:r>
            <a:r>
              <a:rPr lang="en-US" altLang="zh-CN" sz="3200" b="1" smtClean="0">
                <a:solidFill>
                  <a:srgbClr val="0000FF"/>
                </a:solidFill>
                <a:latin typeface="宋体" panose="02010600030101010101" pitchFamily="2" charset="-122"/>
              </a:rPr>
              <a:t>I </a:t>
            </a:r>
            <a:r>
              <a:rPr lang="zh-CN" altLang="en-US" sz="3200" b="1" smtClean="0">
                <a:solidFill>
                  <a:srgbClr val="0000FF"/>
                </a:solidFill>
                <a:latin typeface="宋体" panose="02010600030101010101" pitchFamily="2" charset="-122"/>
              </a:rPr>
              <a:t>方向</a:t>
            </a:r>
            <a:r>
              <a:rPr lang="zh-CN" altLang="en-US" sz="3200" b="1" smtClean="0">
                <a:solidFill>
                  <a:schemeClr val="tx1"/>
                </a:solidFill>
                <a:latin typeface="宋体" panose="02010600030101010101" pitchFamily="2" charset="-122"/>
              </a:rPr>
              <a:t>与电子运动方向</a:t>
            </a:r>
            <a:r>
              <a:rPr lang="zh-CN" altLang="en-US" sz="3200" b="1" smtClean="0">
                <a:solidFill>
                  <a:srgbClr val="0000FF"/>
                </a:solidFill>
                <a:latin typeface="宋体" panose="02010600030101010101" pitchFamily="2" charset="-122"/>
              </a:rPr>
              <a:t>相反</a:t>
            </a:r>
            <a:endParaRPr lang="zh-CN" altLang="en-US" sz="3200" smtClean="0">
              <a:latin typeface="宋体" panose="02010600030101010101" pitchFamily="2" charset="-122"/>
            </a:endParaRPr>
          </a:p>
        </p:txBody>
      </p:sp>
      <p:graphicFrame>
        <p:nvGraphicFramePr>
          <p:cNvPr id="13316" name="Object 5"/>
          <p:cNvGraphicFramePr>
            <a:graphicFrameLocks noChangeAspect="1"/>
          </p:cNvGraphicFramePr>
          <p:nvPr/>
        </p:nvGraphicFramePr>
        <p:xfrm>
          <a:off x="1331913" y="3573463"/>
          <a:ext cx="2447925" cy="1233487"/>
        </p:xfrm>
        <a:graphic>
          <a:graphicData uri="http://schemas.openxmlformats.org/presentationml/2006/ole">
            <mc:AlternateContent xmlns:mc="http://schemas.openxmlformats.org/markup-compatibility/2006">
              <mc:Choice xmlns:v="urn:schemas-microsoft-com:vml" Requires="v">
                <p:oleObj spid="_x0000_s465932" name="公式" r:id="rId3" imgW="774364" imgH="393529" progId="Equation.3">
                  <p:embed/>
                </p:oleObj>
              </mc:Choice>
              <mc:Fallback>
                <p:oleObj name="公式" r:id="rId3" imgW="774364" imgH="393529" progId="Equation.3">
                  <p:embed/>
                  <p:pic>
                    <p:nvPicPr>
                      <p:cNvPr id="1331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573463"/>
                        <a:ext cx="244792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Rectangle 7"/>
          <p:cNvSpPr>
            <a:spLocks noChangeArrowheads="1"/>
          </p:cNvSpPr>
          <p:nvPr/>
        </p:nvSpPr>
        <p:spPr bwMode="auto">
          <a:xfrm>
            <a:off x="684213" y="2492375"/>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矢量</a:t>
            </a:r>
            <a:r>
              <a:rPr kumimoji="1" lang="zh-CN" altLang="en-US" sz="32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式</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为</a:t>
            </a:r>
          </a:p>
        </p:txBody>
      </p:sp>
      <p:graphicFrame>
        <p:nvGraphicFramePr>
          <p:cNvPr id="13318" name="Object 10"/>
          <p:cNvGraphicFramePr>
            <a:graphicFrameLocks noChangeAspect="1"/>
          </p:cNvGraphicFramePr>
          <p:nvPr/>
        </p:nvGraphicFramePr>
        <p:xfrm>
          <a:off x="1835150" y="1341438"/>
          <a:ext cx="1584325" cy="746125"/>
        </p:xfrm>
        <a:graphic>
          <a:graphicData uri="http://schemas.openxmlformats.org/presentationml/2006/ole">
            <mc:AlternateContent xmlns:mc="http://schemas.openxmlformats.org/markup-compatibility/2006">
              <mc:Choice xmlns:v="urn:schemas-microsoft-com:vml" Requires="v">
                <p:oleObj spid="_x0000_s465933" name="Equation" r:id="rId5" imgW="508000" imgH="241300" progId="Equation.DSMT4">
                  <p:embed/>
                </p:oleObj>
              </mc:Choice>
              <mc:Fallback>
                <p:oleObj name="Equation" r:id="rId5" imgW="508000" imgH="241300" progId="Equation.DSMT4">
                  <p:embed/>
                  <p:pic>
                    <p:nvPicPr>
                      <p:cNvPr id="1331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341438"/>
                        <a:ext cx="15843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19" name="Group 19"/>
          <p:cNvGrpSpPr>
            <a:grpSpLocks/>
          </p:cNvGrpSpPr>
          <p:nvPr/>
        </p:nvGrpSpPr>
        <p:grpSpPr bwMode="auto">
          <a:xfrm>
            <a:off x="4643438" y="1484313"/>
            <a:ext cx="3767137" cy="4057650"/>
            <a:chOff x="3016" y="1525"/>
            <a:chExt cx="2373" cy="2556"/>
          </a:xfrm>
        </p:grpSpPr>
        <p:graphicFrame>
          <p:nvGraphicFramePr>
            <p:cNvPr id="13320" name="Object 4"/>
            <p:cNvGraphicFramePr>
              <a:graphicFrameLocks noChangeAspect="1"/>
            </p:cNvGraphicFramePr>
            <p:nvPr/>
          </p:nvGraphicFramePr>
          <p:xfrm>
            <a:off x="3424" y="1661"/>
            <a:ext cx="1965" cy="2134"/>
          </p:xfrm>
          <a:graphic>
            <a:graphicData uri="http://schemas.openxmlformats.org/presentationml/2006/ole">
              <mc:AlternateContent xmlns:mc="http://schemas.openxmlformats.org/markup-compatibility/2006">
                <mc:Choice xmlns:v="urn:schemas-microsoft-com:vml" Requires="v">
                  <p:oleObj spid="_x0000_s465934" name="位图图像" r:id="rId7" imgW="1647619" imgH="1790476" progId="Paint.Picture">
                    <p:embed/>
                  </p:oleObj>
                </mc:Choice>
                <mc:Fallback>
                  <p:oleObj name="位图图像" r:id="rId7" imgW="1647619" imgH="1790476" progId="Paint.Picture">
                    <p:embed/>
                    <p:pic>
                      <p:nvPicPr>
                        <p:cNvPr id="133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 y="1661"/>
                          <a:ext cx="1965"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9"/>
            <p:cNvGraphicFramePr>
              <a:graphicFrameLocks noChangeAspect="1"/>
            </p:cNvGraphicFramePr>
            <p:nvPr/>
          </p:nvGraphicFramePr>
          <p:xfrm>
            <a:off x="4272" y="3600"/>
            <a:ext cx="377" cy="481"/>
          </p:xfrm>
          <a:graphic>
            <a:graphicData uri="http://schemas.openxmlformats.org/presentationml/2006/ole">
              <mc:AlternateContent xmlns:mc="http://schemas.openxmlformats.org/markup-compatibility/2006">
                <mc:Choice xmlns:v="urn:schemas-microsoft-com:vml" Requires="v">
                  <p:oleObj spid="_x0000_s465935" name="Equation" r:id="rId9" imgW="177646" imgH="228402" progId="Equation.DSMT4">
                    <p:embed/>
                  </p:oleObj>
                </mc:Choice>
                <mc:Fallback>
                  <p:oleObj name="Equation" r:id="rId9" imgW="177646" imgH="228402" progId="Equation.DSMT4">
                    <p:embed/>
                    <p:pic>
                      <p:nvPicPr>
                        <p:cNvPr id="13321"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3600"/>
                          <a:ext cx="377"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12"/>
            <p:cNvGraphicFramePr>
              <a:graphicFrameLocks noChangeAspect="1"/>
            </p:cNvGraphicFramePr>
            <p:nvPr/>
          </p:nvGraphicFramePr>
          <p:xfrm>
            <a:off x="4513" y="1525"/>
            <a:ext cx="296" cy="401"/>
          </p:xfrm>
          <a:graphic>
            <a:graphicData uri="http://schemas.openxmlformats.org/presentationml/2006/ole">
              <mc:AlternateContent xmlns:mc="http://schemas.openxmlformats.org/markup-compatibility/2006">
                <mc:Choice xmlns:v="urn:schemas-microsoft-com:vml" Requires="v">
                  <p:oleObj spid="_x0000_s465936" name="Equation" r:id="rId11" imgW="139639" imgH="190417" progId="Equation.DSMT4">
                    <p:embed/>
                  </p:oleObj>
                </mc:Choice>
                <mc:Fallback>
                  <p:oleObj name="Equation" r:id="rId11" imgW="139639" imgH="190417" progId="Equation.DSMT4">
                    <p:embed/>
                    <p:pic>
                      <p:nvPicPr>
                        <p:cNvPr id="1332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 y="1525"/>
                          <a:ext cx="296"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Rectangle 14"/>
            <p:cNvSpPr>
              <a:spLocks noChangeArrowheads="1"/>
            </p:cNvSpPr>
            <p:nvPr/>
          </p:nvSpPr>
          <p:spPr bwMode="auto">
            <a:xfrm>
              <a:off x="3016" y="2296"/>
              <a:ext cx="7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mn-cs"/>
                </a:rPr>
                <a:t>电子</a:t>
              </a:r>
            </a:p>
          </p:txBody>
        </p:sp>
        <p:sp>
          <p:nvSpPr>
            <p:cNvPr id="13324" name="Line 16"/>
            <p:cNvSpPr>
              <a:spLocks noChangeShapeType="1"/>
            </p:cNvSpPr>
            <p:nvPr/>
          </p:nvSpPr>
          <p:spPr bwMode="auto">
            <a:xfrm>
              <a:off x="3379" y="2840"/>
              <a:ext cx="136"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Tree>
    <p:extLst>
      <p:ext uri="{BB962C8B-B14F-4D97-AF65-F5344CB8AC3E}">
        <p14:creationId xmlns:p14="http://schemas.microsoft.com/office/powerpoint/2010/main" val="42292957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468313" y="692150"/>
            <a:ext cx="8229600" cy="609600"/>
          </a:xfrm>
        </p:spPr>
        <p:txBody>
          <a:bodyPr/>
          <a:lstStyle/>
          <a:p>
            <a:pPr eaLnBrk="1" hangingPunct="1"/>
            <a:r>
              <a:rPr lang="zh-CN" altLang="en-US" sz="3200" b="1" smtClean="0">
                <a:solidFill>
                  <a:srgbClr val="000000"/>
                </a:solidFill>
                <a:latin typeface="宋体" panose="02010600030101010101" pitchFamily="2" charset="-122"/>
              </a:rPr>
              <a:t>原子中</a:t>
            </a:r>
            <a:r>
              <a:rPr lang="zh-CN" altLang="en-US" sz="3200" b="1" smtClean="0">
                <a:solidFill>
                  <a:schemeClr val="hlink"/>
                </a:solidFill>
                <a:latin typeface="宋体" panose="02010600030101010101" pitchFamily="2" charset="-122"/>
              </a:rPr>
              <a:t>电子</a:t>
            </a:r>
            <a:r>
              <a:rPr lang="zh-CN" altLang="en-US" sz="3200" b="1" smtClean="0">
                <a:solidFill>
                  <a:srgbClr val="000000"/>
                </a:solidFill>
                <a:latin typeface="宋体" panose="02010600030101010101" pitchFamily="2" charset="-122"/>
              </a:rPr>
              <a:t>还有</a:t>
            </a:r>
            <a:r>
              <a:rPr lang="zh-CN" altLang="en-US" sz="3200" b="1" smtClean="0">
                <a:solidFill>
                  <a:srgbClr val="0000FF"/>
                </a:solidFill>
                <a:latin typeface="宋体" panose="02010600030101010101" pitchFamily="2" charset="-122"/>
              </a:rPr>
              <a:t>自旋运动</a:t>
            </a:r>
            <a:r>
              <a:rPr lang="zh-CN" altLang="en-US" sz="3200" b="1" smtClean="0">
                <a:solidFill>
                  <a:srgbClr val="000000"/>
                </a:solidFill>
                <a:latin typeface="宋体" panose="02010600030101010101" pitchFamily="2" charset="-122"/>
              </a:rPr>
              <a:t>，</a:t>
            </a:r>
            <a:r>
              <a:rPr lang="zh-CN" altLang="en-US" sz="3200" b="1" smtClean="0">
                <a:solidFill>
                  <a:srgbClr val="FF0000"/>
                </a:solidFill>
                <a:latin typeface="宋体" panose="02010600030101010101" pitchFamily="2" charset="-122"/>
              </a:rPr>
              <a:t>自旋磁矩</a:t>
            </a:r>
            <a:r>
              <a:rPr lang="zh-CN" altLang="en-US" sz="3200" b="1" smtClean="0">
                <a:solidFill>
                  <a:schemeClr val="tx1"/>
                </a:solidFill>
                <a:latin typeface="宋体" panose="02010600030101010101" pitchFamily="2" charset="-122"/>
              </a:rPr>
              <a:t>为</a:t>
            </a:r>
            <a:endParaRPr lang="zh-CN" altLang="en-US" sz="3200" smtClean="0">
              <a:solidFill>
                <a:schemeClr val="tx1"/>
              </a:solidFill>
              <a:latin typeface="宋体" panose="02010600030101010101" pitchFamily="2" charset="-122"/>
            </a:endParaRPr>
          </a:p>
        </p:txBody>
      </p:sp>
      <p:sp>
        <p:nvSpPr>
          <p:cNvPr id="14339" name="Rectangle 3"/>
          <p:cNvSpPr>
            <a:spLocks noGrp="1" noChangeArrowheads="1"/>
          </p:cNvSpPr>
          <p:nvPr>
            <p:ph type="subTitle" idx="1"/>
          </p:nvPr>
        </p:nvSpPr>
        <p:spPr>
          <a:xfrm>
            <a:off x="609600" y="4267200"/>
            <a:ext cx="3124200" cy="609600"/>
          </a:xfrm>
        </p:spPr>
        <p:txBody>
          <a:bodyPr/>
          <a:lstStyle/>
          <a:p>
            <a:pPr algn="l" eaLnBrk="1" hangingPunct="1"/>
            <a:r>
              <a:rPr lang="zh-CN" altLang="en-US" b="1" smtClean="0">
                <a:solidFill>
                  <a:srgbClr val="0000FF"/>
                </a:solidFill>
                <a:ea typeface="楷体_GB2312" pitchFamily="49" charset="-122"/>
              </a:rPr>
              <a:t>电子</a:t>
            </a:r>
            <a:r>
              <a:rPr lang="zh-CN" altLang="en-US" b="1" smtClean="0">
                <a:ea typeface="楷体_GB2312" pitchFamily="49" charset="-122"/>
              </a:rPr>
              <a:t>的</a:t>
            </a:r>
            <a:r>
              <a:rPr lang="zh-CN" altLang="en-US" b="1" smtClean="0">
                <a:solidFill>
                  <a:schemeClr val="hlink"/>
                </a:solidFill>
                <a:ea typeface="楷体_GB2312" pitchFamily="49" charset="-122"/>
              </a:rPr>
              <a:t>总磁矩</a:t>
            </a:r>
            <a:endParaRPr lang="zh-CN" altLang="en-US" smtClean="0">
              <a:ea typeface="楷体_GB2312" pitchFamily="49" charset="-122"/>
            </a:endParaRPr>
          </a:p>
        </p:txBody>
      </p:sp>
      <p:graphicFrame>
        <p:nvGraphicFramePr>
          <p:cNvPr id="14340" name="Object 4"/>
          <p:cNvGraphicFramePr>
            <a:graphicFrameLocks noChangeAspect="1"/>
          </p:cNvGraphicFramePr>
          <p:nvPr/>
        </p:nvGraphicFramePr>
        <p:xfrm>
          <a:off x="3132138" y="1341438"/>
          <a:ext cx="2147887" cy="1177925"/>
        </p:xfrm>
        <a:graphic>
          <a:graphicData uri="http://schemas.openxmlformats.org/presentationml/2006/ole">
            <mc:AlternateContent xmlns:mc="http://schemas.openxmlformats.org/markup-compatibility/2006">
              <mc:Choice xmlns:v="urn:schemas-microsoft-com:vml" Requires="v">
                <p:oleObj spid="_x0000_s466956" name="Equation" r:id="rId3" imgW="710891" imgH="393529" progId="Equation.3">
                  <p:embed/>
                </p:oleObj>
              </mc:Choice>
              <mc:Fallback>
                <p:oleObj name="Equation" r:id="rId3" imgW="710891" imgH="393529" progId="Equation.3">
                  <p:embed/>
                  <p:pic>
                    <p:nvPicPr>
                      <p:cNvPr id="14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1341438"/>
                        <a:ext cx="21478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Rectangle 6"/>
          <p:cNvSpPr>
            <a:spLocks noChangeArrowheads="1"/>
          </p:cNvSpPr>
          <p:nvPr/>
        </p:nvSpPr>
        <p:spPr bwMode="auto">
          <a:xfrm>
            <a:off x="1258888" y="3141663"/>
            <a:ext cx="39608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电子</a:t>
            </a: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自旋角动量</a:t>
            </a:r>
            <a:endPar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aphicFrame>
        <p:nvGraphicFramePr>
          <p:cNvPr id="14342" name="Object 8"/>
          <p:cNvGraphicFramePr>
            <a:graphicFrameLocks noChangeAspect="1"/>
          </p:cNvGraphicFramePr>
          <p:nvPr/>
        </p:nvGraphicFramePr>
        <p:xfrm>
          <a:off x="755650" y="3141663"/>
          <a:ext cx="323850" cy="512762"/>
        </p:xfrm>
        <a:graphic>
          <a:graphicData uri="http://schemas.openxmlformats.org/presentationml/2006/ole">
            <mc:AlternateContent xmlns:mc="http://schemas.openxmlformats.org/markup-compatibility/2006">
              <mc:Choice xmlns:v="urn:schemas-microsoft-com:vml" Requires="v">
                <p:oleObj spid="_x0000_s466957" name="Equation" r:id="rId5" imgW="126835" imgH="202936" progId="Equation.DSMT4">
                  <p:embed/>
                </p:oleObj>
              </mc:Choice>
              <mc:Fallback>
                <p:oleObj name="Equation" r:id="rId5" imgW="126835" imgH="202936" progId="Equation.DSMT4">
                  <p:embed/>
                  <p:pic>
                    <p:nvPicPr>
                      <p:cNvPr id="1434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141663"/>
                        <a:ext cx="3238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9"/>
          <p:cNvGraphicFramePr>
            <a:graphicFrameLocks noChangeAspect="1"/>
          </p:cNvGraphicFramePr>
          <p:nvPr/>
        </p:nvGraphicFramePr>
        <p:xfrm>
          <a:off x="2195513" y="5084763"/>
          <a:ext cx="2016125" cy="630237"/>
        </p:xfrm>
        <a:graphic>
          <a:graphicData uri="http://schemas.openxmlformats.org/presentationml/2006/ole">
            <mc:AlternateContent xmlns:mc="http://schemas.openxmlformats.org/markup-compatibility/2006">
              <mc:Choice xmlns:v="urn:schemas-microsoft-com:vml" Requires="v">
                <p:oleObj spid="_x0000_s466958" name="Equation" r:id="rId7" imgW="723586" imgH="228501" progId="Equation.DSMT4">
                  <p:embed/>
                </p:oleObj>
              </mc:Choice>
              <mc:Fallback>
                <p:oleObj name="Equation" r:id="rId7" imgW="723586" imgH="228501" progId="Equation.DSMT4">
                  <p:embed/>
                  <p:pic>
                    <p:nvPicPr>
                      <p:cNvPr id="1434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5084763"/>
                        <a:ext cx="201612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Oval 10"/>
          <p:cNvSpPr>
            <a:spLocks noChangeArrowheads="1"/>
          </p:cNvSpPr>
          <p:nvPr/>
        </p:nvSpPr>
        <p:spPr bwMode="auto">
          <a:xfrm>
            <a:off x="6948488" y="2205038"/>
            <a:ext cx="1152525" cy="10795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345" name="Line 11"/>
          <p:cNvSpPr>
            <a:spLocks noChangeShapeType="1"/>
          </p:cNvSpPr>
          <p:nvPr/>
        </p:nvSpPr>
        <p:spPr bwMode="auto">
          <a:xfrm>
            <a:off x="7524750" y="1557338"/>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46" name="Line 13"/>
          <p:cNvSpPr>
            <a:spLocks noChangeShapeType="1"/>
          </p:cNvSpPr>
          <p:nvPr/>
        </p:nvSpPr>
        <p:spPr bwMode="auto">
          <a:xfrm flipV="1">
            <a:off x="7235825" y="3068638"/>
            <a:ext cx="431800" cy="158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47" name="Line 14"/>
          <p:cNvSpPr>
            <a:spLocks noChangeShapeType="1"/>
          </p:cNvSpPr>
          <p:nvPr/>
        </p:nvSpPr>
        <p:spPr bwMode="auto">
          <a:xfrm>
            <a:off x="7524750" y="3284538"/>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48" name="Line 15"/>
          <p:cNvSpPr>
            <a:spLocks noChangeShapeType="1"/>
          </p:cNvSpPr>
          <p:nvPr/>
        </p:nvSpPr>
        <p:spPr bwMode="auto">
          <a:xfrm>
            <a:off x="7524750" y="2205038"/>
            <a:ext cx="0" cy="107950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49" name="Arc 17"/>
          <p:cNvSpPr>
            <a:spLocks/>
          </p:cNvSpPr>
          <p:nvPr/>
        </p:nvSpPr>
        <p:spPr bwMode="auto">
          <a:xfrm rot="5171341" flipV="1">
            <a:off x="7344569" y="2096294"/>
            <a:ext cx="360363" cy="1584325"/>
          </a:xfrm>
          <a:custGeom>
            <a:avLst/>
            <a:gdLst>
              <a:gd name="T0" fmla="*/ 2147483647 w 21668"/>
              <a:gd name="T1" fmla="*/ 0 h 43200"/>
              <a:gd name="T2" fmla="*/ 0 w 21668"/>
              <a:gd name="T3" fmla="*/ 2147483647 h 43200"/>
              <a:gd name="T4" fmla="*/ 2147483647 w 21668"/>
              <a:gd name="T5" fmla="*/ 2147483647 h 43200"/>
              <a:gd name="T6" fmla="*/ 0 60000 65536"/>
              <a:gd name="T7" fmla="*/ 0 60000 65536"/>
              <a:gd name="T8" fmla="*/ 0 60000 65536"/>
              <a:gd name="T9" fmla="*/ 0 w 21668"/>
              <a:gd name="T10" fmla="*/ 0 h 43200"/>
              <a:gd name="T11" fmla="*/ 21668 w 21668"/>
              <a:gd name="T12" fmla="*/ 43200 h 43200"/>
            </a:gdLst>
            <a:ahLst/>
            <a:cxnLst>
              <a:cxn ang="T6">
                <a:pos x="T0" y="T1"/>
              </a:cxn>
              <a:cxn ang="T7">
                <a:pos x="T2" y="T3"/>
              </a:cxn>
              <a:cxn ang="T8">
                <a:pos x="T4" y="T5"/>
              </a:cxn>
            </a:cxnLst>
            <a:rect l="T9" t="T10" r="T11" b="T12"/>
            <a:pathLst>
              <a:path w="21668" h="43200" fill="none" extrusionOk="0">
                <a:moveTo>
                  <a:pt x="67" y="0"/>
                </a:moveTo>
                <a:cubicBezTo>
                  <a:pt x="11997" y="0"/>
                  <a:pt x="21668" y="9670"/>
                  <a:pt x="21668" y="21600"/>
                </a:cubicBezTo>
                <a:cubicBezTo>
                  <a:pt x="21668" y="33529"/>
                  <a:pt x="11997" y="43200"/>
                  <a:pt x="68" y="43200"/>
                </a:cubicBezTo>
                <a:cubicBezTo>
                  <a:pt x="45" y="43200"/>
                  <a:pt x="22" y="43199"/>
                  <a:pt x="0" y="43199"/>
                </a:cubicBezTo>
              </a:path>
              <a:path w="21668" h="43200" stroke="0" extrusionOk="0">
                <a:moveTo>
                  <a:pt x="67" y="0"/>
                </a:moveTo>
                <a:cubicBezTo>
                  <a:pt x="11997" y="0"/>
                  <a:pt x="21668" y="9670"/>
                  <a:pt x="21668" y="21600"/>
                </a:cubicBezTo>
                <a:cubicBezTo>
                  <a:pt x="21668" y="33529"/>
                  <a:pt x="11997" y="43200"/>
                  <a:pt x="68" y="43200"/>
                </a:cubicBezTo>
                <a:cubicBezTo>
                  <a:pt x="45" y="43200"/>
                  <a:pt x="22" y="43199"/>
                  <a:pt x="0" y="43199"/>
                </a:cubicBezTo>
                <a:lnTo>
                  <a:pt x="68" y="21600"/>
                </a:lnTo>
                <a:lnTo>
                  <a:pt x="67"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4350" name="Object 18"/>
          <p:cNvGraphicFramePr>
            <a:graphicFrameLocks noChangeAspect="1"/>
          </p:cNvGraphicFramePr>
          <p:nvPr/>
        </p:nvGraphicFramePr>
        <p:xfrm>
          <a:off x="7740650" y="1628775"/>
          <a:ext cx="292100" cy="461963"/>
        </p:xfrm>
        <a:graphic>
          <a:graphicData uri="http://schemas.openxmlformats.org/presentationml/2006/ole">
            <mc:AlternateContent xmlns:mc="http://schemas.openxmlformats.org/markup-compatibility/2006">
              <mc:Choice xmlns:v="urn:schemas-microsoft-com:vml" Requires="v">
                <p:oleObj spid="_x0000_s466959" name="Equation" r:id="rId9" imgW="126835" imgH="202936" progId="Equation.DSMT4">
                  <p:embed/>
                </p:oleObj>
              </mc:Choice>
              <mc:Fallback>
                <p:oleObj name="Equation" r:id="rId9" imgW="126835" imgH="202936" progId="Equation.DSMT4">
                  <p:embed/>
                  <p:pic>
                    <p:nvPicPr>
                      <p:cNvPr id="1435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650" y="1628775"/>
                        <a:ext cx="292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19"/>
          <p:cNvGraphicFramePr>
            <a:graphicFrameLocks noChangeAspect="1"/>
          </p:cNvGraphicFramePr>
          <p:nvPr/>
        </p:nvGraphicFramePr>
        <p:xfrm>
          <a:off x="7308850" y="4149725"/>
          <a:ext cx="460375" cy="547688"/>
        </p:xfrm>
        <a:graphic>
          <a:graphicData uri="http://schemas.openxmlformats.org/presentationml/2006/ole">
            <mc:AlternateContent xmlns:mc="http://schemas.openxmlformats.org/markup-compatibility/2006">
              <mc:Choice xmlns:v="urn:schemas-microsoft-com:vml" Requires="v">
                <p:oleObj spid="_x0000_s466960" name="Equation" r:id="rId11" imgW="190500" imgH="228600" progId="Equation.DSMT4">
                  <p:embed/>
                </p:oleObj>
              </mc:Choice>
              <mc:Fallback>
                <p:oleObj name="Equation" r:id="rId11" imgW="190500" imgH="228600" progId="Equation.DSMT4">
                  <p:embed/>
                  <p:pic>
                    <p:nvPicPr>
                      <p:cNvPr id="14351"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4149725"/>
                        <a:ext cx="4603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Line 20"/>
          <p:cNvSpPr>
            <a:spLocks noChangeShapeType="1"/>
          </p:cNvSpPr>
          <p:nvPr/>
        </p:nvSpPr>
        <p:spPr bwMode="auto">
          <a:xfrm>
            <a:off x="7524750" y="3284538"/>
            <a:ext cx="0" cy="6492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53" name="Line 21"/>
          <p:cNvSpPr>
            <a:spLocks noChangeShapeType="1"/>
          </p:cNvSpPr>
          <p:nvPr/>
        </p:nvSpPr>
        <p:spPr bwMode="auto">
          <a:xfrm flipV="1">
            <a:off x="7524750" y="1557338"/>
            <a:ext cx="0" cy="5762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4354" name="Rectangle 22"/>
          <p:cNvSpPr>
            <a:spLocks noChangeArrowheads="1"/>
          </p:cNvSpPr>
          <p:nvPr/>
        </p:nvSpPr>
        <p:spPr bwMode="auto">
          <a:xfrm>
            <a:off x="5795963" y="41497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自旋磁矩</a:t>
            </a:r>
          </a:p>
        </p:txBody>
      </p:sp>
    </p:spTree>
    <p:extLst>
      <p:ext uri="{BB962C8B-B14F-4D97-AF65-F5344CB8AC3E}">
        <p14:creationId xmlns:p14="http://schemas.microsoft.com/office/powerpoint/2010/main" val="32237415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50825" y="188913"/>
            <a:ext cx="7772400" cy="685800"/>
          </a:xfrm>
        </p:spPr>
        <p:txBody>
          <a:bodyPr/>
          <a:lstStyle/>
          <a:p>
            <a:pPr eaLnBrk="1" hangingPunct="1"/>
            <a:r>
              <a:rPr lang="en-US" altLang="zh-CN" sz="3200" b="1" dirty="0" smtClean="0">
                <a:solidFill>
                  <a:schemeClr val="tx1"/>
                </a:solidFill>
                <a:latin typeface="Times New Roman" panose="02020603050405020304" pitchFamily="18" charset="0"/>
                <a:cs typeface="Times New Roman" panose="02020603050405020304" pitchFamily="18" charset="0"/>
              </a:rPr>
              <a:t>5. </a:t>
            </a:r>
            <a:r>
              <a:rPr lang="zh-CN" altLang="en-US" sz="3200" b="1" dirty="0" smtClean="0">
                <a:solidFill>
                  <a:schemeClr val="tx1"/>
                </a:solidFill>
                <a:latin typeface="Times New Roman" panose="02020603050405020304" pitchFamily="18" charset="0"/>
                <a:cs typeface="Times New Roman" panose="02020603050405020304" pitchFamily="18" charset="0"/>
              </a:rPr>
              <a:t>电子的拉莫尔（</a:t>
            </a:r>
            <a:r>
              <a:rPr lang="en-US" altLang="zh-CN" sz="3200" b="1" dirty="0" err="1" smtClean="0">
                <a:solidFill>
                  <a:schemeClr val="tx1"/>
                </a:solidFill>
                <a:latin typeface="Times New Roman" panose="02020603050405020304" pitchFamily="18" charset="0"/>
                <a:cs typeface="Times New Roman" panose="02020603050405020304" pitchFamily="18" charset="0"/>
              </a:rPr>
              <a:t>Larmor</a:t>
            </a:r>
            <a:r>
              <a:rPr lang="en-US" altLang="zh-CN" sz="3200" b="1" dirty="0" smtClean="0">
                <a:solidFill>
                  <a:schemeClr val="tx1"/>
                </a:solidFill>
                <a:latin typeface="Times New Roman" panose="02020603050405020304" pitchFamily="18" charset="0"/>
                <a:cs typeface="Times New Roman" panose="02020603050405020304" pitchFamily="18" charset="0"/>
              </a:rPr>
              <a:t>）</a:t>
            </a:r>
            <a:r>
              <a:rPr lang="zh-CN" altLang="en-US" sz="3200" b="1" dirty="0" smtClean="0">
                <a:solidFill>
                  <a:schemeClr val="tx1"/>
                </a:solidFill>
                <a:latin typeface="Times New Roman" panose="02020603050405020304" pitchFamily="18" charset="0"/>
                <a:cs typeface="Times New Roman" panose="02020603050405020304" pitchFamily="18" charset="0"/>
              </a:rPr>
              <a:t>进动</a:t>
            </a:r>
            <a:endParaRPr lang="zh-CN" altLang="en-US" sz="3200" dirty="0" smtClean="0">
              <a:solidFill>
                <a:schemeClr val="tx1"/>
              </a:solidFill>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subTitle" idx="1"/>
          </p:nvPr>
        </p:nvSpPr>
        <p:spPr>
          <a:xfrm>
            <a:off x="636588" y="1125538"/>
            <a:ext cx="8507412" cy="609600"/>
          </a:xfrm>
        </p:spPr>
        <p:txBody>
          <a:bodyPr/>
          <a:lstStyle/>
          <a:p>
            <a:pPr algn="l" eaLnBrk="1" hangingPunct="1"/>
            <a:r>
              <a:rPr lang="zh-CN" altLang="en-US" b="1" smtClean="0">
                <a:solidFill>
                  <a:srgbClr val="000000"/>
                </a:solidFill>
                <a:latin typeface="楷体_GB2312" pitchFamily="49" charset="-122"/>
                <a:ea typeface="楷体_GB2312" pitchFamily="49" charset="-122"/>
              </a:rPr>
              <a:t>电子</a:t>
            </a:r>
            <a:r>
              <a:rPr lang="zh-CN" altLang="en-US" b="1" smtClean="0">
                <a:solidFill>
                  <a:srgbClr val="0000FF"/>
                </a:solidFill>
                <a:latin typeface="楷体_GB2312" pitchFamily="49" charset="-122"/>
                <a:ea typeface="楷体_GB2312" pitchFamily="49" charset="-122"/>
              </a:rPr>
              <a:t>轨道</a:t>
            </a:r>
            <a:r>
              <a:rPr lang="zh-CN" altLang="en-US" b="1" smtClean="0">
                <a:solidFill>
                  <a:schemeClr val="hlink"/>
                </a:solidFill>
                <a:latin typeface="楷体_GB2312" pitchFamily="49" charset="-122"/>
                <a:ea typeface="楷体_GB2312" pitchFamily="49" charset="-122"/>
              </a:rPr>
              <a:t>磁矩</a:t>
            </a:r>
            <a:r>
              <a:rPr lang="en-US" altLang="zh-CN" b="1" smtClean="0">
                <a:solidFill>
                  <a:srgbClr val="000000"/>
                </a:solidFill>
                <a:latin typeface="楷体_GB2312" pitchFamily="49" charset="-122"/>
                <a:ea typeface="楷体_GB2312" pitchFamily="49" charset="-122"/>
              </a:rPr>
              <a:t>    </a:t>
            </a:r>
            <a:r>
              <a:rPr lang="zh-CN" altLang="en-US" b="1" smtClean="0">
                <a:solidFill>
                  <a:srgbClr val="000000"/>
                </a:solidFill>
                <a:latin typeface="楷体_GB2312" pitchFamily="49" charset="-122"/>
                <a:ea typeface="楷体_GB2312" pitchFamily="49" charset="-122"/>
              </a:rPr>
              <a:t>在磁场中受到的</a:t>
            </a:r>
            <a:r>
              <a:rPr lang="zh-CN" altLang="en-US" b="1" smtClean="0">
                <a:solidFill>
                  <a:schemeClr val="hlink"/>
                </a:solidFill>
                <a:latin typeface="楷体_GB2312" pitchFamily="49" charset="-122"/>
                <a:ea typeface="楷体_GB2312" pitchFamily="49" charset="-122"/>
              </a:rPr>
              <a:t>磁力矩</a:t>
            </a:r>
            <a:r>
              <a:rPr lang="zh-CN" altLang="en-US" b="1" smtClean="0">
                <a:solidFill>
                  <a:srgbClr val="000000"/>
                </a:solidFill>
                <a:latin typeface="楷体_GB2312" pitchFamily="49" charset="-122"/>
                <a:ea typeface="楷体_GB2312" pitchFamily="49" charset="-122"/>
              </a:rPr>
              <a:t>为</a:t>
            </a:r>
            <a:endParaRPr lang="zh-CN" altLang="en-US" smtClean="0">
              <a:latin typeface="楷体_GB2312" pitchFamily="49" charset="-122"/>
              <a:ea typeface="楷体_GB2312" pitchFamily="49" charset="-122"/>
            </a:endParaRPr>
          </a:p>
        </p:txBody>
      </p:sp>
      <p:graphicFrame>
        <p:nvGraphicFramePr>
          <p:cNvPr id="15364" name="Object 4"/>
          <p:cNvGraphicFramePr>
            <a:graphicFrameLocks noChangeAspect="1"/>
          </p:cNvGraphicFramePr>
          <p:nvPr/>
        </p:nvGraphicFramePr>
        <p:xfrm>
          <a:off x="2339975" y="2133600"/>
          <a:ext cx="1655763" cy="563563"/>
        </p:xfrm>
        <a:graphic>
          <a:graphicData uri="http://schemas.openxmlformats.org/presentationml/2006/ole">
            <mc:AlternateContent xmlns:mc="http://schemas.openxmlformats.org/markup-compatibility/2006">
              <mc:Choice xmlns:v="urn:schemas-microsoft-com:vml" Requires="v">
                <p:oleObj spid="_x0000_s467984" name="Equation" r:id="rId3" imgW="710891" imgH="241195" progId="Equation.3">
                  <p:embed/>
                </p:oleObj>
              </mc:Choice>
              <mc:Fallback>
                <p:oleObj name="Equation" r:id="rId3" imgW="710891" imgH="241195" progId="Equation.3">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133600"/>
                        <a:ext cx="16557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6"/>
          <p:cNvSpPr>
            <a:spLocks noChangeArrowheads="1"/>
          </p:cNvSpPr>
          <p:nvPr/>
        </p:nvSpPr>
        <p:spPr bwMode="auto">
          <a:xfrm>
            <a:off x="428625" y="2928938"/>
            <a:ext cx="843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在  作用下，电子轨道角动量  发生变化</a:t>
            </a:r>
            <a:endPar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endParaRPr>
          </a:p>
        </p:txBody>
      </p:sp>
      <p:graphicFrame>
        <p:nvGraphicFramePr>
          <p:cNvPr id="15366" name="Object 7"/>
          <p:cNvGraphicFramePr>
            <a:graphicFrameLocks noChangeAspect="1"/>
          </p:cNvGraphicFramePr>
          <p:nvPr/>
        </p:nvGraphicFramePr>
        <p:xfrm>
          <a:off x="1714500" y="4714875"/>
          <a:ext cx="5327650" cy="846138"/>
        </p:xfrm>
        <a:graphic>
          <a:graphicData uri="http://schemas.openxmlformats.org/presentationml/2006/ole">
            <mc:AlternateContent xmlns:mc="http://schemas.openxmlformats.org/markup-compatibility/2006">
              <mc:Choice xmlns:v="urn:schemas-microsoft-com:vml" Requires="v">
                <p:oleObj spid="_x0000_s467985" name="Equation" r:id="rId5" imgW="2451100" imgH="393700" progId="Equation.DSMT4">
                  <p:embed/>
                </p:oleObj>
              </mc:Choice>
              <mc:Fallback>
                <p:oleObj name="Equation" r:id="rId5" imgW="2451100" imgH="393700" progId="Equation.DSMT4">
                  <p:embed/>
                  <p:pic>
                    <p:nvPicPr>
                      <p:cNvPr id="1536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4714875"/>
                        <a:ext cx="53276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11"/>
          <p:cNvGraphicFramePr>
            <a:graphicFrameLocks noChangeAspect="1"/>
          </p:cNvGraphicFramePr>
          <p:nvPr/>
        </p:nvGraphicFramePr>
        <p:xfrm>
          <a:off x="928688" y="3000375"/>
          <a:ext cx="431800" cy="431800"/>
        </p:xfrm>
        <a:graphic>
          <a:graphicData uri="http://schemas.openxmlformats.org/presentationml/2006/ole">
            <mc:AlternateContent xmlns:mc="http://schemas.openxmlformats.org/markup-compatibility/2006">
              <mc:Choice xmlns:v="urn:schemas-microsoft-com:vml" Requires="v">
                <p:oleObj spid="_x0000_s467986" name="Equation" r:id="rId7" imgW="190417" imgH="190417" progId="Equation.DSMT4">
                  <p:embed/>
                </p:oleObj>
              </mc:Choice>
              <mc:Fallback>
                <p:oleObj name="Equation" r:id="rId7" imgW="190417" imgH="190417" progId="Equation.DSMT4">
                  <p:embed/>
                  <p:pic>
                    <p:nvPicPr>
                      <p:cNvPr id="15367"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8" y="30003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8" name="Object 12"/>
          <p:cNvGraphicFramePr>
            <a:graphicFrameLocks noChangeAspect="1"/>
          </p:cNvGraphicFramePr>
          <p:nvPr/>
        </p:nvGraphicFramePr>
        <p:xfrm>
          <a:off x="5929313" y="3071813"/>
          <a:ext cx="319087" cy="395287"/>
        </p:xfrm>
        <a:graphic>
          <a:graphicData uri="http://schemas.openxmlformats.org/presentationml/2006/ole">
            <mc:AlternateContent xmlns:mc="http://schemas.openxmlformats.org/markup-compatibility/2006">
              <mc:Choice xmlns:v="urn:schemas-microsoft-com:vml" Requires="v">
                <p:oleObj spid="_x0000_s467987" name="Equation" r:id="rId9" imgW="152334" imgH="190417" progId="Equation.DSMT4">
                  <p:embed/>
                </p:oleObj>
              </mc:Choice>
              <mc:Fallback>
                <p:oleObj name="Equation" r:id="rId9" imgW="152334" imgH="190417" progId="Equation.DSMT4">
                  <p:embed/>
                  <p:pic>
                    <p:nvPicPr>
                      <p:cNvPr id="15368"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9313" y="3071813"/>
                        <a:ext cx="3190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9" name="Rectangle 13"/>
          <p:cNvSpPr>
            <a:spLocks noChangeArrowheads="1"/>
          </p:cNvSpPr>
          <p:nvPr/>
        </p:nvSpPr>
        <p:spPr bwMode="auto">
          <a:xfrm>
            <a:off x="642938" y="4000500"/>
            <a:ext cx="367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根据</a:t>
            </a:r>
            <a:r>
              <a:rPr kumimoji="1" lang="zh-CN" altLang="en-US" sz="3200" b="1" i="0" u="none" strike="noStrike" kern="1200" cap="none" spc="0" normalizeH="0" baseline="0" noProof="0">
                <a:ln>
                  <a:noFill/>
                </a:ln>
                <a:solidFill>
                  <a:srgbClr val="FF0000"/>
                </a:solidFill>
                <a:effectLst/>
                <a:uLnTx/>
                <a:uFillTx/>
                <a:latin typeface="Arial" panose="020B0604020202020204" pitchFamily="34" charset="0"/>
                <a:ea typeface="楷体_GB2312" pitchFamily="49" charset="-122"/>
                <a:cs typeface="+mn-cs"/>
              </a:rPr>
              <a:t>角动量定理</a:t>
            </a:r>
            <a:endParaRPr kumimoji="1" lang="zh-CN" altLang="en-US" sz="3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aphicFrame>
        <p:nvGraphicFramePr>
          <p:cNvPr id="15370" name="Object 14"/>
          <p:cNvGraphicFramePr>
            <a:graphicFrameLocks noChangeAspect="1"/>
          </p:cNvGraphicFramePr>
          <p:nvPr/>
        </p:nvGraphicFramePr>
        <p:xfrm>
          <a:off x="3348038" y="1125538"/>
          <a:ext cx="541337" cy="690562"/>
        </p:xfrm>
        <a:graphic>
          <a:graphicData uri="http://schemas.openxmlformats.org/presentationml/2006/ole">
            <mc:AlternateContent xmlns:mc="http://schemas.openxmlformats.org/markup-compatibility/2006">
              <mc:Choice xmlns:v="urn:schemas-microsoft-com:vml" Requires="v">
                <p:oleObj spid="_x0000_s467988" name="Equation" r:id="rId11" imgW="177646" imgH="228402" progId="Equation.DSMT4">
                  <p:embed/>
                </p:oleObj>
              </mc:Choice>
              <mc:Fallback>
                <p:oleObj name="Equation" r:id="rId11" imgW="177646" imgH="228402" progId="Equation.DSMT4">
                  <p:embed/>
                  <p:pic>
                    <p:nvPicPr>
                      <p:cNvPr id="1537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1125538"/>
                        <a:ext cx="541337"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1" name="Object 30"/>
          <p:cNvGraphicFramePr>
            <a:graphicFrameLocks noChangeAspect="1"/>
          </p:cNvGraphicFramePr>
          <p:nvPr/>
        </p:nvGraphicFramePr>
        <p:xfrm>
          <a:off x="1714500" y="5500688"/>
          <a:ext cx="1655763" cy="833437"/>
        </p:xfrm>
        <a:graphic>
          <a:graphicData uri="http://schemas.openxmlformats.org/presentationml/2006/ole">
            <mc:AlternateContent xmlns:mc="http://schemas.openxmlformats.org/markup-compatibility/2006">
              <mc:Choice xmlns:v="urn:schemas-microsoft-com:vml" Requires="v">
                <p:oleObj spid="_x0000_s467989" name="Equation" r:id="rId13" imgW="774364" imgH="393529" progId="Equation.3">
                  <p:embed/>
                </p:oleObj>
              </mc:Choice>
              <mc:Fallback>
                <p:oleObj name="Equation" r:id="rId13" imgW="774364" imgH="393529" progId="Equation.3">
                  <p:embed/>
                  <p:pic>
                    <p:nvPicPr>
                      <p:cNvPr id="15371"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4500" y="5500688"/>
                        <a:ext cx="1655763"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2" name="Rectangle 32"/>
          <p:cNvSpPr>
            <a:spLocks noChangeArrowheads="1"/>
          </p:cNvSpPr>
          <p:nvPr/>
        </p:nvSpPr>
        <p:spPr bwMode="auto">
          <a:xfrm>
            <a:off x="5219700" y="5949950"/>
            <a:ext cx="1800225" cy="57626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aphicFrame>
        <p:nvGraphicFramePr>
          <p:cNvPr id="15373" name="Object 12"/>
          <p:cNvGraphicFramePr>
            <a:graphicFrameLocks noChangeAspect="1"/>
          </p:cNvGraphicFramePr>
          <p:nvPr/>
        </p:nvGraphicFramePr>
        <p:xfrm>
          <a:off x="5435600" y="5949950"/>
          <a:ext cx="1417638" cy="576263"/>
        </p:xfrm>
        <a:graphic>
          <a:graphicData uri="http://schemas.openxmlformats.org/presentationml/2006/ole">
            <mc:AlternateContent xmlns:mc="http://schemas.openxmlformats.org/markup-compatibility/2006">
              <mc:Choice xmlns:v="urn:schemas-microsoft-com:vml" Requires="v">
                <p:oleObj spid="_x0000_s467990" name="Equation" r:id="rId15" imgW="494870" imgH="203024" progId="Equation.DSMT4">
                  <p:embed/>
                </p:oleObj>
              </mc:Choice>
              <mc:Fallback>
                <p:oleObj name="Equation" r:id="rId15" imgW="494870" imgH="203024" progId="Equation.DSMT4">
                  <p:embed/>
                  <p:pic>
                    <p:nvPicPr>
                      <p:cNvPr id="15373"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5600" y="5949950"/>
                        <a:ext cx="1417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6543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3500430" y="857232"/>
          <a:ext cx="2756136" cy="714380"/>
        </p:xfrm>
        <a:graphic>
          <a:graphicData uri="http://schemas.openxmlformats.org/presentationml/2006/ole">
            <mc:AlternateContent xmlns:mc="http://schemas.openxmlformats.org/markup-compatibility/2006">
              <mc:Choice xmlns:v="urn:schemas-microsoft-com:vml" Requires="v">
                <p:oleObj spid="_x0000_s412058" name="公式" r:id="rId3" imgW="812447" imgH="203112" progId="Equation.3">
                  <p:embed/>
                </p:oleObj>
              </mc:Choice>
              <mc:Fallback>
                <p:oleObj name="公式" r:id="rId3" imgW="812447" imgH="203112" progId="Equation.3">
                  <p:embed/>
                  <p:pic>
                    <p:nvPicPr>
                      <p:cNvPr id="122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0" y="857232"/>
                        <a:ext cx="2756136"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3"/>
          <p:cNvGraphicFramePr>
            <a:graphicFrameLocks noChangeAspect="1"/>
          </p:cNvGraphicFramePr>
          <p:nvPr/>
        </p:nvGraphicFramePr>
        <p:xfrm>
          <a:off x="3643306" y="1714488"/>
          <a:ext cx="1357322" cy="820603"/>
        </p:xfrm>
        <a:graphic>
          <a:graphicData uri="http://schemas.openxmlformats.org/presentationml/2006/ole">
            <mc:AlternateContent xmlns:mc="http://schemas.openxmlformats.org/markup-compatibility/2006">
              <mc:Choice xmlns:v="urn:schemas-microsoft-com:vml" Requires="v">
                <p:oleObj spid="_x0000_s412059" name="公式" r:id="rId5" imgW="876300" imgH="419100" progId="Equation.3">
                  <p:embed/>
                </p:oleObj>
              </mc:Choice>
              <mc:Fallback>
                <p:oleObj name="公式" r:id="rId5" imgW="876300" imgH="419100" progId="Equation.3">
                  <p:embed/>
                  <p:pic>
                    <p:nvPicPr>
                      <p:cNvPr id="122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306" y="1714488"/>
                        <a:ext cx="1357322" cy="8206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4"/>
          <p:cNvGraphicFramePr>
            <a:graphicFrameLocks noChangeAspect="1"/>
          </p:cNvGraphicFramePr>
          <p:nvPr/>
        </p:nvGraphicFramePr>
        <p:xfrm>
          <a:off x="5857884" y="1714488"/>
          <a:ext cx="1214446" cy="841848"/>
        </p:xfrm>
        <a:graphic>
          <a:graphicData uri="http://schemas.openxmlformats.org/presentationml/2006/ole">
            <mc:AlternateContent xmlns:mc="http://schemas.openxmlformats.org/markup-compatibility/2006">
              <mc:Choice xmlns:v="urn:schemas-microsoft-com:vml" Requires="v">
                <p:oleObj spid="_x0000_s412060" name="公式" r:id="rId7" imgW="596641" imgH="393529" progId="Equation.3">
                  <p:embed/>
                </p:oleObj>
              </mc:Choice>
              <mc:Fallback>
                <p:oleObj name="公式" r:id="rId7" imgW="596641" imgH="393529" progId="Equation.3">
                  <p:embed/>
                  <p:pic>
                    <p:nvPicPr>
                      <p:cNvPr id="1229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7884" y="1714488"/>
                        <a:ext cx="1214446" cy="8418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5"/>
          <p:cNvGraphicFramePr>
            <a:graphicFrameLocks noChangeAspect="1"/>
          </p:cNvGraphicFramePr>
          <p:nvPr/>
        </p:nvGraphicFramePr>
        <p:xfrm>
          <a:off x="3428992" y="2714620"/>
          <a:ext cx="4143404" cy="835137"/>
        </p:xfrm>
        <a:graphic>
          <a:graphicData uri="http://schemas.openxmlformats.org/presentationml/2006/ole">
            <mc:AlternateContent xmlns:mc="http://schemas.openxmlformats.org/markup-compatibility/2006">
              <mc:Choice xmlns:v="urn:schemas-microsoft-com:vml" Requires="v">
                <p:oleObj spid="_x0000_s412061" name="公式" r:id="rId9" imgW="2184400" imgH="431800" progId="Equation.3">
                  <p:embed/>
                </p:oleObj>
              </mc:Choice>
              <mc:Fallback>
                <p:oleObj name="公式" r:id="rId9" imgW="2184400" imgH="431800" progId="Equation.3">
                  <p:embed/>
                  <p:pic>
                    <p:nvPicPr>
                      <p:cNvPr id="1229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8992" y="2714620"/>
                        <a:ext cx="4143404" cy="8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2" name="TextBox 32"/>
          <p:cNvSpPr txBox="1">
            <a:spLocks noChangeArrowheads="1"/>
          </p:cNvSpPr>
          <p:nvPr/>
        </p:nvSpPr>
        <p:spPr bwMode="auto">
          <a:xfrm>
            <a:off x="214282" y="214290"/>
            <a:ext cx="55007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t>解法二：</a:t>
            </a:r>
            <a:r>
              <a:rPr lang="zh-CN" altLang="en-US" sz="2400" b="1" dirty="0"/>
              <a:t>先求电流密度，然后求场强</a:t>
            </a:r>
            <a:endParaRPr lang="zh-CN" altLang="en-US" sz="2800" b="1" dirty="0"/>
          </a:p>
        </p:txBody>
      </p:sp>
      <p:sp>
        <p:nvSpPr>
          <p:cNvPr id="34" name="右箭头 33"/>
          <p:cNvSpPr/>
          <p:nvPr/>
        </p:nvSpPr>
        <p:spPr>
          <a:xfrm>
            <a:off x="5214942" y="2000240"/>
            <a:ext cx="576262" cy="217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2299" name="Object 14"/>
          <p:cNvGraphicFramePr>
            <a:graphicFrameLocks noChangeAspect="1"/>
          </p:cNvGraphicFramePr>
          <p:nvPr/>
        </p:nvGraphicFramePr>
        <p:xfrm>
          <a:off x="2857488" y="3571876"/>
          <a:ext cx="2403473" cy="844846"/>
        </p:xfrm>
        <a:graphic>
          <a:graphicData uri="http://schemas.openxmlformats.org/presentationml/2006/ole">
            <mc:AlternateContent xmlns:mc="http://schemas.openxmlformats.org/markup-compatibility/2006">
              <mc:Choice xmlns:v="urn:schemas-microsoft-com:vml" Requires="v">
                <p:oleObj spid="_x0000_s412062" name="Equation" r:id="rId11" imgW="1346040" imgH="431640" progId="Equation.DSMT4">
                  <p:embed/>
                </p:oleObj>
              </mc:Choice>
              <mc:Fallback>
                <p:oleObj name="Equation" r:id="rId11" imgW="1346040" imgH="431640" progId="Equation.DSMT4">
                  <p:embed/>
                  <p:pic>
                    <p:nvPicPr>
                      <p:cNvPr id="12299"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488" y="3571876"/>
                        <a:ext cx="2403473" cy="844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组合 30"/>
          <p:cNvGrpSpPr/>
          <p:nvPr/>
        </p:nvGrpSpPr>
        <p:grpSpPr>
          <a:xfrm>
            <a:off x="214282" y="928670"/>
            <a:ext cx="2571768" cy="2481258"/>
            <a:chOff x="5715000" y="2819400"/>
            <a:chExt cx="2971800" cy="3124200"/>
          </a:xfrm>
        </p:grpSpPr>
        <p:grpSp>
          <p:nvGrpSpPr>
            <p:cNvPr id="32" name="Group 8"/>
            <p:cNvGrpSpPr>
              <a:grpSpLocks/>
            </p:cNvGrpSpPr>
            <p:nvPr/>
          </p:nvGrpSpPr>
          <p:grpSpPr bwMode="auto">
            <a:xfrm>
              <a:off x="5715000" y="2819400"/>
              <a:ext cx="2971800" cy="3124200"/>
              <a:chOff x="3600" y="1776"/>
              <a:chExt cx="1872" cy="1968"/>
            </a:xfrm>
          </p:grpSpPr>
          <p:sp>
            <p:nvSpPr>
              <p:cNvPr id="39" name="Rectangle 9"/>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0" name="AutoShape 10"/>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41" name="Object 7"/>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2063" name="公式" r:id="rId13" imgW="190335" imgH="215713" progId="Equation.3">
                      <p:embed/>
                    </p:oleObj>
                  </mc:Choice>
                  <mc:Fallback>
                    <p:oleObj name="公式" r:id="rId13" imgW="190335" imgH="215713" progId="Equation.3">
                      <p:embed/>
                      <p:pic>
                        <p:nvPicPr>
                          <p:cNvPr id="4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Line 12"/>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8"/>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2064" name="公式" r:id="rId15" imgW="88669" imgH="177338" progId="Equation.3">
                      <p:embed/>
                    </p:oleObj>
                  </mc:Choice>
                  <mc:Fallback>
                    <p:oleObj name="公式" r:id="rId15" imgW="88669" imgH="177338" progId="Equation.3">
                      <p:embed/>
                      <p:pic>
                        <p:nvPicPr>
                          <p:cNvPr id="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Oval 19"/>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50" name="Group 20"/>
              <p:cNvGrpSpPr>
                <a:grpSpLocks/>
              </p:cNvGrpSpPr>
              <p:nvPr/>
            </p:nvGrpSpPr>
            <p:grpSpPr bwMode="auto">
              <a:xfrm>
                <a:off x="4406" y="2208"/>
                <a:ext cx="479" cy="315"/>
                <a:chOff x="4416" y="2160"/>
                <a:chExt cx="451" cy="315"/>
              </a:xfrm>
            </p:grpSpPr>
            <p:sp>
              <p:nvSpPr>
                <p:cNvPr id="53" name="Line 21"/>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4" name="Object 10"/>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2065" name="公式" r:id="rId17" imgW="177569" imgH="215619" progId="Equation.3">
                        <p:embed/>
                      </p:oleObj>
                    </mc:Choice>
                    <mc:Fallback>
                      <p:oleObj name="公式" r:id="rId17" imgW="177569" imgH="215619" progId="Equation.3">
                        <p:embed/>
                        <p:pic>
                          <p:nvPicPr>
                            <p:cNvPr id="54"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 name="Object 9"/>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2066" name="公式" r:id="rId19" imgW="241195" imgH="241195" progId="Equation.3">
                      <p:embed/>
                    </p:oleObj>
                  </mc:Choice>
                  <mc:Fallback>
                    <p:oleObj name="公式" r:id="rId19" imgW="241195" imgH="241195" progId="Equation.3">
                      <p:embed/>
                      <p:pic>
                        <p:nvPicPr>
                          <p:cNvPr id="51"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Line 24"/>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25"/>
            <p:cNvGrpSpPr>
              <a:grpSpLocks/>
            </p:cNvGrpSpPr>
            <p:nvPr/>
          </p:nvGrpSpPr>
          <p:grpSpPr bwMode="auto">
            <a:xfrm>
              <a:off x="6248400" y="3429000"/>
              <a:ext cx="1600200" cy="609600"/>
              <a:chOff x="3936" y="1248"/>
              <a:chExt cx="1008" cy="384"/>
            </a:xfrm>
          </p:grpSpPr>
          <p:sp>
            <p:nvSpPr>
              <p:cNvPr id="35" name="AutoShape 26"/>
              <p:cNvSpPr>
                <a:spLocks noChangeArrowheads="1"/>
              </p:cNvSpPr>
              <p:nvPr/>
            </p:nvSpPr>
            <p:spPr bwMode="auto">
              <a:xfrm>
                <a:off x="3936" y="1296"/>
                <a:ext cx="1008" cy="336"/>
              </a:xfrm>
              <a:custGeom>
                <a:avLst/>
                <a:gdLst>
                  <a:gd name="T0" fmla="*/ 504 w 21600"/>
                  <a:gd name="T1" fmla="*/ 0 h 21600"/>
                  <a:gd name="T2" fmla="*/ 148 w 21600"/>
                  <a:gd name="T3" fmla="*/ 49 h 21600"/>
                  <a:gd name="T4" fmla="*/ 0 w 21600"/>
                  <a:gd name="T5" fmla="*/ 168 h 21600"/>
                  <a:gd name="T6" fmla="*/ 148 w 21600"/>
                  <a:gd name="T7" fmla="*/ 287 h 21600"/>
                  <a:gd name="T8" fmla="*/ 504 w 21600"/>
                  <a:gd name="T9" fmla="*/ 336 h 21600"/>
                  <a:gd name="T10" fmla="*/ 860 w 21600"/>
                  <a:gd name="T11" fmla="*/ 287 h 21600"/>
                  <a:gd name="T12" fmla="*/ 1008 w 21600"/>
                  <a:gd name="T13" fmla="*/ 168 h 21600"/>
                  <a:gd name="T14" fmla="*/ 860 w 21600"/>
                  <a:gd name="T15" fmla="*/ 49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50 h 21600"/>
                  <a:gd name="T26" fmla="*/ 18429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2" y="10800"/>
                    </a:moveTo>
                    <a:cubicBezTo>
                      <a:pt x="1902" y="15714"/>
                      <a:pt x="5886" y="19698"/>
                      <a:pt x="10800" y="19698"/>
                    </a:cubicBezTo>
                    <a:cubicBezTo>
                      <a:pt x="15714" y="19698"/>
                      <a:pt x="19698" y="15714"/>
                      <a:pt x="19698" y="10800"/>
                    </a:cubicBezTo>
                    <a:cubicBezTo>
                      <a:pt x="19698" y="5886"/>
                      <a:pt x="15714" y="1902"/>
                      <a:pt x="10800" y="1902"/>
                    </a:cubicBezTo>
                    <a:cubicBezTo>
                      <a:pt x="5886" y="1902"/>
                      <a:pt x="1902" y="5886"/>
                      <a:pt x="1902" y="10800"/>
                    </a:cubicBezTo>
                    <a:close/>
                  </a:path>
                </a:pathLst>
              </a:cu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7" name="Line 27"/>
              <p:cNvSpPr>
                <a:spLocks noChangeShapeType="1"/>
              </p:cNvSpPr>
              <p:nvPr/>
            </p:nvSpPr>
            <p:spPr bwMode="auto">
              <a:xfrm flipH="1">
                <a:off x="4028" y="1440"/>
                <a:ext cx="416" cy="4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8" name="Object 6"/>
              <p:cNvGraphicFramePr>
                <a:graphicFrameLocks noChangeAspect="1"/>
              </p:cNvGraphicFramePr>
              <p:nvPr/>
            </p:nvGraphicFramePr>
            <p:xfrm>
              <a:off x="4012" y="1248"/>
              <a:ext cx="196" cy="240"/>
            </p:xfrm>
            <a:graphic>
              <a:graphicData uri="http://schemas.openxmlformats.org/presentationml/2006/ole">
                <mc:AlternateContent xmlns:mc="http://schemas.openxmlformats.org/markup-compatibility/2006">
                  <mc:Choice xmlns:v="urn:schemas-microsoft-com:vml" Requires="v">
                    <p:oleObj spid="_x0000_s412067" name="公式" r:id="rId21" imgW="152202" imgH="177569" progId="Equation.3">
                      <p:embed/>
                    </p:oleObj>
                  </mc:Choice>
                  <mc:Fallback>
                    <p:oleObj name="公式" r:id="rId21" imgW="152202" imgH="177569" progId="Equation.3">
                      <p:embed/>
                      <p:pic>
                        <p:nvPicPr>
                          <p:cNvPr id="3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2" y="1248"/>
                            <a:ext cx="19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5" name="Rectangle 28"/>
          <p:cNvSpPr>
            <a:spLocks noChangeArrowheads="1"/>
          </p:cNvSpPr>
          <p:nvPr/>
        </p:nvSpPr>
        <p:spPr bwMode="auto">
          <a:xfrm>
            <a:off x="-32" y="4572008"/>
            <a:ext cx="9001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讨论：上述电流为径向电流，如果要求的是轴向电流，怎么求解？</a:t>
            </a:r>
          </a:p>
        </p:txBody>
      </p:sp>
      <p:sp>
        <p:nvSpPr>
          <p:cNvPr id="56" name="Rectangle 23"/>
          <p:cNvSpPr>
            <a:spLocks noChangeArrowheads="1"/>
          </p:cNvSpPr>
          <p:nvPr/>
        </p:nvSpPr>
        <p:spPr bwMode="auto">
          <a:xfrm>
            <a:off x="1285852" y="521495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轴向电阻</a:t>
            </a:r>
          </a:p>
        </p:txBody>
      </p:sp>
      <p:graphicFrame>
        <p:nvGraphicFramePr>
          <p:cNvPr id="57" name="Object 2"/>
          <p:cNvGraphicFramePr>
            <a:graphicFrameLocks noChangeAspect="1"/>
          </p:cNvGraphicFramePr>
          <p:nvPr/>
        </p:nvGraphicFramePr>
        <p:xfrm>
          <a:off x="2928926" y="5072074"/>
          <a:ext cx="2712603" cy="808035"/>
        </p:xfrm>
        <a:graphic>
          <a:graphicData uri="http://schemas.openxmlformats.org/presentationml/2006/ole">
            <mc:AlternateContent xmlns:mc="http://schemas.openxmlformats.org/markup-compatibility/2006">
              <mc:Choice xmlns:v="urn:schemas-microsoft-com:vml" Requires="v">
                <p:oleObj spid="_x0000_s412068" name="公式" r:id="rId23" imgW="1447800" imgH="431800" progId="Equation.3">
                  <p:embed/>
                </p:oleObj>
              </mc:Choice>
              <mc:Fallback>
                <p:oleObj name="公式" r:id="rId23" imgW="1447800" imgH="431800" progId="Equation.3">
                  <p:embed/>
                  <p:pic>
                    <p:nvPicPr>
                      <p:cNvPr id="57"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8926" y="5072074"/>
                        <a:ext cx="2712603" cy="808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25"/>
          <p:cNvSpPr>
            <a:spLocks noChangeArrowheads="1"/>
          </p:cNvSpPr>
          <p:nvPr/>
        </p:nvSpPr>
        <p:spPr bwMode="auto">
          <a:xfrm>
            <a:off x="1285852" y="6072206"/>
            <a:ext cx="2786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加压时轴向电流为</a:t>
            </a:r>
          </a:p>
        </p:txBody>
      </p:sp>
      <p:graphicFrame>
        <p:nvGraphicFramePr>
          <p:cNvPr id="59" name="Object 3"/>
          <p:cNvGraphicFramePr>
            <a:graphicFrameLocks noChangeAspect="1"/>
          </p:cNvGraphicFramePr>
          <p:nvPr/>
        </p:nvGraphicFramePr>
        <p:xfrm>
          <a:off x="4000496" y="6000768"/>
          <a:ext cx="2357454" cy="735925"/>
        </p:xfrm>
        <a:graphic>
          <a:graphicData uri="http://schemas.openxmlformats.org/presentationml/2006/ole">
            <mc:AlternateContent xmlns:mc="http://schemas.openxmlformats.org/markup-compatibility/2006">
              <mc:Choice xmlns:v="urn:schemas-microsoft-com:vml" Requires="v">
                <p:oleObj spid="_x0000_s412069" name="公式" r:id="rId25" imgW="1422400" imgH="444500" progId="Equation.3">
                  <p:embed/>
                </p:oleObj>
              </mc:Choice>
              <mc:Fallback>
                <p:oleObj name="公式" r:id="rId25" imgW="1422400" imgH="444500" progId="Equation.3">
                  <p:embed/>
                  <p:pic>
                    <p:nvPicPr>
                      <p:cNvPr id="59" name="Object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00496" y="6000768"/>
                        <a:ext cx="2357454" cy="73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17431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386" name="Object 13"/>
          <p:cNvGraphicFramePr>
            <a:graphicFrameLocks noChangeAspect="1"/>
          </p:cNvGraphicFramePr>
          <p:nvPr/>
        </p:nvGraphicFramePr>
        <p:xfrm>
          <a:off x="7019925" y="2133600"/>
          <a:ext cx="292100" cy="360363"/>
        </p:xfrm>
        <a:graphic>
          <a:graphicData uri="http://schemas.openxmlformats.org/presentationml/2006/ole">
            <mc:AlternateContent xmlns:mc="http://schemas.openxmlformats.org/markup-compatibility/2006">
              <mc:Choice xmlns:v="urn:schemas-microsoft-com:vml" Requires="v">
                <p:oleObj spid="_x0000_s469006" name="Equation" r:id="rId3" imgW="152334" imgH="190417" progId="Equation.DSMT4">
                  <p:embed/>
                </p:oleObj>
              </mc:Choice>
              <mc:Fallback>
                <p:oleObj name="Equation" r:id="rId3" imgW="152334" imgH="190417" progId="Equation.DSMT4">
                  <p:embed/>
                  <p:pic>
                    <p:nvPicPr>
                      <p:cNvPr id="16386"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2133600"/>
                        <a:ext cx="2921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7" name="Line 14"/>
          <p:cNvSpPr>
            <a:spLocks noChangeShapeType="1"/>
          </p:cNvSpPr>
          <p:nvPr/>
        </p:nvSpPr>
        <p:spPr bwMode="auto">
          <a:xfrm flipH="1">
            <a:off x="6300788" y="2781300"/>
            <a:ext cx="287337" cy="360363"/>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88" name="Rectangle 15"/>
          <p:cNvSpPr>
            <a:spLocks noChangeArrowheads="1"/>
          </p:cNvSpPr>
          <p:nvPr/>
        </p:nvSpPr>
        <p:spPr bwMode="auto">
          <a:xfrm>
            <a:off x="6084888" y="1628775"/>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0</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6389" name="Object 16"/>
          <p:cNvGraphicFramePr>
            <a:graphicFrameLocks noChangeAspect="1"/>
          </p:cNvGraphicFramePr>
          <p:nvPr/>
        </p:nvGraphicFramePr>
        <p:xfrm>
          <a:off x="5795963" y="2924175"/>
          <a:ext cx="452437" cy="576263"/>
        </p:xfrm>
        <a:graphic>
          <a:graphicData uri="http://schemas.openxmlformats.org/presentationml/2006/ole">
            <mc:AlternateContent xmlns:mc="http://schemas.openxmlformats.org/markup-compatibility/2006">
              <mc:Choice xmlns:v="urn:schemas-microsoft-com:vml" Requires="v">
                <p:oleObj spid="_x0000_s469007" name="Equation" r:id="rId5" imgW="177646" imgH="228402" progId="Equation.DSMT4">
                  <p:embed/>
                </p:oleObj>
              </mc:Choice>
              <mc:Fallback>
                <p:oleObj name="Equation" r:id="rId5" imgW="177646" imgH="228402" progId="Equation.DSMT4">
                  <p:embed/>
                  <p:pic>
                    <p:nvPicPr>
                      <p:cNvPr id="16389"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2924175"/>
                        <a:ext cx="4524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Oval 17"/>
          <p:cNvSpPr>
            <a:spLocks noChangeArrowheads="1"/>
          </p:cNvSpPr>
          <p:nvPr/>
        </p:nvSpPr>
        <p:spPr bwMode="auto">
          <a:xfrm rot="2644727">
            <a:off x="6227763" y="2636838"/>
            <a:ext cx="647700" cy="287337"/>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391" name="Line 18"/>
          <p:cNvSpPr>
            <a:spLocks noChangeShapeType="1"/>
          </p:cNvSpPr>
          <p:nvPr/>
        </p:nvSpPr>
        <p:spPr bwMode="auto">
          <a:xfrm>
            <a:off x="6372225" y="2781300"/>
            <a:ext cx="144463" cy="14287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2" name="Line 19"/>
          <p:cNvSpPr>
            <a:spLocks noChangeShapeType="1"/>
          </p:cNvSpPr>
          <p:nvPr/>
        </p:nvSpPr>
        <p:spPr bwMode="auto">
          <a:xfrm>
            <a:off x="6588125" y="2997200"/>
            <a:ext cx="0" cy="360363"/>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3" name="Line 20"/>
          <p:cNvSpPr>
            <a:spLocks noChangeShapeType="1"/>
          </p:cNvSpPr>
          <p:nvPr/>
        </p:nvSpPr>
        <p:spPr bwMode="auto">
          <a:xfrm>
            <a:off x="6227763" y="1700213"/>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4" name="Oval 21"/>
          <p:cNvSpPr>
            <a:spLocks noChangeArrowheads="1"/>
          </p:cNvSpPr>
          <p:nvPr/>
        </p:nvSpPr>
        <p:spPr bwMode="auto">
          <a:xfrm>
            <a:off x="6084888" y="2205038"/>
            <a:ext cx="935037" cy="2159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395" name="Line 22"/>
          <p:cNvSpPr>
            <a:spLocks noChangeShapeType="1"/>
          </p:cNvSpPr>
          <p:nvPr/>
        </p:nvSpPr>
        <p:spPr bwMode="auto">
          <a:xfrm flipH="1" flipV="1">
            <a:off x="6588125" y="1844675"/>
            <a:ext cx="0" cy="4318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6" name="Line 23"/>
          <p:cNvSpPr>
            <a:spLocks noChangeShapeType="1"/>
          </p:cNvSpPr>
          <p:nvPr/>
        </p:nvSpPr>
        <p:spPr bwMode="auto">
          <a:xfrm>
            <a:off x="6588125" y="2420938"/>
            <a:ext cx="0" cy="360362"/>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7" name="Line 24"/>
          <p:cNvSpPr>
            <a:spLocks noChangeShapeType="1"/>
          </p:cNvSpPr>
          <p:nvPr/>
        </p:nvSpPr>
        <p:spPr bwMode="auto">
          <a:xfrm flipV="1">
            <a:off x="6588125" y="2276475"/>
            <a:ext cx="43180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8" name="Line 25"/>
          <p:cNvSpPr>
            <a:spLocks noChangeShapeType="1"/>
          </p:cNvSpPr>
          <p:nvPr/>
        </p:nvSpPr>
        <p:spPr bwMode="auto">
          <a:xfrm flipH="1" flipV="1">
            <a:off x="6804025" y="2133600"/>
            <a:ext cx="144463" cy="142875"/>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399" name="Rectangle 26"/>
          <p:cNvSpPr>
            <a:spLocks noChangeArrowheads="1"/>
          </p:cNvSpPr>
          <p:nvPr/>
        </p:nvSpPr>
        <p:spPr bwMode="auto">
          <a:xfrm>
            <a:off x="7308850" y="20605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进动</a:t>
            </a:r>
          </a:p>
        </p:txBody>
      </p:sp>
      <p:graphicFrame>
        <p:nvGraphicFramePr>
          <p:cNvPr id="16400" name="Object 29"/>
          <p:cNvGraphicFramePr>
            <a:graphicFrameLocks noChangeAspect="1"/>
          </p:cNvGraphicFramePr>
          <p:nvPr/>
        </p:nvGraphicFramePr>
        <p:xfrm>
          <a:off x="6372225" y="3357563"/>
          <a:ext cx="576263" cy="488950"/>
        </p:xfrm>
        <a:graphic>
          <a:graphicData uri="http://schemas.openxmlformats.org/presentationml/2006/ole">
            <mc:AlternateContent xmlns:mc="http://schemas.openxmlformats.org/markup-compatibility/2006">
              <mc:Choice xmlns:v="urn:schemas-microsoft-com:vml" Requires="v">
                <p:oleObj spid="_x0000_s469008" name="Equation" r:id="rId7" imgW="266584" imgH="228501" progId="Equation.DSMT4">
                  <p:embed/>
                </p:oleObj>
              </mc:Choice>
              <mc:Fallback>
                <p:oleObj name="Equation" r:id="rId7" imgW="266584" imgH="228501" progId="Equation.DSMT4">
                  <p:embed/>
                  <p:pic>
                    <p:nvPicPr>
                      <p:cNvPr id="1640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3357563"/>
                        <a:ext cx="576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Line 30"/>
          <p:cNvSpPr>
            <a:spLocks noChangeShapeType="1"/>
          </p:cNvSpPr>
          <p:nvPr/>
        </p:nvSpPr>
        <p:spPr bwMode="auto">
          <a:xfrm>
            <a:off x="6588125" y="3068638"/>
            <a:ext cx="0" cy="288925"/>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6402" name="Rectangle 31"/>
          <p:cNvSpPr>
            <a:spLocks noChangeArrowheads="1"/>
          </p:cNvSpPr>
          <p:nvPr/>
        </p:nvSpPr>
        <p:spPr bwMode="auto">
          <a:xfrm>
            <a:off x="7092950" y="32131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附加</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磁矩</a:t>
            </a:r>
          </a:p>
        </p:txBody>
      </p:sp>
      <p:sp>
        <p:nvSpPr>
          <p:cNvPr id="16403" name="Rectangle 36"/>
          <p:cNvSpPr>
            <a:spLocks noChangeArrowheads="1"/>
          </p:cNvSpPr>
          <p:nvPr/>
        </p:nvSpPr>
        <p:spPr bwMode="auto">
          <a:xfrm>
            <a:off x="571500" y="714375"/>
            <a:ext cx="7989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电子轨道角动量   绕外磁场方向进动</a:t>
            </a:r>
          </a:p>
        </p:txBody>
      </p:sp>
      <p:graphicFrame>
        <p:nvGraphicFramePr>
          <p:cNvPr id="16404" name="Object 37"/>
          <p:cNvGraphicFramePr>
            <a:graphicFrameLocks noChangeAspect="1"/>
          </p:cNvGraphicFramePr>
          <p:nvPr/>
        </p:nvGraphicFramePr>
        <p:xfrm>
          <a:off x="3643313" y="714375"/>
          <a:ext cx="436562" cy="539750"/>
        </p:xfrm>
        <a:graphic>
          <a:graphicData uri="http://schemas.openxmlformats.org/presentationml/2006/ole">
            <mc:AlternateContent xmlns:mc="http://schemas.openxmlformats.org/markup-compatibility/2006">
              <mc:Choice xmlns:v="urn:schemas-microsoft-com:vml" Requires="v">
                <p:oleObj spid="_x0000_s469009" name="Equation" r:id="rId9" imgW="152334" imgH="190417" progId="Equation.DSMT4">
                  <p:embed/>
                </p:oleObj>
              </mc:Choice>
              <mc:Fallback>
                <p:oleObj name="Equation" r:id="rId9" imgW="152334" imgH="190417" progId="Equation.DSMT4">
                  <p:embed/>
                  <p:pic>
                    <p:nvPicPr>
                      <p:cNvPr id="16404"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714375"/>
                        <a:ext cx="4365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43"/>
          <p:cNvSpPr>
            <a:spLocks noChangeArrowheads="1"/>
          </p:cNvSpPr>
          <p:nvPr/>
        </p:nvSpPr>
        <p:spPr bwMode="auto">
          <a:xfrm>
            <a:off x="357188" y="3786188"/>
            <a:ext cx="33829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电子</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带负电</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aphicFrame>
        <p:nvGraphicFramePr>
          <p:cNvPr id="16406" name="Object 44"/>
          <p:cNvGraphicFramePr>
            <a:graphicFrameLocks noChangeAspect="1"/>
          </p:cNvGraphicFramePr>
          <p:nvPr/>
        </p:nvGraphicFramePr>
        <p:xfrm>
          <a:off x="3276600" y="3778250"/>
          <a:ext cx="2016125" cy="744538"/>
        </p:xfrm>
        <a:graphic>
          <a:graphicData uri="http://schemas.openxmlformats.org/presentationml/2006/ole">
            <mc:AlternateContent xmlns:mc="http://schemas.openxmlformats.org/markup-compatibility/2006">
              <mc:Choice xmlns:v="urn:schemas-microsoft-com:vml" Requires="v">
                <p:oleObj spid="_x0000_s469010" name="Equation" r:id="rId11" imgW="647700" imgH="241300" progId="Equation.DSMT4">
                  <p:embed/>
                </p:oleObj>
              </mc:Choice>
              <mc:Fallback>
                <p:oleObj name="Equation" r:id="rId11" imgW="647700" imgH="241300" progId="Equation.DSMT4">
                  <p:embed/>
                  <p:pic>
                    <p:nvPicPr>
                      <p:cNvPr id="16406"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3778250"/>
                        <a:ext cx="201612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07" name="Object 45"/>
          <p:cNvGraphicFramePr>
            <a:graphicFrameLocks noChangeAspect="1"/>
          </p:cNvGraphicFramePr>
          <p:nvPr/>
        </p:nvGraphicFramePr>
        <p:xfrm>
          <a:off x="2843213" y="5373688"/>
          <a:ext cx="1641475" cy="719137"/>
        </p:xfrm>
        <a:graphic>
          <a:graphicData uri="http://schemas.openxmlformats.org/presentationml/2006/ole">
            <mc:AlternateContent xmlns:mc="http://schemas.openxmlformats.org/markup-compatibility/2006">
              <mc:Choice xmlns:v="urn:schemas-microsoft-com:vml" Requires="v">
                <p:oleObj spid="_x0000_s469011" name="Equation" r:id="rId13" imgW="545863" imgH="241195" progId="Equation.DSMT4">
                  <p:embed/>
                </p:oleObj>
              </mc:Choice>
              <mc:Fallback>
                <p:oleObj name="Equation" r:id="rId13" imgW="545863" imgH="241195" progId="Equation.DSMT4">
                  <p:embed/>
                  <p:pic>
                    <p:nvPicPr>
                      <p:cNvPr id="16407"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5373688"/>
                        <a:ext cx="16414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8" name="AutoShape 46"/>
          <p:cNvSpPr>
            <a:spLocks noChangeArrowheads="1"/>
          </p:cNvSpPr>
          <p:nvPr/>
        </p:nvSpPr>
        <p:spPr bwMode="auto">
          <a:xfrm>
            <a:off x="3786188" y="4714875"/>
            <a:ext cx="215900" cy="431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409" name="Rectangle 49"/>
          <p:cNvSpPr>
            <a:spLocks noChangeArrowheads="1"/>
          </p:cNvSpPr>
          <p:nvPr/>
        </p:nvSpPr>
        <p:spPr bwMode="auto">
          <a:xfrm>
            <a:off x="5219700" y="5229225"/>
            <a:ext cx="3924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在外磁场中</a:t>
            </a:r>
            <a:r>
              <a:rPr kumimoji="1" lang="zh-CN" altLang="en-US" sz="32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电子</a:t>
            </a: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轨道运动</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具有</a:t>
            </a: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抗磁性</a:t>
            </a:r>
            <a:endPar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16410" name="AutoShape 50"/>
          <p:cNvSpPr>
            <a:spLocks noChangeArrowheads="1"/>
          </p:cNvSpPr>
          <p:nvPr/>
        </p:nvSpPr>
        <p:spPr bwMode="auto">
          <a:xfrm>
            <a:off x="2643188" y="4000500"/>
            <a:ext cx="431800" cy="2159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411" name="AutoShape 51"/>
          <p:cNvSpPr>
            <a:spLocks noChangeArrowheads="1"/>
          </p:cNvSpPr>
          <p:nvPr/>
        </p:nvSpPr>
        <p:spPr bwMode="auto">
          <a:xfrm>
            <a:off x="4572000" y="5643563"/>
            <a:ext cx="503238" cy="215900"/>
          </a:xfrm>
          <a:prstGeom prst="rightArrow">
            <a:avLst>
              <a:gd name="adj1" fmla="val 50000"/>
              <a:gd name="adj2" fmla="val 58272"/>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412" name="TextBox 28"/>
          <p:cNvSpPr txBox="1">
            <a:spLocks noChangeArrowheads="1"/>
          </p:cNvSpPr>
          <p:nvPr/>
        </p:nvSpPr>
        <p:spPr bwMode="auto">
          <a:xfrm>
            <a:off x="539750" y="1773238"/>
            <a:ext cx="4032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磁力矩方向垂直于纸面向里，由角动量定理可知，角动量有增量，发生进动，产生附加磁矩。</a:t>
            </a:r>
          </a:p>
        </p:txBody>
      </p:sp>
    </p:spTree>
    <p:extLst>
      <p:ext uri="{BB962C8B-B14F-4D97-AF65-F5344CB8AC3E}">
        <p14:creationId xmlns:p14="http://schemas.microsoft.com/office/powerpoint/2010/main" val="15896564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323850" y="333375"/>
            <a:ext cx="7772400" cy="685800"/>
          </a:xfrm>
        </p:spPr>
        <p:txBody>
          <a:bodyPr/>
          <a:lstStyle/>
          <a:p>
            <a:pPr eaLnBrk="1" hangingPunct="1"/>
            <a:r>
              <a:rPr lang="en-US" altLang="zh-CN" sz="3200" b="1" dirty="0" smtClean="0">
                <a:solidFill>
                  <a:schemeClr val="tx1"/>
                </a:solidFill>
                <a:latin typeface="宋体" panose="02010600030101010101" pitchFamily="2" charset="-122"/>
              </a:rPr>
              <a:t>6. </a:t>
            </a:r>
            <a:r>
              <a:rPr lang="zh-CN" altLang="en-US" sz="3200" b="1" dirty="0" smtClean="0">
                <a:solidFill>
                  <a:schemeClr val="tx1"/>
                </a:solidFill>
                <a:latin typeface="宋体" panose="02010600030101010101" pitchFamily="2" charset="-122"/>
              </a:rPr>
              <a:t>顺磁质和抗磁质磁化的微观机理</a:t>
            </a:r>
            <a:endParaRPr lang="zh-CN" altLang="en-US" sz="3200" dirty="0" smtClean="0">
              <a:solidFill>
                <a:schemeClr val="tx1"/>
              </a:solidFill>
              <a:latin typeface="宋体" panose="02010600030101010101" pitchFamily="2" charset="-122"/>
            </a:endParaRPr>
          </a:p>
        </p:txBody>
      </p:sp>
      <p:sp>
        <p:nvSpPr>
          <p:cNvPr id="17411" name="Rectangle 3"/>
          <p:cNvSpPr>
            <a:spLocks noGrp="1" noChangeArrowheads="1"/>
          </p:cNvSpPr>
          <p:nvPr>
            <p:ph type="subTitle" idx="1"/>
          </p:nvPr>
        </p:nvSpPr>
        <p:spPr>
          <a:xfrm>
            <a:off x="323850" y="1412875"/>
            <a:ext cx="8820150" cy="1676400"/>
          </a:xfrm>
        </p:spPr>
        <p:txBody>
          <a:bodyPr/>
          <a:lstStyle/>
          <a:p>
            <a:pPr algn="l" eaLnBrk="1" hangingPunct="1">
              <a:buFont typeface="Wingdings" panose="05000000000000000000" pitchFamily="2" charset="2"/>
              <a:buChar char="n"/>
            </a:pPr>
            <a:r>
              <a:rPr lang="zh-CN" altLang="en-US" b="1" dirty="0" smtClean="0">
                <a:solidFill>
                  <a:srgbClr val="0000FF"/>
                </a:solidFill>
              </a:rPr>
              <a:t> </a:t>
            </a:r>
            <a:r>
              <a:rPr lang="zh-CN" altLang="en-US" b="1" dirty="0" smtClean="0">
                <a:latin typeface="楷体_GB2312" pitchFamily="49" charset="-122"/>
                <a:ea typeface="楷体_GB2312" pitchFamily="49" charset="-122"/>
              </a:rPr>
              <a:t>分子磁矩：介质分子（或原子）中的所有电子的</a:t>
            </a:r>
            <a:r>
              <a:rPr lang="zh-CN" altLang="en-US" b="1" dirty="0" smtClean="0">
                <a:solidFill>
                  <a:schemeClr val="hlink"/>
                </a:solidFill>
                <a:latin typeface="楷体_GB2312" pitchFamily="49" charset="-122"/>
                <a:ea typeface="楷体_GB2312" pitchFamily="49" charset="-122"/>
              </a:rPr>
              <a:t>轨道磁矩</a:t>
            </a:r>
            <a:r>
              <a:rPr lang="zh-CN" altLang="en-US" b="1" dirty="0" smtClean="0">
                <a:latin typeface="楷体_GB2312" pitchFamily="49" charset="-122"/>
                <a:ea typeface="楷体_GB2312" pitchFamily="49" charset="-122"/>
              </a:rPr>
              <a:t>和</a:t>
            </a:r>
            <a:r>
              <a:rPr lang="zh-CN" altLang="en-US" b="1" dirty="0" smtClean="0">
                <a:solidFill>
                  <a:schemeClr val="hlink"/>
                </a:solidFill>
                <a:latin typeface="楷体_GB2312" pitchFamily="49" charset="-122"/>
                <a:ea typeface="楷体_GB2312" pitchFamily="49" charset="-122"/>
              </a:rPr>
              <a:t>自旋磁矩</a:t>
            </a:r>
            <a:r>
              <a:rPr lang="zh-CN" altLang="en-US" b="1" dirty="0" smtClean="0">
                <a:latin typeface="楷体_GB2312" pitchFamily="49" charset="-122"/>
                <a:ea typeface="楷体_GB2312" pitchFamily="49" charset="-122"/>
              </a:rPr>
              <a:t>的</a:t>
            </a:r>
            <a:r>
              <a:rPr lang="zh-CN" altLang="en-US" b="1" dirty="0" smtClean="0">
                <a:solidFill>
                  <a:schemeClr val="hlink"/>
                </a:solidFill>
                <a:latin typeface="楷体_GB2312" pitchFamily="49" charset="-122"/>
                <a:ea typeface="楷体_GB2312" pitchFamily="49" charset="-122"/>
              </a:rPr>
              <a:t>矢量和</a:t>
            </a:r>
            <a:r>
              <a:rPr lang="zh-CN" altLang="en-US" b="1" dirty="0" smtClean="0">
                <a:latin typeface="楷体_GB2312" pitchFamily="49" charset="-122"/>
                <a:ea typeface="楷体_GB2312" pitchFamily="49" charset="-122"/>
              </a:rPr>
              <a:t>，用    表示</a:t>
            </a:r>
            <a:endParaRPr lang="en-US" altLang="zh-CN" b="1" dirty="0" smtClean="0">
              <a:solidFill>
                <a:srgbClr val="0000FF"/>
              </a:solidFill>
              <a:latin typeface="楷体_GB2312" pitchFamily="49" charset="-122"/>
              <a:ea typeface="楷体_GB2312" pitchFamily="49" charset="-122"/>
            </a:endParaRPr>
          </a:p>
        </p:txBody>
      </p:sp>
      <p:graphicFrame>
        <p:nvGraphicFramePr>
          <p:cNvPr id="17412" name="Object 5"/>
          <p:cNvGraphicFramePr>
            <a:graphicFrameLocks noChangeAspect="1"/>
          </p:cNvGraphicFramePr>
          <p:nvPr/>
        </p:nvGraphicFramePr>
        <p:xfrm>
          <a:off x="1547813" y="2889250"/>
          <a:ext cx="1871662" cy="954088"/>
        </p:xfrm>
        <a:graphic>
          <a:graphicData uri="http://schemas.openxmlformats.org/presentationml/2006/ole">
            <mc:AlternateContent xmlns:mc="http://schemas.openxmlformats.org/markup-compatibility/2006">
              <mc:Choice xmlns:v="urn:schemas-microsoft-com:vml" Requires="v">
                <p:oleObj spid="_x0000_s470028" name="Equation" r:id="rId3" imgW="672808" imgH="342751" progId="Equation.3">
                  <p:embed/>
                </p:oleObj>
              </mc:Choice>
              <mc:Fallback>
                <p:oleObj name="Equation" r:id="rId3" imgW="672808" imgH="342751" progId="Equation.3">
                  <p:embed/>
                  <p:pic>
                    <p:nvPicPr>
                      <p:cNvPr id="1741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889250"/>
                        <a:ext cx="1871662"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6"/>
          <p:cNvGraphicFramePr>
            <a:graphicFrameLocks noChangeAspect="1"/>
          </p:cNvGraphicFramePr>
          <p:nvPr/>
        </p:nvGraphicFramePr>
        <p:xfrm>
          <a:off x="4064000" y="2886075"/>
          <a:ext cx="1739900" cy="625475"/>
        </p:xfrm>
        <a:graphic>
          <a:graphicData uri="http://schemas.openxmlformats.org/presentationml/2006/ole">
            <mc:AlternateContent xmlns:mc="http://schemas.openxmlformats.org/markup-compatibility/2006">
              <mc:Choice xmlns:v="urn:schemas-microsoft-com:vml" Requires="v">
                <p:oleObj spid="_x0000_s470029" name="Equation" r:id="rId5" imgW="571252" imgH="203112" progId="Equation.DSMT4">
                  <p:embed/>
                </p:oleObj>
              </mc:Choice>
              <mc:Fallback>
                <p:oleObj name="Equation" r:id="rId5" imgW="571252" imgH="203112" progId="Equation.DSMT4">
                  <p:embed/>
                  <p:pic>
                    <p:nvPicPr>
                      <p:cNvPr id="1741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000" y="2886075"/>
                        <a:ext cx="1739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4" name="Object 7"/>
          <p:cNvGraphicFramePr>
            <a:graphicFrameLocks noChangeAspect="1"/>
          </p:cNvGraphicFramePr>
          <p:nvPr/>
        </p:nvGraphicFramePr>
        <p:xfrm>
          <a:off x="7092950" y="1989138"/>
          <a:ext cx="485775" cy="490537"/>
        </p:xfrm>
        <a:graphic>
          <a:graphicData uri="http://schemas.openxmlformats.org/presentationml/2006/ole">
            <mc:AlternateContent xmlns:mc="http://schemas.openxmlformats.org/markup-compatibility/2006">
              <mc:Choice xmlns:v="urn:schemas-microsoft-com:vml" Requires="v">
                <p:oleObj spid="_x0000_s470030" name="Equation" r:id="rId7" imgW="164885" imgH="164885" progId="Equation.DSMT4">
                  <p:embed/>
                </p:oleObj>
              </mc:Choice>
              <mc:Fallback>
                <p:oleObj name="Equation" r:id="rId7" imgW="164885" imgH="164885" progId="Equation.DSMT4">
                  <p:embed/>
                  <p:pic>
                    <p:nvPicPr>
                      <p:cNvPr id="17414"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1989138"/>
                        <a:ext cx="4857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8"/>
          <p:cNvGraphicFramePr>
            <a:graphicFrameLocks noChangeAspect="1"/>
          </p:cNvGraphicFramePr>
          <p:nvPr/>
        </p:nvGraphicFramePr>
        <p:xfrm>
          <a:off x="3419475" y="4724400"/>
          <a:ext cx="628650" cy="635000"/>
        </p:xfrm>
        <a:graphic>
          <a:graphicData uri="http://schemas.openxmlformats.org/presentationml/2006/ole">
            <mc:AlternateContent xmlns:mc="http://schemas.openxmlformats.org/markup-compatibility/2006">
              <mc:Choice xmlns:v="urn:schemas-microsoft-com:vml" Requires="v">
                <p:oleObj spid="_x0000_s470031" name="Equation" r:id="rId9" imgW="164885" imgH="164885" progId="Equation.DSMT4">
                  <p:embed/>
                </p:oleObj>
              </mc:Choice>
              <mc:Fallback>
                <p:oleObj name="Equation" r:id="rId9" imgW="164885" imgH="164885" progId="Equation.DSMT4">
                  <p:embed/>
                  <p:pic>
                    <p:nvPicPr>
                      <p:cNvPr id="17415"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4724400"/>
                        <a:ext cx="6286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6" name="Rectangle 9"/>
          <p:cNvSpPr>
            <a:spLocks noChangeArrowheads="1"/>
          </p:cNvSpPr>
          <p:nvPr/>
        </p:nvSpPr>
        <p:spPr bwMode="auto">
          <a:xfrm>
            <a:off x="468313" y="4797425"/>
            <a:ext cx="74882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n"/>
              <a:tabLst/>
              <a:defRPr/>
            </a:pP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分子电流：与    对应的圆电流 </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I</a:t>
            </a:r>
          </a:p>
        </p:txBody>
      </p:sp>
      <p:sp>
        <p:nvSpPr>
          <p:cNvPr id="17417" name="Oval 12"/>
          <p:cNvSpPr>
            <a:spLocks noChangeArrowheads="1"/>
          </p:cNvSpPr>
          <p:nvPr/>
        </p:nvSpPr>
        <p:spPr bwMode="auto">
          <a:xfrm>
            <a:off x="6588125" y="3860800"/>
            <a:ext cx="1584325" cy="433388"/>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418" name="Line 13"/>
          <p:cNvSpPr>
            <a:spLocks noChangeShapeType="1"/>
          </p:cNvSpPr>
          <p:nvPr/>
        </p:nvSpPr>
        <p:spPr bwMode="auto">
          <a:xfrm>
            <a:off x="7235825" y="4294188"/>
            <a:ext cx="360363"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7419" name="Line 14"/>
          <p:cNvSpPr>
            <a:spLocks noChangeShapeType="1"/>
          </p:cNvSpPr>
          <p:nvPr/>
        </p:nvSpPr>
        <p:spPr bwMode="auto">
          <a:xfrm flipV="1">
            <a:off x="7380288" y="3502025"/>
            <a:ext cx="0" cy="5762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7420" name="Object 15"/>
          <p:cNvGraphicFramePr>
            <a:graphicFrameLocks noChangeAspect="1"/>
          </p:cNvGraphicFramePr>
          <p:nvPr/>
        </p:nvGraphicFramePr>
        <p:xfrm>
          <a:off x="7091363" y="2852738"/>
          <a:ext cx="628650" cy="635000"/>
        </p:xfrm>
        <a:graphic>
          <a:graphicData uri="http://schemas.openxmlformats.org/presentationml/2006/ole">
            <mc:AlternateContent xmlns:mc="http://schemas.openxmlformats.org/markup-compatibility/2006">
              <mc:Choice xmlns:v="urn:schemas-microsoft-com:vml" Requires="v">
                <p:oleObj spid="_x0000_s470032" name="Equation" r:id="rId10" imgW="164885" imgH="164885" progId="Equation.DSMT4">
                  <p:embed/>
                </p:oleObj>
              </mc:Choice>
              <mc:Fallback>
                <p:oleObj name="Equation" r:id="rId10" imgW="164885" imgH="164885" progId="Equation.DSMT4">
                  <p:embed/>
                  <p:pic>
                    <p:nvPicPr>
                      <p:cNvPr id="1742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363" y="2852738"/>
                        <a:ext cx="6286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1" name="Rectangle 17"/>
          <p:cNvSpPr>
            <a:spLocks noChangeArrowheads="1"/>
          </p:cNvSpPr>
          <p:nvPr/>
        </p:nvSpPr>
        <p:spPr bwMode="auto">
          <a:xfrm>
            <a:off x="7235825" y="4221163"/>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22" name="Rectangle 19"/>
          <p:cNvSpPr>
            <a:spLocks noChangeArrowheads="1"/>
          </p:cNvSpPr>
          <p:nvPr/>
        </p:nvSpPr>
        <p:spPr bwMode="auto">
          <a:xfrm>
            <a:off x="6875463" y="3789363"/>
            <a:ext cx="908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8910300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3"/>
          <p:cNvSpPr>
            <a:spLocks noGrp="1" noChangeArrowheads="1"/>
          </p:cNvSpPr>
          <p:nvPr>
            <p:ph type="subTitle" idx="1"/>
          </p:nvPr>
        </p:nvSpPr>
        <p:spPr>
          <a:xfrm>
            <a:off x="381000" y="1412875"/>
            <a:ext cx="8763000" cy="685800"/>
          </a:xfrm>
        </p:spPr>
        <p:txBody>
          <a:bodyPr/>
          <a:lstStyle/>
          <a:p>
            <a:pPr algn="l" eaLnBrk="1" hangingPunct="1"/>
            <a:r>
              <a:rPr lang="zh-CN" altLang="en-US" sz="2800" b="1" smtClean="0">
                <a:latin typeface="楷体_GB2312" pitchFamily="49" charset="-122"/>
                <a:ea typeface="楷体_GB2312" pitchFamily="49" charset="-122"/>
              </a:rPr>
              <a:t>分子磁矩</a:t>
            </a:r>
            <a:r>
              <a:rPr lang="en-US" altLang="zh-CN" sz="2800" b="1" smtClean="0">
                <a:latin typeface="楷体_GB2312" pitchFamily="49" charset="-122"/>
                <a:ea typeface="楷体_GB2312" pitchFamily="49" charset="-122"/>
              </a:rPr>
              <a:t>             </a:t>
            </a:r>
            <a:r>
              <a:rPr lang="zh-CN" altLang="en-US" sz="2800" b="1" smtClean="0">
                <a:latin typeface="楷体_GB2312" pitchFamily="49" charset="-122"/>
                <a:ea typeface="楷体_GB2312" pitchFamily="49" charset="-122"/>
              </a:rPr>
              <a:t>，分子对外没有磁性</a:t>
            </a:r>
            <a:endParaRPr lang="zh-CN" altLang="en-US" sz="2800" b="1" smtClean="0">
              <a:latin typeface="Times New Roman" panose="02020603050405020304" pitchFamily="18" charset="0"/>
            </a:endParaRPr>
          </a:p>
        </p:txBody>
      </p:sp>
      <p:sp>
        <p:nvSpPr>
          <p:cNvPr id="18435" name="Rectangle 9"/>
          <p:cNvSpPr>
            <a:spLocks noChangeArrowheads="1"/>
          </p:cNvSpPr>
          <p:nvPr/>
        </p:nvSpPr>
        <p:spPr bwMode="auto">
          <a:xfrm>
            <a:off x="539750" y="549275"/>
            <a:ext cx="2663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1).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抗磁质</a:t>
            </a:r>
          </a:p>
        </p:txBody>
      </p:sp>
      <p:sp>
        <p:nvSpPr>
          <p:cNvPr id="18436" name="Rectangle 10"/>
          <p:cNvSpPr>
            <a:spLocks noChangeArrowheads="1"/>
          </p:cNvSpPr>
          <p:nvPr/>
        </p:nvSpPr>
        <p:spPr bwMode="auto">
          <a:xfrm>
            <a:off x="468313" y="2276475"/>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在外磁场中，各个分子中的</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电子都因</a:t>
            </a:r>
            <a:r>
              <a:rPr kumimoji="1" lang="zh-CN" altLang="en-US" sz="28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拉莫尔进动</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而产生</a:t>
            </a:r>
            <a:r>
              <a:rPr kumimoji="1" lang="zh-CN" altLang="en-US" sz="28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感应磁矩</a:t>
            </a:r>
            <a:endPar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endParaRPr>
          </a:p>
        </p:txBody>
      </p:sp>
      <p:sp>
        <p:nvSpPr>
          <p:cNvPr id="18437" name="Rectangle 11"/>
          <p:cNvSpPr>
            <a:spLocks noGrp="1" noChangeArrowheads="1"/>
          </p:cNvSpPr>
          <p:nvPr>
            <p:ph type="ctrTitle"/>
          </p:nvPr>
        </p:nvSpPr>
        <p:spPr>
          <a:xfrm>
            <a:off x="395288" y="5734050"/>
            <a:ext cx="7488237" cy="609600"/>
          </a:xfrm>
          <a:noFill/>
        </p:spPr>
        <p:txBody>
          <a:bodyPr/>
          <a:lstStyle/>
          <a:p>
            <a:pPr eaLnBrk="1" hangingPunct="1"/>
            <a:r>
              <a:rPr lang="zh-CN" altLang="en-US" sz="2800" b="1" smtClean="0">
                <a:solidFill>
                  <a:schemeClr val="hlink"/>
                </a:solidFill>
                <a:ea typeface="楷体_GB2312" pitchFamily="49" charset="-122"/>
              </a:rPr>
              <a:t>抗磁质</a:t>
            </a:r>
            <a:r>
              <a:rPr lang="zh-CN" altLang="en-US" sz="2800" b="1" smtClean="0">
                <a:solidFill>
                  <a:srgbClr val="000000"/>
                </a:solidFill>
                <a:ea typeface="楷体_GB2312" pitchFamily="49" charset="-122"/>
              </a:rPr>
              <a:t>在外磁场中的</a:t>
            </a:r>
            <a:r>
              <a:rPr lang="zh-CN" altLang="en-US" sz="2800" b="1" smtClean="0">
                <a:solidFill>
                  <a:srgbClr val="0000FF"/>
                </a:solidFill>
                <a:ea typeface="楷体_GB2312" pitchFamily="49" charset="-122"/>
              </a:rPr>
              <a:t>磁化过程</a:t>
            </a:r>
            <a:r>
              <a:rPr lang="zh-CN" altLang="en-US" sz="2800" b="1" smtClean="0">
                <a:solidFill>
                  <a:srgbClr val="000000"/>
                </a:solidFill>
                <a:ea typeface="楷体_GB2312" pitchFamily="49" charset="-122"/>
              </a:rPr>
              <a:t>称为</a:t>
            </a:r>
            <a:r>
              <a:rPr lang="zh-CN" altLang="en-US" sz="2800" b="1" smtClean="0">
                <a:solidFill>
                  <a:srgbClr val="0000FF"/>
                </a:solidFill>
                <a:ea typeface="楷体_GB2312" pitchFamily="49" charset="-122"/>
              </a:rPr>
              <a:t>感应磁化</a:t>
            </a:r>
            <a:endParaRPr lang="zh-CN" altLang="en-US" sz="2800" smtClean="0">
              <a:solidFill>
                <a:srgbClr val="000000"/>
              </a:solidFill>
              <a:ea typeface="楷体_GB2312" pitchFamily="49" charset="-122"/>
            </a:endParaRPr>
          </a:p>
        </p:txBody>
      </p:sp>
      <p:graphicFrame>
        <p:nvGraphicFramePr>
          <p:cNvPr id="18438" name="Object 14"/>
          <p:cNvGraphicFramePr>
            <a:graphicFrameLocks noChangeAspect="1"/>
          </p:cNvGraphicFramePr>
          <p:nvPr/>
        </p:nvGraphicFramePr>
        <p:xfrm>
          <a:off x="3132138" y="3716338"/>
          <a:ext cx="2087562" cy="827087"/>
        </p:xfrm>
        <a:graphic>
          <a:graphicData uri="http://schemas.openxmlformats.org/presentationml/2006/ole">
            <mc:AlternateContent xmlns:mc="http://schemas.openxmlformats.org/markup-compatibility/2006">
              <mc:Choice xmlns:v="urn:schemas-microsoft-com:vml" Requires="v">
                <p:oleObj spid="_x0000_s471060" name="Equation" r:id="rId3" imgW="876300" imgH="342900" progId="Equation.DSMT4">
                  <p:embed/>
                </p:oleObj>
              </mc:Choice>
              <mc:Fallback>
                <p:oleObj name="Equation" r:id="rId3" imgW="876300" imgH="342900" progId="Equation.DSMT4">
                  <p:embed/>
                  <p:pic>
                    <p:nvPicPr>
                      <p:cNvPr id="1843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3716338"/>
                        <a:ext cx="2087562"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16"/>
          <p:cNvGraphicFramePr>
            <a:graphicFrameLocks noChangeAspect="1"/>
          </p:cNvGraphicFramePr>
          <p:nvPr/>
        </p:nvGraphicFramePr>
        <p:xfrm>
          <a:off x="611188" y="4868863"/>
          <a:ext cx="1679575" cy="658812"/>
        </p:xfrm>
        <a:graphic>
          <a:graphicData uri="http://schemas.openxmlformats.org/presentationml/2006/ole">
            <mc:AlternateContent xmlns:mc="http://schemas.openxmlformats.org/markup-compatibility/2006">
              <mc:Choice xmlns:v="urn:schemas-microsoft-com:vml" Requires="v">
                <p:oleObj spid="_x0000_s471061" name="Equation" r:id="rId5" imgW="622030" imgH="241195" progId="Equation.DSMT4">
                  <p:embed/>
                </p:oleObj>
              </mc:Choice>
              <mc:Fallback>
                <p:oleObj name="Equation" r:id="rId5" imgW="622030" imgH="241195" progId="Equation.DSMT4">
                  <p:embed/>
                  <p:pic>
                    <p:nvPicPr>
                      <p:cNvPr id="18439"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868863"/>
                        <a:ext cx="167957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17"/>
          <p:cNvGraphicFramePr>
            <a:graphicFrameLocks noChangeAspect="1"/>
          </p:cNvGraphicFramePr>
          <p:nvPr/>
        </p:nvGraphicFramePr>
        <p:xfrm>
          <a:off x="3132138" y="4868863"/>
          <a:ext cx="1473200" cy="658812"/>
        </p:xfrm>
        <a:graphic>
          <a:graphicData uri="http://schemas.openxmlformats.org/presentationml/2006/ole">
            <mc:AlternateContent xmlns:mc="http://schemas.openxmlformats.org/markup-compatibility/2006">
              <mc:Choice xmlns:v="urn:schemas-microsoft-com:vml" Requires="v">
                <p:oleObj spid="_x0000_s471062" name="Equation" r:id="rId7" imgW="545863" imgH="241195" progId="Equation.DSMT4">
                  <p:embed/>
                </p:oleObj>
              </mc:Choice>
              <mc:Fallback>
                <p:oleObj name="Equation" r:id="rId7" imgW="545863" imgH="241195" progId="Equation.DSMT4">
                  <p:embed/>
                  <p:pic>
                    <p:nvPicPr>
                      <p:cNvPr id="1844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4868863"/>
                        <a:ext cx="14732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1" name="Object 18"/>
          <p:cNvGraphicFramePr>
            <a:graphicFrameLocks noChangeAspect="1"/>
          </p:cNvGraphicFramePr>
          <p:nvPr/>
        </p:nvGraphicFramePr>
        <p:xfrm>
          <a:off x="5364163" y="4868863"/>
          <a:ext cx="1200150" cy="625475"/>
        </p:xfrm>
        <a:graphic>
          <a:graphicData uri="http://schemas.openxmlformats.org/presentationml/2006/ole">
            <mc:AlternateContent xmlns:mc="http://schemas.openxmlformats.org/markup-compatibility/2006">
              <mc:Choice xmlns:v="urn:schemas-microsoft-com:vml" Requires="v">
                <p:oleObj spid="_x0000_s471063" name="Equation" r:id="rId9" imgW="444307" imgH="228501" progId="Equation.DSMT4">
                  <p:embed/>
                </p:oleObj>
              </mc:Choice>
              <mc:Fallback>
                <p:oleObj name="Equation" r:id="rId9" imgW="444307" imgH="228501" progId="Equation.DSMT4">
                  <p:embed/>
                  <p:pic>
                    <p:nvPicPr>
                      <p:cNvPr id="18441"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4868863"/>
                        <a:ext cx="12001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9"/>
          <p:cNvGraphicFramePr>
            <a:graphicFrameLocks noChangeAspect="1"/>
          </p:cNvGraphicFramePr>
          <p:nvPr/>
        </p:nvGraphicFramePr>
        <p:xfrm>
          <a:off x="1258888" y="3716338"/>
          <a:ext cx="720725" cy="612775"/>
        </p:xfrm>
        <a:graphic>
          <a:graphicData uri="http://schemas.openxmlformats.org/presentationml/2006/ole">
            <mc:AlternateContent xmlns:mc="http://schemas.openxmlformats.org/markup-compatibility/2006">
              <mc:Choice xmlns:v="urn:schemas-microsoft-com:vml" Requires="v">
                <p:oleObj spid="_x0000_s471064" name="Equation" r:id="rId11" imgW="266584" imgH="228501" progId="Equation.DSMT4">
                  <p:embed/>
                </p:oleObj>
              </mc:Choice>
              <mc:Fallback>
                <p:oleObj name="Equation" r:id="rId11" imgW="266584" imgH="228501" progId="Equation.DSMT4">
                  <p:embed/>
                  <p:pic>
                    <p:nvPicPr>
                      <p:cNvPr id="18442"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8888" y="3716338"/>
                        <a:ext cx="7207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3" name="Object 20"/>
          <p:cNvGraphicFramePr>
            <a:graphicFrameLocks noChangeAspect="1"/>
          </p:cNvGraphicFramePr>
          <p:nvPr/>
        </p:nvGraphicFramePr>
        <p:xfrm>
          <a:off x="2268538" y="1484313"/>
          <a:ext cx="1943100" cy="715962"/>
        </p:xfrm>
        <a:graphic>
          <a:graphicData uri="http://schemas.openxmlformats.org/presentationml/2006/ole">
            <mc:AlternateContent xmlns:mc="http://schemas.openxmlformats.org/markup-compatibility/2006">
              <mc:Choice xmlns:v="urn:schemas-microsoft-com:vml" Requires="v">
                <p:oleObj spid="_x0000_s471065" name="Equation" r:id="rId13" imgW="939392" imgH="342751" progId="Equation.DSMT4">
                  <p:embed/>
                </p:oleObj>
              </mc:Choice>
              <mc:Fallback>
                <p:oleObj name="Equation" r:id="rId13" imgW="939392" imgH="342751" progId="Equation.DSMT4">
                  <p:embed/>
                  <p:pic>
                    <p:nvPicPr>
                      <p:cNvPr id="18443"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1484313"/>
                        <a:ext cx="19431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4" name="Oval 21"/>
          <p:cNvSpPr>
            <a:spLocks noChangeArrowheads="1"/>
          </p:cNvSpPr>
          <p:nvPr/>
        </p:nvSpPr>
        <p:spPr bwMode="auto">
          <a:xfrm>
            <a:off x="7164388" y="4221163"/>
            <a:ext cx="1511300" cy="288925"/>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445" name="Line 22"/>
          <p:cNvSpPr>
            <a:spLocks noChangeShapeType="1"/>
          </p:cNvSpPr>
          <p:nvPr/>
        </p:nvSpPr>
        <p:spPr bwMode="auto">
          <a:xfrm>
            <a:off x="7812088" y="4508500"/>
            <a:ext cx="28892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8446" name="Line 23"/>
          <p:cNvSpPr>
            <a:spLocks noChangeShapeType="1"/>
          </p:cNvSpPr>
          <p:nvPr/>
        </p:nvSpPr>
        <p:spPr bwMode="auto">
          <a:xfrm>
            <a:off x="7956550" y="4365625"/>
            <a:ext cx="0" cy="431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8447" name="Object 24"/>
          <p:cNvGraphicFramePr>
            <a:graphicFrameLocks noChangeAspect="1"/>
          </p:cNvGraphicFramePr>
          <p:nvPr/>
        </p:nvGraphicFramePr>
        <p:xfrm>
          <a:off x="8027988" y="4437063"/>
          <a:ext cx="685800" cy="485775"/>
        </p:xfrm>
        <a:graphic>
          <a:graphicData uri="http://schemas.openxmlformats.org/presentationml/2006/ole">
            <mc:AlternateContent xmlns:mc="http://schemas.openxmlformats.org/markup-compatibility/2006">
              <mc:Choice xmlns:v="urn:schemas-microsoft-com:vml" Requires="v">
                <p:oleObj spid="_x0000_s471066" name="Equation" r:id="rId15" imgW="253670" imgH="177569" progId="Equation.DSMT4">
                  <p:embed/>
                </p:oleObj>
              </mc:Choice>
              <mc:Fallback>
                <p:oleObj name="Equation" r:id="rId15" imgW="253670" imgH="177569" progId="Equation.DSMT4">
                  <p:embed/>
                  <p:pic>
                    <p:nvPicPr>
                      <p:cNvPr id="18447"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27988" y="4437063"/>
                        <a:ext cx="685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Line 25"/>
          <p:cNvSpPr>
            <a:spLocks noChangeShapeType="1"/>
          </p:cNvSpPr>
          <p:nvPr/>
        </p:nvSpPr>
        <p:spPr bwMode="auto">
          <a:xfrm>
            <a:off x="7956550" y="494188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8449" name="Object 26"/>
          <p:cNvGraphicFramePr>
            <a:graphicFrameLocks noChangeAspect="1"/>
          </p:cNvGraphicFramePr>
          <p:nvPr/>
        </p:nvGraphicFramePr>
        <p:xfrm>
          <a:off x="8101013" y="4868863"/>
          <a:ext cx="374650" cy="406400"/>
        </p:xfrm>
        <a:graphic>
          <a:graphicData uri="http://schemas.openxmlformats.org/presentationml/2006/ole">
            <mc:AlternateContent xmlns:mc="http://schemas.openxmlformats.org/markup-compatibility/2006">
              <mc:Choice xmlns:v="urn:schemas-microsoft-com:vml" Requires="v">
                <p:oleObj spid="_x0000_s471067" name="Equation" r:id="rId17" imgW="177646" imgH="190335" progId="Equation.DSMT4">
                  <p:embed/>
                </p:oleObj>
              </mc:Choice>
              <mc:Fallback>
                <p:oleObj name="Equation" r:id="rId17" imgW="177646" imgH="190335" progId="Equation.DSMT4">
                  <p:embed/>
                  <p:pic>
                    <p:nvPicPr>
                      <p:cNvPr id="18449"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1013" y="4868863"/>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0" name="AutoShape 27"/>
          <p:cNvSpPr>
            <a:spLocks noChangeArrowheads="1"/>
          </p:cNvSpPr>
          <p:nvPr/>
        </p:nvSpPr>
        <p:spPr bwMode="auto">
          <a:xfrm>
            <a:off x="2555875" y="5084763"/>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451" name="AutoShape 28"/>
          <p:cNvSpPr>
            <a:spLocks noChangeArrowheads="1"/>
          </p:cNvSpPr>
          <p:nvPr/>
        </p:nvSpPr>
        <p:spPr bwMode="auto">
          <a:xfrm>
            <a:off x="4716463" y="5084763"/>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452" name="Line 29"/>
          <p:cNvSpPr>
            <a:spLocks noChangeShapeType="1"/>
          </p:cNvSpPr>
          <p:nvPr/>
        </p:nvSpPr>
        <p:spPr bwMode="auto">
          <a:xfrm flipV="1">
            <a:off x="7956550" y="3860800"/>
            <a:ext cx="0" cy="504825"/>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8453" name="Object 30"/>
          <p:cNvGraphicFramePr>
            <a:graphicFrameLocks noChangeAspect="1"/>
          </p:cNvGraphicFramePr>
          <p:nvPr/>
        </p:nvGraphicFramePr>
        <p:xfrm>
          <a:off x="8101013" y="3789363"/>
          <a:ext cx="366712" cy="433387"/>
        </p:xfrm>
        <a:graphic>
          <a:graphicData uri="http://schemas.openxmlformats.org/presentationml/2006/ole">
            <mc:AlternateContent xmlns:mc="http://schemas.openxmlformats.org/markup-compatibility/2006">
              <mc:Choice xmlns:v="urn:schemas-microsoft-com:vml" Requires="v">
                <p:oleObj spid="_x0000_s471068" name="Equation" r:id="rId19" imgW="203112" imgH="241195" progId="Equation.DSMT4">
                  <p:embed/>
                </p:oleObj>
              </mc:Choice>
              <mc:Fallback>
                <p:oleObj name="Equation" r:id="rId19" imgW="203112" imgH="241195" progId="Equation.DSMT4">
                  <p:embed/>
                  <p:pic>
                    <p:nvPicPr>
                      <p:cNvPr id="18453"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01013" y="3789363"/>
                        <a:ext cx="3667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4" name="AutoShape 31"/>
          <p:cNvSpPr>
            <a:spLocks noChangeArrowheads="1"/>
          </p:cNvSpPr>
          <p:nvPr/>
        </p:nvSpPr>
        <p:spPr bwMode="auto">
          <a:xfrm>
            <a:off x="2484438" y="4005263"/>
            <a:ext cx="360362" cy="144462"/>
          </a:xfrm>
          <a:prstGeom prst="rightArrow">
            <a:avLst>
              <a:gd name="adj1" fmla="val 50000"/>
              <a:gd name="adj2" fmla="val 6236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317413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552450" y="1785938"/>
            <a:ext cx="8591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在</a:t>
            </a: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无外磁场</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时，各个分子磁矩的方向完全无</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规则，</a:t>
            </a:r>
            <a:r>
              <a:rPr kumimoji="1" lang="zh-CN" altLang="en-US" sz="2800" b="1" i="0" u="none" strike="noStrike" kern="1200" cap="none" spc="0" normalizeH="0" baseline="0" noProof="0">
                <a:ln>
                  <a:noFill/>
                </a:ln>
                <a:solidFill>
                  <a:srgbClr val="008000"/>
                </a:solidFill>
                <a:effectLst/>
                <a:uLnTx/>
                <a:uFillTx/>
                <a:latin typeface="Tahoma" panose="020B0604030504040204" pitchFamily="34" charset="0"/>
                <a:ea typeface="楷体_GB2312" pitchFamily="49" charset="-122"/>
                <a:cs typeface="+mn-cs"/>
              </a:rPr>
              <a:t>顺磁质</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宏观上不产生磁效应</a:t>
            </a:r>
          </a:p>
        </p:txBody>
      </p:sp>
      <p:sp>
        <p:nvSpPr>
          <p:cNvPr id="19459" name="Rectangle 6"/>
          <p:cNvSpPr>
            <a:spLocks noChangeArrowheads="1"/>
          </p:cNvSpPr>
          <p:nvPr/>
        </p:nvSpPr>
        <p:spPr bwMode="auto">
          <a:xfrm>
            <a:off x="395288" y="836613"/>
            <a:ext cx="316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2).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顺磁质</a:t>
            </a:r>
          </a:p>
        </p:txBody>
      </p:sp>
      <p:sp>
        <p:nvSpPr>
          <p:cNvPr id="19460" name="Rectangle 8"/>
          <p:cNvSpPr>
            <a:spLocks noGrp="1" noChangeArrowheads="1"/>
          </p:cNvSpPr>
          <p:nvPr>
            <p:ph type="ctrTitle"/>
          </p:nvPr>
        </p:nvSpPr>
        <p:spPr>
          <a:xfrm>
            <a:off x="428625" y="3714750"/>
            <a:ext cx="8915400" cy="936625"/>
          </a:xfrm>
          <a:noFill/>
        </p:spPr>
        <p:txBody>
          <a:bodyPr/>
          <a:lstStyle/>
          <a:p>
            <a:pPr eaLnBrk="1" hangingPunct="1"/>
            <a:r>
              <a:rPr lang="zh-CN" altLang="en-US" sz="2800" b="1" smtClean="0">
                <a:solidFill>
                  <a:srgbClr val="000000"/>
                </a:solidFill>
                <a:latin typeface="楷体_GB2312" pitchFamily="49" charset="-122"/>
                <a:ea typeface="楷体_GB2312" pitchFamily="49" charset="-122"/>
              </a:rPr>
              <a:t>在外磁场中，各个分子磁矩    将</a:t>
            </a:r>
            <a:r>
              <a:rPr lang="zh-CN" altLang="en-US" sz="2800" b="1" smtClean="0">
                <a:solidFill>
                  <a:schemeClr val="hlink"/>
                </a:solidFill>
                <a:latin typeface="楷体_GB2312" pitchFamily="49" charset="-122"/>
                <a:ea typeface="楷体_GB2312" pitchFamily="49" charset="-122"/>
              </a:rPr>
              <a:t>转向</a:t>
            </a:r>
            <a:r>
              <a:rPr lang="zh-CN" altLang="en-US" sz="2800" b="1" smtClean="0">
                <a:solidFill>
                  <a:srgbClr val="000000"/>
                </a:solidFill>
                <a:latin typeface="楷体_GB2312" pitchFamily="49" charset="-122"/>
                <a:ea typeface="楷体_GB2312" pitchFamily="49" charset="-122"/>
              </a:rPr>
              <a:t>外磁场</a:t>
            </a:r>
            <a:r>
              <a:rPr lang="zh-CN" altLang="en-US" sz="2800" b="1" smtClean="0">
                <a:solidFill>
                  <a:srgbClr val="000000"/>
                </a:solidFill>
                <a:ea typeface="楷体_GB2312" pitchFamily="49" charset="-122"/>
              </a:rPr>
              <a:t>方向，在宏观上呈现出</a:t>
            </a:r>
            <a:r>
              <a:rPr lang="zh-CN" altLang="en-US" sz="2800" b="1" smtClean="0">
                <a:solidFill>
                  <a:schemeClr val="hlink"/>
                </a:solidFill>
                <a:ea typeface="楷体_GB2312" pitchFamily="49" charset="-122"/>
              </a:rPr>
              <a:t>附加磁场</a:t>
            </a:r>
          </a:p>
        </p:txBody>
      </p:sp>
      <p:graphicFrame>
        <p:nvGraphicFramePr>
          <p:cNvPr id="19461" name="Object 11"/>
          <p:cNvGraphicFramePr>
            <a:graphicFrameLocks noChangeAspect="1"/>
          </p:cNvGraphicFramePr>
          <p:nvPr/>
        </p:nvGraphicFramePr>
        <p:xfrm>
          <a:off x="1928813" y="5572125"/>
          <a:ext cx="1233487" cy="658813"/>
        </p:xfrm>
        <a:graphic>
          <a:graphicData uri="http://schemas.openxmlformats.org/presentationml/2006/ole">
            <mc:AlternateContent xmlns:mc="http://schemas.openxmlformats.org/markup-compatibility/2006">
              <mc:Choice xmlns:v="urn:schemas-microsoft-com:vml" Requires="v">
                <p:oleObj spid="_x0000_s472082" name="Equation" r:id="rId3" imgW="457200" imgH="241300" progId="Equation.DSMT4">
                  <p:embed/>
                </p:oleObj>
              </mc:Choice>
              <mc:Fallback>
                <p:oleObj name="Equation" r:id="rId3" imgW="457200" imgH="241300" progId="Equation.DSMT4">
                  <p:embed/>
                  <p:pic>
                    <p:nvPicPr>
                      <p:cNvPr id="1946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5572125"/>
                        <a:ext cx="123348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Object 12"/>
          <p:cNvGraphicFramePr>
            <a:graphicFrameLocks noChangeAspect="1"/>
          </p:cNvGraphicFramePr>
          <p:nvPr/>
        </p:nvGraphicFramePr>
        <p:xfrm>
          <a:off x="4071938" y="5643563"/>
          <a:ext cx="1200150" cy="625475"/>
        </p:xfrm>
        <a:graphic>
          <a:graphicData uri="http://schemas.openxmlformats.org/presentationml/2006/ole">
            <mc:AlternateContent xmlns:mc="http://schemas.openxmlformats.org/markup-compatibility/2006">
              <mc:Choice xmlns:v="urn:schemas-microsoft-com:vml" Requires="v">
                <p:oleObj spid="_x0000_s472083" name="Equation" r:id="rId5" imgW="444307" imgH="228501" progId="Equation.DSMT4">
                  <p:embed/>
                </p:oleObj>
              </mc:Choice>
              <mc:Fallback>
                <p:oleObj name="Equation" r:id="rId5" imgW="444307" imgH="228501" progId="Equation.DSMT4">
                  <p:embed/>
                  <p:pic>
                    <p:nvPicPr>
                      <p:cNvPr id="19462"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5643563"/>
                        <a:ext cx="12001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14"/>
          <p:cNvGraphicFramePr>
            <a:graphicFrameLocks noChangeAspect="1"/>
          </p:cNvGraphicFramePr>
          <p:nvPr/>
        </p:nvGraphicFramePr>
        <p:xfrm>
          <a:off x="4929188" y="3786188"/>
          <a:ext cx="457200" cy="461962"/>
        </p:xfrm>
        <a:graphic>
          <a:graphicData uri="http://schemas.openxmlformats.org/presentationml/2006/ole">
            <mc:AlternateContent xmlns:mc="http://schemas.openxmlformats.org/markup-compatibility/2006">
              <mc:Choice xmlns:v="urn:schemas-microsoft-com:vml" Requires="v">
                <p:oleObj spid="_x0000_s472084" name="Equation" r:id="rId7" imgW="164885" imgH="164885" progId="Equation.DSMT4">
                  <p:embed/>
                </p:oleObj>
              </mc:Choice>
              <mc:Fallback>
                <p:oleObj name="Equation" r:id="rId7" imgW="164885" imgH="164885" progId="Equation.DSMT4">
                  <p:embed/>
                  <p:pic>
                    <p:nvPicPr>
                      <p:cNvPr id="1946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88" y="3786188"/>
                        <a:ext cx="45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4" name="Object 18"/>
          <p:cNvGraphicFramePr>
            <a:graphicFrameLocks noChangeAspect="1"/>
          </p:cNvGraphicFramePr>
          <p:nvPr/>
        </p:nvGraphicFramePr>
        <p:xfrm>
          <a:off x="3143250" y="2928938"/>
          <a:ext cx="1441450" cy="755650"/>
        </p:xfrm>
        <a:graphic>
          <a:graphicData uri="http://schemas.openxmlformats.org/presentationml/2006/ole">
            <mc:AlternateContent xmlns:mc="http://schemas.openxmlformats.org/markup-compatibility/2006">
              <mc:Choice xmlns:v="urn:schemas-microsoft-com:vml" Requires="v">
                <p:oleObj spid="_x0000_s472085" name="Equation" r:id="rId9" imgW="660113" imgH="342751" progId="Equation.DSMT4">
                  <p:embed/>
                </p:oleObj>
              </mc:Choice>
              <mc:Fallback>
                <p:oleObj name="Equation" r:id="rId9" imgW="660113" imgH="342751" progId="Equation.DSMT4">
                  <p:embed/>
                  <p:pic>
                    <p:nvPicPr>
                      <p:cNvPr id="19464"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3250" y="2928938"/>
                        <a:ext cx="14414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5" name="Object 19"/>
          <p:cNvGraphicFramePr>
            <a:graphicFrameLocks noChangeAspect="1"/>
          </p:cNvGraphicFramePr>
          <p:nvPr/>
        </p:nvGraphicFramePr>
        <p:xfrm>
          <a:off x="4000500" y="4714875"/>
          <a:ext cx="1584325" cy="830263"/>
        </p:xfrm>
        <a:graphic>
          <a:graphicData uri="http://schemas.openxmlformats.org/presentationml/2006/ole">
            <mc:AlternateContent xmlns:mc="http://schemas.openxmlformats.org/markup-compatibility/2006">
              <mc:Choice xmlns:v="urn:schemas-microsoft-com:vml" Requires="v">
                <p:oleObj spid="_x0000_s472086" name="Equation" r:id="rId11" imgW="660113" imgH="342751" progId="Equation.DSMT4">
                  <p:embed/>
                </p:oleObj>
              </mc:Choice>
              <mc:Fallback>
                <p:oleObj name="Equation" r:id="rId11" imgW="660113" imgH="342751" progId="Equation.DSMT4">
                  <p:embed/>
                  <p:pic>
                    <p:nvPicPr>
                      <p:cNvPr id="19465"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0500" y="4714875"/>
                        <a:ext cx="1584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AutoShape 20"/>
          <p:cNvSpPr>
            <a:spLocks noChangeArrowheads="1"/>
          </p:cNvSpPr>
          <p:nvPr/>
        </p:nvSpPr>
        <p:spPr bwMode="auto">
          <a:xfrm>
            <a:off x="3286125" y="5786438"/>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nvGrpSpPr>
          <p:cNvPr id="19467" name="组合 20"/>
          <p:cNvGrpSpPr>
            <a:grpSpLocks/>
          </p:cNvGrpSpPr>
          <p:nvPr/>
        </p:nvGrpSpPr>
        <p:grpSpPr bwMode="auto">
          <a:xfrm>
            <a:off x="6643688" y="5072063"/>
            <a:ext cx="1655762" cy="936625"/>
            <a:chOff x="6948488" y="5589588"/>
            <a:chExt cx="1655762" cy="936625"/>
          </a:xfrm>
        </p:grpSpPr>
        <p:sp>
          <p:nvSpPr>
            <p:cNvPr id="19468" name="Oval 21"/>
            <p:cNvSpPr>
              <a:spLocks noChangeArrowheads="1"/>
            </p:cNvSpPr>
            <p:nvPr/>
          </p:nvSpPr>
          <p:spPr bwMode="auto">
            <a:xfrm>
              <a:off x="6948488" y="6237288"/>
              <a:ext cx="1511300" cy="288925"/>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469" name="Line 24"/>
            <p:cNvSpPr>
              <a:spLocks noChangeShapeType="1"/>
            </p:cNvSpPr>
            <p:nvPr/>
          </p:nvSpPr>
          <p:spPr bwMode="auto">
            <a:xfrm flipV="1">
              <a:off x="7740650" y="558958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9470" name="Object 25"/>
            <p:cNvGraphicFramePr>
              <a:graphicFrameLocks noChangeAspect="1"/>
            </p:cNvGraphicFramePr>
            <p:nvPr/>
          </p:nvGraphicFramePr>
          <p:xfrm>
            <a:off x="7235825" y="5589588"/>
            <a:ext cx="374650" cy="406400"/>
          </p:xfrm>
          <a:graphic>
            <a:graphicData uri="http://schemas.openxmlformats.org/presentationml/2006/ole">
              <mc:AlternateContent xmlns:mc="http://schemas.openxmlformats.org/markup-compatibility/2006">
                <mc:Choice xmlns:v="urn:schemas-microsoft-com:vml" Requires="v">
                  <p:oleObj spid="_x0000_s472087" name="Equation" r:id="rId13" imgW="177646" imgH="190335" progId="Equation.DSMT4">
                    <p:embed/>
                  </p:oleObj>
                </mc:Choice>
                <mc:Fallback>
                  <p:oleObj name="Equation" r:id="rId13" imgW="177646" imgH="190335" progId="Equation.DSMT4">
                    <p:embed/>
                    <p:pic>
                      <p:nvPicPr>
                        <p:cNvPr id="1947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5825" y="5589588"/>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Line 26"/>
            <p:cNvSpPr>
              <a:spLocks noChangeShapeType="1"/>
            </p:cNvSpPr>
            <p:nvPr/>
          </p:nvSpPr>
          <p:spPr bwMode="auto">
            <a:xfrm>
              <a:off x="7596188" y="6524625"/>
              <a:ext cx="28892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9472" name="Object 27"/>
            <p:cNvGraphicFramePr>
              <a:graphicFrameLocks noChangeAspect="1"/>
            </p:cNvGraphicFramePr>
            <p:nvPr/>
          </p:nvGraphicFramePr>
          <p:xfrm>
            <a:off x="7956550" y="5949950"/>
            <a:ext cx="647700" cy="534988"/>
          </p:xfrm>
          <a:graphic>
            <a:graphicData uri="http://schemas.openxmlformats.org/presentationml/2006/ole">
              <mc:AlternateContent xmlns:mc="http://schemas.openxmlformats.org/markup-compatibility/2006">
                <mc:Choice xmlns:v="urn:schemas-microsoft-com:vml" Requires="v">
                  <p:oleObj spid="_x0000_s472088" name="Equation" r:id="rId15" imgW="418918" imgH="342751" progId="Equation.DSMT4">
                    <p:embed/>
                  </p:oleObj>
                </mc:Choice>
                <mc:Fallback>
                  <p:oleObj name="Equation" r:id="rId15" imgW="418918" imgH="342751" progId="Equation.DSMT4">
                    <p:embed/>
                    <p:pic>
                      <p:nvPicPr>
                        <p:cNvPr id="19472"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6550" y="5949950"/>
                          <a:ext cx="6477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3" name="Line 28"/>
            <p:cNvSpPr>
              <a:spLocks noChangeShapeType="1"/>
            </p:cNvSpPr>
            <p:nvPr/>
          </p:nvSpPr>
          <p:spPr bwMode="auto">
            <a:xfrm flipV="1">
              <a:off x="7740650" y="5876925"/>
              <a:ext cx="0" cy="504825"/>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19474" name="Object 29"/>
            <p:cNvGraphicFramePr>
              <a:graphicFrameLocks noChangeAspect="1"/>
            </p:cNvGraphicFramePr>
            <p:nvPr/>
          </p:nvGraphicFramePr>
          <p:xfrm>
            <a:off x="8027988" y="5589588"/>
            <a:ext cx="366712" cy="433387"/>
          </p:xfrm>
          <a:graphic>
            <a:graphicData uri="http://schemas.openxmlformats.org/presentationml/2006/ole">
              <mc:AlternateContent xmlns:mc="http://schemas.openxmlformats.org/markup-compatibility/2006">
                <mc:Choice xmlns:v="urn:schemas-microsoft-com:vml" Requires="v">
                  <p:oleObj spid="_x0000_s472089" name="Equation" r:id="rId17" imgW="203112" imgH="241195" progId="Equation.DSMT4">
                    <p:embed/>
                  </p:oleObj>
                </mc:Choice>
                <mc:Fallback>
                  <p:oleObj name="Equation" r:id="rId17" imgW="203112" imgH="241195" progId="Equation.DSMT4">
                    <p:embed/>
                    <p:pic>
                      <p:nvPicPr>
                        <p:cNvPr id="19474"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7988" y="5589588"/>
                          <a:ext cx="3667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5" name="Line 30"/>
            <p:cNvSpPr>
              <a:spLocks noChangeShapeType="1"/>
            </p:cNvSpPr>
            <p:nvPr/>
          </p:nvSpPr>
          <p:spPr bwMode="auto">
            <a:xfrm flipV="1">
              <a:off x="7812088" y="5805488"/>
              <a:ext cx="215900" cy="1444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19476" name="Line 23"/>
            <p:cNvSpPr>
              <a:spLocks noChangeShapeType="1"/>
            </p:cNvSpPr>
            <p:nvPr/>
          </p:nvSpPr>
          <p:spPr bwMode="auto">
            <a:xfrm flipV="1">
              <a:off x="7740650" y="6021388"/>
              <a:ext cx="0" cy="360362"/>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Tree>
    <p:extLst>
      <p:ext uri="{BB962C8B-B14F-4D97-AF65-F5344CB8AC3E}">
        <p14:creationId xmlns:p14="http://schemas.microsoft.com/office/powerpoint/2010/main" val="173298679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3"/>
          <p:cNvSpPr>
            <a:spLocks noGrp="1" noChangeArrowheads="1"/>
          </p:cNvSpPr>
          <p:nvPr>
            <p:ph type="subTitle" idx="1"/>
          </p:nvPr>
        </p:nvSpPr>
        <p:spPr>
          <a:xfrm>
            <a:off x="304800" y="1219200"/>
            <a:ext cx="8458200" cy="609600"/>
          </a:xfrm>
        </p:spPr>
        <p:txBody>
          <a:bodyPr/>
          <a:lstStyle/>
          <a:p>
            <a:pPr algn="l" eaLnBrk="1" hangingPunct="1"/>
            <a:r>
              <a:rPr lang="zh-CN" altLang="en-US" b="1" smtClean="0">
                <a:solidFill>
                  <a:schemeClr val="hlink"/>
                </a:solidFill>
                <a:ea typeface="楷体_GB2312" pitchFamily="49" charset="-122"/>
              </a:rPr>
              <a:t>顺磁质</a:t>
            </a:r>
            <a:r>
              <a:rPr lang="zh-CN" altLang="en-US" b="1" smtClean="0">
                <a:solidFill>
                  <a:srgbClr val="000000"/>
                </a:solidFill>
                <a:ea typeface="楷体_GB2312" pitchFamily="49" charset="-122"/>
              </a:rPr>
              <a:t>在外磁场中也会出现</a:t>
            </a:r>
            <a:r>
              <a:rPr lang="zh-CN" altLang="en-US" b="1" smtClean="0">
                <a:solidFill>
                  <a:srgbClr val="0000FF"/>
                </a:solidFill>
                <a:ea typeface="楷体_GB2312" pitchFamily="49" charset="-122"/>
              </a:rPr>
              <a:t>感应磁矩</a:t>
            </a:r>
            <a:r>
              <a:rPr lang="zh-CN" altLang="en-US" b="1" smtClean="0">
                <a:solidFill>
                  <a:srgbClr val="000000"/>
                </a:solidFill>
                <a:ea typeface="楷体_GB2312" pitchFamily="49" charset="-122"/>
              </a:rPr>
              <a:t>，但它比</a:t>
            </a:r>
            <a:endParaRPr lang="zh-CN" altLang="en-US" smtClean="0">
              <a:ea typeface="楷体_GB2312" pitchFamily="49" charset="-122"/>
            </a:endParaRPr>
          </a:p>
        </p:txBody>
      </p:sp>
      <p:sp>
        <p:nvSpPr>
          <p:cNvPr id="20483" name="Rectangle 5"/>
          <p:cNvSpPr>
            <a:spLocks noChangeArrowheads="1"/>
          </p:cNvSpPr>
          <p:nvPr/>
        </p:nvSpPr>
        <p:spPr bwMode="auto">
          <a:xfrm>
            <a:off x="4471988"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484" name="Rectangle 7"/>
          <p:cNvSpPr>
            <a:spLocks noChangeArrowheads="1"/>
          </p:cNvSpPr>
          <p:nvPr/>
        </p:nvSpPr>
        <p:spPr bwMode="auto">
          <a:xfrm>
            <a:off x="395288" y="3573463"/>
            <a:ext cx="8353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32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顺磁场</a:t>
            </a:r>
            <a:r>
              <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在外磁场中的磁化过程称为</a:t>
            </a:r>
            <a:r>
              <a:rPr kumimoji="1" lang="zh-CN" altLang="en-US" sz="32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取向磁化</a:t>
            </a:r>
            <a:endParaRPr kumimoji="1" lang="zh-CN" altLang="en-US" sz="32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20485" name="Rectangle 8"/>
          <p:cNvSpPr>
            <a:spLocks noChangeArrowheads="1"/>
          </p:cNvSpPr>
          <p:nvPr/>
        </p:nvSpPr>
        <p:spPr bwMode="auto">
          <a:xfrm>
            <a:off x="457200" y="2182813"/>
            <a:ext cx="7786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1" lang="zh-CN" altLang="en-US" sz="3200" b="1" i="0" u="none" strike="noStrike" kern="1200" cap="none" spc="0" normalizeH="0" baseline="0" noProof="0">
                <a:ln>
                  <a:noFill/>
                </a:ln>
                <a:solidFill>
                  <a:srgbClr val="0000FF"/>
                </a:solidFill>
                <a:effectLst/>
                <a:uLnTx/>
                <a:uFillTx/>
                <a:latin typeface="楷体_GB2312" pitchFamily="49" charset="-122"/>
                <a:ea typeface="楷体_GB2312" pitchFamily="49" charset="-122"/>
                <a:cs typeface="+mn-cs"/>
              </a:rPr>
              <a:t>分子磁矩</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约小5个数量级，可以忽略</a:t>
            </a:r>
          </a:p>
        </p:txBody>
      </p:sp>
    </p:spTree>
    <p:extLst>
      <p:ext uri="{BB962C8B-B14F-4D97-AF65-F5344CB8AC3E}">
        <p14:creationId xmlns:p14="http://schemas.microsoft.com/office/powerpoint/2010/main" val="25624748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646113" y="1197843"/>
            <a:ext cx="6373812" cy="609600"/>
          </a:xfrm>
        </p:spPr>
        <p:txBody>
          <a:bodyPr/>
          <a:lstStyle/>
          <a:p>
            <a:pPr eaLnBrk="1" hangingPunct="1">
              <a:buFontTx/>
              <a:buNone/>
            </a:pPr>
            <a:r>
              <a:rPr lang="zh-CN" altLang="en-US" sz="2800" b="1" smtClean="0"/>
              <a:t>表征物质的磁化程度，</a:t>
            </a:r>
            <a:r>
              <a:rPr lang="zh-CN" altLang="en-US" sz="2800" b="1" smtClean="0">
                <a:solidFill>
                  <a:srgbClr val="0000FF"/>
                </a:solidFill>
              </a:rPr>
              <a:t>磁化强度矢量</a:t>
            </a:r>
          </a:p>
        </p:txBody>
      </p:sp>
      <p:graphicFrame>
        <p:nvGraphicFramePr>
          <p:cNvPr id="21508" name="Object 4"/>
          <p:cNvGraphicFramePr>
            <a:graphicFrameLocks noChangeAspect="1"/>
          </p:cNvGraphicFramePr>
          <p:nvPr>
            <p:extLst>
              <p:ext uri="{D42A27DB-BD31-4B8C-83A1-F6EECF244321}">
                <p14:modId xmlns:p14="http://schemas.microsoft.com/office/powerpoint/2010/main" val="3589500533"/>
              </p:ext>
            </p:extLst>
          </p:nvPr>
        </p:nvGraphicFramePr>
        <p:xfrm>
          <a:off x="1835150" y="1916981"/>
          <a:ext cx="1485900" cy="1069975"/>
        </p:xfrm>
        <a:graphic>
          <a:graphicData uri="http://schemas.openxmlformats.org/presentationml/2006/ole">
            <mc:AlternateContent xmlns:mc="http://schemas.openxmlformats.org/markup-compatibility/2006">
              <mc:Choice xmlns:v="urn:schemas-microsoft-com:vml" Requires="v">
                <p:oleObj spid="_x0000_s473098" name="Equation" r:id="rId3" imgW="723586" imgH="520474" progId="Equation.3">
                  <p:embed/>
                </p:oleObj>
              </mc:Choice>
              <mc:Fallback>
                <p:oleObj name="Equation" r:id="rId3" imgW="723586" imgH="520474" progId="Equation.3">
                  <p:embed/>
                  <p:pic>
                    <p:nvPicPr>
                      <p:cNvPr id="215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916981"/>
                        <a:ext cx="14859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5"/>
          <p:cNvSpPr>
            <a:spLocks noChangeArrowheads="1"/>
          </p:cNvSpPr>
          <p:nvPr/>
        </p:nvSpPr>
        <p:spPr bwMode="auto">
          <a:xfrm>
            <a:off x="3851275" y="2132881"/>
            <a:ext cx="3600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30000" noProof="0">
                <a:ln>
                  <a:noFill/>
                </a:ln>
                <a:solidFill>
                  <a:srgbClr val="000000"/>
                </a:solidFill>
                <a:effectLst/>
                <a:uLnTx/>
                <a:uFillTx/>
                <a:latin typeface="Tahoma" panose="020B060403050404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a:t>
            </a:r>
            <a:r>
              <a:rPr kumimoji="1" lang="zh-CN" altLang="en-US"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个分子的磁矩   </a:t>
            </a:r>
            <a:endPar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510" name="Rectangle 6"/>
          <p:cNvSpPr>
            <a:spLocks noChangeArrowheads="1"/>
          </p:cNvSpPr>
          <p:nvPr/>
        </p:nvSpPr>
        <p:spPr bwMode="auto">
          <a:xfrm>
            <a:off x="250825" y="332656"/>
            <a:ext cx="3744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a:solidFill>
                  <a:srgbClr val="000000"/>
                </a:solidFill>
                <a:latin typeface="楷体_GB2312" pitchFamily="49" charset="-122"/>
                <a:ea typeface="楷体_GB2312" pitchFamily="49" charset="-122"/>
                <a:cs typeface="Times New Roman" panose="02020603050405020304" pitchFamily="18" charset="0"/>
              </a:rPr>
              <a:t>二</a:t>
            </a:r>
            <a:r>
              <a:rPr kumimoji="1" lang="en-US" altLang="zh-CN" sz="32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Times New Roman" panose="02020603050405020304" pitchFamily="18" charset="0"/>
              </a:rPr>
              <a:t>磁化强度</a:t>
            </a:r>
          </a:p>
        </p:txBody>
      </p:sp>
      <p:graphicFrame>
        <p:nvGraphicFramePr>
          <p:cNvPr id="21511" name="Object 8"/>
          <p:cNvGraphicFramePr>
            <a:graphicFrameLocks noChangeAspect="1"/>
          </p:cNvGraphicFramePr>
          <p:nvPr>
            <p:extLst>
              <p:ext uri="{D42A27DB-BD31-4B8C-83A1-F6EECF244321}">
                <p14:modId xmlns:p14="http://schemas.microsoft.com/office/powerpoint/2010/main" val="4222185903"/>
              </p:ext>
            </p:extLst>
          </p:nvPr>
        </p:nvGraphicFramePr>
        <p:xfrm>
          <a:off x="3851275" y="2136056"/>
          <a:ext cx="534988" cy="600075"/>
        </p:xfrm>
        <a:graphic>
          <a:graphicData uri="http://schemas.openxmlformats.org/presentationml/2006/ole">
            <mc:AlternateContent xmlns:mc="http://schemas.openxmlformats.org/markup-compatibility/2006">
              <mc:Choice xmlns:v="urn:schemas-microsoft-com:vml" Requires="v">
                <p:oleObj spid="_x0000_s473099" name="Equation" r:id="rId5" imgW="203112" imgH="228501" progId="Equation.3">
                  <p:embed/>
                </p:oleObj>
              </mc:Choice>
              <mc:Fallback>
                <p:oleObj name="Equation" r:id="rId5" imgW="203112" imgH="228501" progId="Equation.3">
                  <p:embed/>
                  <p:pic>
                    <p:nvPicPr>
                      <p:cNvPr id="2151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136056"/>
                        <a:ext cx="5349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9"/>
          <p:cNvGraphicFramePr>
            <a:graphicFrameLocks noChangeAspect="1"/>
          </p:cNvGraphicFramePr>
          <p:nvPr>
            <p:extLst>
              <p:ext uri="{D42A27DB-BD31-4B8C-83A1-F6EECF244321}">
                <p14:modId xmlns:p14="http://schemas.microsoft.com/office/powerpoint/2010/main" val="1764818920"/>
              </p:ext>
            </p:extLst>
          </p:nvPr>
        </p:nvGraphicFramePr>
        <p:xfrm>
          <a:off x="2797175" y="369168"/>
          <a:ext cx="523875" cy="490537"/>
        </p:xfrm>
        <a:graphic>
          <a:graphicData uri="http://schemas.openxmlformats.org/presentationml/2006/ole">
            <mc:AlternateContent xmlns:mc="http://schemas.openxmlformats.org/markup-compatibility/2006">
              <mc:Choice xmlns:v="urn:schemas-microsoft-com:vml" Requires="v">
                <p:oleObj spid="_x0000_s473100" name="Equation" r:id="rId7" imgW="203112" imgH="190417" progId="Equation.DSMT4">
                  <p:embed/>
                </p:oleObj>
              </mc:Choice>
              <mc:Fallback>
                <p:oleObj name="Equation" r:id="rId7" imgW="203112" imgH="190417" progId="Equation.DSMT4">
                  <p:embed/>
                  <p:pic>
                    <p:nvPicPr>
                      <p:cNvPr id="2151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7175" y="369168"/>
                        <a:ext cx="5238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3" name="矩形 9"/>
          <p:cNvSpPr>
            <a:spLocks noChangeArrowheads="1"/>
          </p:cNvSpPr>
          <p:nvPr/>
        </p:nvSpPr>
        <p:spPr bwMode="auto">
          <a:xfrm>
            <a:off x="898525" y="3271118"/>
            <a:ext cx="420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单位</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：安培</a:t>
            </a: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米 ，符号：</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A/m</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p>
        </p:txBody>
      </p:sp>
      <p:graphicFrame>
        <p:nvGraphicFramePr>
          <p:cNvPr id="21514" name="对象 1"/>
          <p:cNvGraphicFramePr>
            <a:graphicFrameLocks noChangeAspect="1"/>
          </p:cNvGraphicFramePr>
          <p:nvPr>
            <p:extLst>
              <p:ext uri="{D42A27DB-BD31-4B8C-83A1-F6EECF244321}">
                <p14:modId xmlns:p14="http://schemas.microsoft.com/office/powerpoint/2010/main" val="1789161766"/>
              </p:ext>
            </p:extLst>
          </p:nvPr>
        </p:nvGraphicFramePr>
        <p:xfrm>
          <a:off x="2700338" y="4023593"/>
          <a:ext cx="2093912" cy="1063625"/>
        </p:xfrm>
        <a:graphic>
          <a:graphicData uri="http://schemas.openxmlformats.org/presentationml/2006/ole">
            <mc:AlternateContent xmlns:mc="http://schemas.openxmlformats.org/markup-compatibility/2006">
              <mc:Choice xmlns:v="urn:schemas-microsoft-com:vml" Requires="v">
                <p:oleObj spid="_x0000_s473101" name="公式" r:id="rId9" imgW="876240" imgH="444240" progId="Equation.3">
                  <p:embed/>
                </p:oleObj>
              </mc:Choice>
              <mc:Fallback>
                <p:oleObj name="公式" r:id="rId9" imgW="876240" imgH="444240" progId="Equation.3">
                  <p:embed/>
                  <p:pic>
                    <p:nvPicPr>
                      <p:cNvPr id="21514"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023593"/>
                        <a:ext cx="209391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TextBox 2"/>
          <p:cNvSpPr txBox="1">
            <a:spLocks noChangeArrowheads="1"/>
          </p:cNvSpPr>
          <p:nvPr/>
        </p:nvSpPr>
        <p:spPr bwMode="auto">
          <a:xfrm>
            <a:off x="982663" y="4293468"/>
            <a:ext cx="2019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磁化率：</a:t>
            </a:r>
          </a:p>
        </p:txBody>
      </p:sp>
    </p:spTree>
    <p:extLst>
      <p:ext uri="{BB962C8B-B14F-4D97-AF65-F5344CB8AC3E}">
        <p14:creationId xmlns:p14="http://schemas.microsoft.com/office/powerpoint/2010/main" val="408449905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idx="4294967295"/>
          </p:nvPr>
        </p:nvSpPr>
        <p:spPr>
          <a:xfrm>
            <a:off x="107950" y="260350"/>
            <a:ext cx="7772400" cy="609600"/>
          </a:xfrm>
        </p:spPr>
        <p:txBody>
          <a:bodyPr/>
          <a:lstStyle/>
          <a:p>
            <a:pPr algn="l" eaLnBrk="1" hangingPunct="1"/>
            <a:r>
              <a:rPr lang="zh-CN" altLang="en-US" sz="2800" b="1" dirty="0" smtClean="0">
                <a:solidFill>
                  <a:schemeClr val="tx1"/>
                </a:solidFill>
                <a:latin typeface="Times New Roman" panose="02020603050405020304" pitchFamily="18" charset="0"/>
                <a:ea typeface="楷体_GB2312" pitchFamily="49" charset="-122"/>
                <a:cs typeface="Times New Roman" panose="02020603050405020304" pitchFamily="18" charset="0"/>
              </a:rPr>
              <a:t>三</a:t>
            </a:r>
            <a:r>
              <a:rPr lang="en-US" altLang="zh-CN" sz="2800" b="1" dirty="0" smtClean="0">
                <a:solidFill>
                  <a:schemeClr val="tx1"/>
                </a:solidFill>
                <a:latin typeface="Times New Roman" panose="02020603050405020304" pitchFamily="18" charset="0"/>
                <a:ea typeface="楷体_GB2312" pitchFamily="49" charset="-122"/>
                <a:cs typeface="Times New Roman" panose="02020603050405020304" pitchFamily="18" charset="0"/>
              </a:rPr>
              <a:t>.  </a:t>
            </a:r>
            <a:r>
              <a:rPr lang="zh-CN" altLang="en-US" sz="2800" b="1" dirty="0" smtClean="0">
                <a:solidFill>
                  <a:schemeClr val="tx1"/>
                </a:solidFill>
                <a:latin typeface="Times New Roman" panose="02020603050405020304" pitchFamily="18" charset="0"/>
                <a:ea typeface="楷体_GB2312" pitchFamily="49" charset="-122"/>
                <a:cs typeface="Times New Roman" panose="02020603050405020304" pitchFamily="18" charset="0"/>
              </a:rPr>
              <a:t>磁化电流</a:t>
            </a:r>
            <a:endParaRPr lang="zh-CN" altLang="en-US" sz="2800" dirty="0" smtClean="0">
              <a:solidFill>
                <a:schemeClr val="tx1"/>
              </a:solidFill>
              <a:latin typeface="Times New Roman" panose="02020603050405020304" pitchFamily="18" charset="0"/>
              <a:ea typeface="楷体_GB2312" pitchFamily="49" charset="-122"/>
              <a:cs typeface="Times New Roman" panose="02020603050405020304" pitchFamily="18" charset="0"/>
            </a:endParaRPr>
          </a:p>
        </p:txBody>
      </p:sp>
      <p:pic>
        <p:nvPicPr>
          <p:cNvPr id="22531" name="Picture 4" descr="s823.GIF (7426 bytes)"/>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99038" y="362585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Line 5"/>
          <p:cNvSpPr>
            <a:spLocks noChangeShapeType="1"/>
          </p:cNvSpPr>
          <p:nvPr/>
        </p:nvSpPr>
        <p:spPr bwMode="auto">
          <a:xfrm flipH="1">
            <a:off x="3708400" y="4391025"/>
            <a:ext cx="10080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33" name="Rectangle 6"/>
          <p:cNvSpPr>
            <a:spLocks noChangeArrowheads="1"/>
          </p:cNvSpPr>
          <p:nvPr/>
        </p:nvSpPr>
        <p:spPr bwMode="auto">
          <a:xfrm>
            <a:off x="522288" y="4214813"/>
            <a:ext cx="3132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介质分子</a:t>
            </a:r>
          </a:p>
        </p:txBody>
      </p:sp>
      <p:sp>
        <p:nvSpPr>
          <p:cNvPr id="22534" name="Rectangle 7"/>
          <p:cNvSpPr>
            <a:spLocks noChangeArrowheads="1"/>
          </p:cNvSpPr>
          <p:nvPr/>
        </p:nvSpPr>
        <p:spPr bwMode="auto">
          <a:xfrm>
            <a:off x="2217738" y="3960813"/>
            <a:ext cx="2303462"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感应磁化</a:t>
            </a:r>
            <a:endParaRPr kumimoji="1" lang="en-US" altLang="zh-CN"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取向磁化</a:t>
            </a:r>
          </a:p>
        </p:txBody>
      </p:sp>
      <p:sp>
        <p:nvSpPr>
          <p:cNvPr id="22535" name="Rectangle 12"/>
          <p:cNvSpPr>
            <a:spLocks noChangeArrowheads="1"/>
          </p:cNvSpPr>
          <p:nvPr/>
        </p:nvSpPr>
        <p:spPr bwMode="auto">
          <a:xfrm>
            <a:off x="2817813" y="2339975"/>
            <a:ext cx="1731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长直螺线管</a:t>
            </a:r>
          </a:p>
        </p:txBody>
      </p:sp>
      <p:sp>
        <p:nvSpPr>
          <p:cNvPr id="22536" name="Rectangle 13"/>
          <p:cNvSpPr>
            <a:spLocks noChangeArrowheads="1"/>
          </p:cNvSpPr>
          <p:nvPr/>
        </p:nvSpPr>
        <p:spPr bwMode="auto">
          <a:xfrm>
            <a:off x="5305425" y="14112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均匀磁介质</a:t>
            </a:r>
          </a:p>
        </p:txBody>
      </p:sp>
      <p:grpSp>
        <p:nvGrpSpPr>
          <p:cNvPr id="22537" name="组合 1"/>
          <p:cNvGrpSpPr>
            <a:grpSpLocks/>
          </p:cNvGrpSpPr>
          <p:nvPr/>
        </p:nvGrpSpPr>
        <p:grpSpPr bwMode="auto">
          <a:xfrm>
            <a:off x="2052638" y="952500"/>
            <a:ext cx="2951162" cy="1728788"/>
            <a:chOff x="1908175" y="1268413"/>
            <a:chExt cx="2951163" cy="1728787"/>
          </a:xfrm>
        </p:grpSpPr>
        <p:sp>
          <p:nvSpPr>
            <p:cNvPr id="22541" name="Rectangle 8"/>
            <p:cNvSpPr>
              <a:spLocks noChangeArrowheads="1"/>
            </p:cNvSpPr>
            <p:nvPr/>
          </p:nvSpPr>
          <p:spPr bwMode="auto">
            <a:xfrm>
              <a:off x="2339975" y="1557338"/>
              <a:ext cx="2519363" cy="863600"/>
            </a:xfrm>
            <a:prstGeom prst="rect">
              <a:avLst/>
            </a:prstGeom>
            <a:solidFill>
              <a:srgbClr val="80008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542" name="Line 9"/>
            <p:cNvSpPr>
              <a:spLocks noChangeShapeType="1"/>
            </p:cNvSpPr>
            <p:nvPr/>
          </p:nvSpPr>
          <p:spPr bwMode="auto">
            <a:xfrm flipV="1">
              <a:off x="2555875" y="2420938"/>
              <a:ext cx="0" cy="5032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3" name="Line 10"/>
            <p:cNvSpPr>
              <a:spLocks noChangeShapeType="1"/>
            </p:cNvSpPr>
            <p:nvPr/>
          </p:nvSpPr>
          <p:spPr bwMode="auto">
            <a:xfrm>
              <a:off x="4572000" y="1989138"/>
              <a:ext cx="0" cy="10080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4" name="Rectangle 11"/>
            <p:cNvSpPr>
              <a:spLocks noChangeArrowheads="1"/>
            </p:cNvSpPr>
            <p:nvPr/>
          </p:nvSpPr>
          <p:spPr bwMode="auto">
            <a:xfrm>
              <a:off x="1908175" y="1665288"/>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p>
          </p:txBody>
        </p:sp>
        <p:sp>
          <p:nvSpPr>
            <p:cNvPr id="22545" name="Freeform 14"/>
            <p:cNvSpPr>
              <a:spLocks/>
            </p:cNvSpPr>
            <p:nvPr/>
          </p:nvSpPr>
          <p:spPr bwMode="auto">
            <a:xfrm>
              <a:off x="2627313"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6" name="Freeform 15"/>
            <p:cNvSpPr>
              <a:spLocks/>
            </p:cNvSpPr>
            <p:nvPr/>
          </p:nvSpPr>
          <p:spPr bwMode="auto">
            <a:xfrm>
              <a:off x="2987675"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7" name="Freeform 16"/>
            <p:cNvSpPr>
              <a:spLocks/>
            </p:cNvSpPr>
            <p:nvPr/>
          </p:nvSpPr>
          <p:spPr bwMode="auto">
            <a:xfrm>
              <a:off x="3348038"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8" name="Freeform 17"/>
            <p:cNvSpPr>
              <a:spLocks/>
            </p:cNvSpPr>
            <p:nvPr/>
          </p:nvSpPr>
          <p:spPr bwMode="auto">
            <a:xfrm>
              <a:off x="3708400"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49" name="Freeform 18"/>
            <p:cNvSpPr>
              <a:spLocks/>
            </p:cNvSpPr>
            <p:nvPr/>
          </p:nvSpPr>
          <p:spPr bwMode="auto">
            <a:xfrm>
              <a:off x="4067175"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2550" name="Freeform 19"/>
            <p:cNvSpPr>
              <a:spLocks/>
            </p:cNvSpPr>
            <p:nvPr/>
          </p:nvSpPr>
          <p:spPr bwMode="auto">
            <a:xfrm>
              <a:off x="4427538" y="1341438"/>
              <a:ext cx="144462" cy="647700"/>
            </a:xfrm>
            <a:custGeom>
              <a:avLst/>
              <a:gdLst>
                <a:gd name="T0" fmla="*/ 0 w 91"/>
                <a:gd name="T1" fmla="*/ 2147483647 h 453"/>
                <a:gd name="T2" fmla="*/ 2147483647 w 91"/>
                <a:gd name="T3" fmla="*/ 2147483647 h 453"/>
                <a:gd name="T4" fmla="*/ 2147483647 w 91"/>
                <a:gd name="T5" fmla="*/ 2147483647 h 453"/>
                <a:gd name="T6" fmla="*/ 0 60000 65536"/>
                <a:gd name="T7" fmla="*/ 0 60000 65536"/>
                <a:gd name="T8" fmla="*/ 0 60000 65536"/>
                <a:gd name="T9" fmla="*/ 0 w 91"/>
                <a:gd name="T10" fmla="*/ 0 h 453"/>
                <a:gd name="T11" fmla="*/ 91 w 91"/>
                <a:gd name="T12" fmla="*/ 453 h 453"/>
              </a:gdLst>
              <a:ahLst/>
              <a:cxnLst>
                <a:cxn ang="T6">
                  <a:pos x="T0" y="T1"/>
                </a:cxn>
                <a:cxn ang="T7">
                  <a:pos x="T2" y="T3"/>
                </a:cxn>
                <a:cxn ang="T8">
                  <a:pos x="T4" y="T5"/>
                </a:cxn>
              </a:cxnLst>
              <a:rect l="T9" t="T10" r="T11" b="T12"/>
              <a:pathLst>
                <a:path w="91" h="453">
                  <a:moveTo>
                    <a:pt x="0" y="181"/>
                  </a:moveTo>
                  <a:cubicBezTo>
                    <a:pt x="15" y="90"/>
                    <a:pt x="31" y="0"/>
                    <a:pt x="46" y="45"/>
                  </a:cubicBezTo>
                  <a:cubicBezTo>
                    <a:pt x="61" y="90"/>
                    <a:pt x="83" y="393"/>
                    <a:pt x="91" y="45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22538" name="AutoShape 20"/>
          <p:cNvSpPr>
            <a:spLocks/>
          </p:cNvSpPr>
          <p:nvPr/>
        </p:nvSpPr>
        <p:spPr bwMode="auto">
          <a:xfrm>
            <a:off x="1979613" y="4121150"/>
            <a:ext cx="217487" cy="647700"/>
          </a:xfrm>
          <a:prstGeom prst="leftBrace">
            <a:avLst>
              <a:gd name="adj1" fmla="val 2481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539" name="矩形 2"/>
          <p:cNvSpPr>
            <a:spLocks noChangeArrowheads="1"/>
          </p:cNvSpPr>
          <p:nvPr/>
        </p:nvSpPr>
        <p:spPr bwMode="auto">
          <a:xfrm>
            <a:off x="225425" y="2998788"/>
            <a:ext cx="653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螺线管内均匀磁场使磁介质被均匀磁化</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540" name="Rectangle 5"/>
          <p:cNvSpPr>
            <a:spLocks noChangeArrowheads="1"/>
          </p:cNvSpPr>
          <p:nvPr/>
        </p:nvSpPr>
        <p:spPr bwMode="auto">
          <a:xfrm>
            <a:off x="296863" y="5099050"/>
            <a:ext cx="43815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磁介质中各个分子电流平面将转向与磁场的方向相垂直</a:t>
            </a:r>
          </a:p>
        </p:txBody>
      </p:sp>
    </p:spTree>
    <p:extLst>
      <p:ext uri="{BB962C8B-B14F-4D97-AF65-F5344CB8AC3E}">
        <p14:creationId xmlns:p14="http://schemas.microsoft.com/office/powerpoint/2010/main" val="148631967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48000" y="2286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23555" name="Picture 3" descr="s823.GIF (7426 bytes)"/>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91125" y="476250"/>
            <a:ext cx="364648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ChangeArrowheads="1"/>
          </p:cNvSpPr>
          <p:nvPr/>
        </p:nvSpPr>
        <p:spPr bwMode="auto">
          <a:xfrm>
            <a:off x="220663" y="798513"/>
            <a:ext cx="456882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磁介质内部任一处相邻的分子电流相互抵消，形成沿横截面边缘的圆电流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，圆电流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沿柱面流动，称为磁化面电流。</a:t>
            </a:r>
            <a:endParaRPr kumimoji="1"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23557" name="矩形 8"/>
          <p:cNvSpPr>
            <a:spLocks noChangeArrowheads="1"/>
          </p:cNvSpPr>
          <p:nvPr/>
        </p:nvSpPr>
        <p:spPr bwMode="auto">
          <a:xfrm>
            <a:off x="219075" y="4159250"/>
            <a:ext cx="8675688"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对于</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抗磁质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磁化面电流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与螺线管上导线中的电流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反向</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，使磁介质内的磁场</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减弱</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。对于</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顺磁质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磁化面电流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与螺线管上导线中的电流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同向</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，使磁介质内的磁场</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增强</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Times New Roman" panose="02020603050405020304" pitchFamily="18" charset="0"/>
            </a:endParaRPr>
          </a:p>
        </p:txBody>
      </p:sp>
      <p:sp>
        <p:nvSpPr>
          <p:cNvPr id="23558" name="Rectangle 4"/>
          <p:cNvSpPr>
            <a:spLocks noChangeArrowheads="1"/>
          </p:cNvSpPr>
          <p:nvPr/>
        </p:nvSpPr>
        <p:spPr bwMode="auto">
          <a:xfrm>
            <a:off x="5191125" y="3284538"/>
            <a:ext cx="3744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上图对应为</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顺磁质</a:t>
            </a:r>
            <a:endParaRPr kumimoji="1" lang="zh-CN" altLang="en-US" sz="2400" b="1" i="0" u="none" strike="noStrike" kern="1200" cap="none" spc="0" normalizeH="0" baseline="0" noProof="0">
              <a:ln>
                <a:noFill/>
              </a:ln>
              <a:solidFill>
                <a:srgbClr val="008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1995081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60045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aphicFrame>
        <p:nvGraphicFramePr>
          <p:cNvPr id="24579" name="Object 5"/>
          <p:cNvGraphicFramePr>
            <a:graphicFrameLocks noChangeAspect="1"/>
          </p:cNvGraphicFramePr>
          <p:nvPr/>
        </p:nvGraphicFramePr>
        <p:xfrm>
          <a:off x="1042988" y="2636838"/>
          <a:ext cx="7539037" cy="869950"/>
        </p:xfrm>
        <a:graphic>
          <a:graphicData uri="http://schemas.openxmlformats.org/presentationml/2006/ole">
            <mc:AlternateContent xmlns:mc="http://schemas.openxmlformats.org/markup-compatibility/2006">
              <mc:Choice xmlns:v="urn:schemas-microsoft-com:vml" Requires="v">
                <p:oleObj spid="_x0000_s474124" name="Equation" r:id="rId3" imgW="3314700" imgH="381000" progId="Equation.DSMT4">
                  <p:embed/>
                </p:oleObj>
              </mc:Choice>
              <mc:Fallback>
                <p:oleObj name="Equation" r:id="rId3" imgW="3314700" imgH="381000" progId="Equation.DSMT4">
                  <p:embed/>
                  <p:pic>
                    <p:nvPicPr>
                      <p:cNvPr id="2457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636838"/>
                        <a:ext cx="7539037"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Rectangle 6"/>
          <p:cNvSpPr>
            <a:spLocks noChangeArrowheads="1"/>
          </p:cNvSpPr>
          <p:nvPr/>
        </p:nvSpPr>
        <p:spPr bwMode="auto">
          <a:xfrm>
            <a:off x="107950" y="115888"/>
            <a:ext cx="5903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smtClean="0">
                <a:ln>
                  <a:noFill/>
                </a:ln>
                <a:solidFill>
                  <a:srgbClr val="000000"/>
                </a:solidFill>
                <a:effectLst/>
                <a:uLnTx/>
                <a:uFillTx/>
                <a:latin typeface="宋体"/>
                <a:ea typeface="宋体"/>
                <a:cs typeface="+mn-cs"/>
              </a:rPr>
              <a:t>四</a:t>
            </a:r>
            <a:r>
              <a:rPr kumimoji="1" lang="en-US" altLang="zh-CN" sz="3200" b="1" i="0" u="none" strike="noStrike" kern="1200" cap="none" spc="0" normalizeH="0" baseline="0" noProof="0" dirty="0" smtClean="0">
                <a:ln>
                  <a:noFill/>
                </a:ln>
                <a:solidFill>
                  <a:srgbClr val="000000"/>
                </a:solidFill>
                <a:effectLst/>
                <a:uLnTx/>
                <a:uFillTx/>
                <a:latin typeface="宋体"/>
                <a:ea typeface="宋体"/>
                <a:cs typeface="+mn-cs"/>
              </a:rPr>
              <a:t>.</a:t>
            </a:r>
            <a:r>
              <a:rPr kumimoji="1" lang="zh-CN" altLang="en-US" sz="3200" b="1" i="0" u="none" strike="noStrike" kern="1200" cap="none" spc="0" normalizeH="0" baseline="0" noProof="0" dirty="0">
                <a:ln>
                  <a:noFill/>
                </a:ln>
                <a:solidFill>
                  <a:srgbClr val="000000"/>
                </a:solidFill>
                <a:effectLst/>
                <a:uLnTx/>
                <a:uFillTx/>
                <a:latin typeface="宋体"/>
                <a:ea typeface="宋体"/>
                <a:cs typeface="+mn-cs"/>
              </a:rPr>
              <a:t>有磁介质的安培环路定理</a:t>
            </a:r>
          </a:p>
        </p:txBody>
      </p:sp>
      <p:sp>
        <p:nvSpPr>
          <p:cNvPr id="24581" name="Rectangle 7"/>
          <p:cNvSpPr>
            <a:spLocks noChangeArrowheads="1"/>
          </p:cNvSpPr>
          <p:nvPr/>
        </p:nvSpPr>
        <p:spPr bwMode="auto">
          <a:xfrm>
            <a:off x="323850" y="2060575"/>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安培环路定理</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推广为</a:t>
            </a:r>
          </a:p>
        </p:txBody>
      </p:sp>
      <p:graphicFrame>
        <p:nvGraphicFramePr>
          <p:cNvPr id="24582" name="Object 8"/>
          <p:cNvGraphicFramePr>
            <a:graphicFrameLocks noChangeAspect="1"/>
          </p:cNvGraphicFramePr>
          <p:nvPr/>
        </p:nvGraphicFramePr>
        <p:xfrm>
          <a:off x="3435350" y="1484313"/>
          <a:ext cx="1727200" cy="563562"/>
        </p:xfrm>
        <a:graphic>
          <a:graphicData uri="http://schemas.openxmlformats.org/presentationml/2006/ole">
            <mc:AlternateContent xmlns:mc="http://schemas.openxmlformats.org/markup-compatibility/2006">
              <mc:Choice xmlns:v="urn:schemas-microsoft-com:vml" Requires="v">
                <p:oleObj spid="_x0000_s474125" name="Equation" r:id="rId5" imgW="736600" imgH="241300" progId="Equation.3">
                  <p:embed/>
                </p:oleObj>
              </mc:Choice>
              <mc:Fallback>
                <p:oleObj name="Equation" r:id="rId5" imgW="736600" imgH="241300" progId="Equation.3">
                  <p:embed/>
                  <p:pic>
                    <p:nvPicPr>
                      <p:cNvPr id="2458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50" y="1484313"/>
                        <a:ext cx="1727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矩形 1"/>
          <p:cNvSpPr>
            <a:spLocks noChangeArrowheads="1"/>
          </p:cNvSpPr>
          <p:nvPr/>
        </p:nvSpPr>
        <p:spPr bwMode="auto">
          <a:xfrm>
            <a:off x="303213" y="954088"/>
            <a:ext cx="799147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有磁介质时，</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传导电流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和</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磁化电流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都产生磁场</a:t>
            </a:r>
          </a:p>
        </p:txBody>
      </p:sp>
      <p:graphicFrame>
        <p:nvGraphicFramePr>
          <p:cNvPr id="24584" name="Object 7"/>
          <p:cNvGraphicFramePr>
            <a:graphicFrameLocks noChangeAspect="1"/>
          </p:cNvGraphicFramePr>
          <p:nvPr/>
        </p:nvGraphicFramePr>
        <p:xfrm>
          <a:off x="3860800" y="4086225"/>
          <a:ext cx="438150" cy="611188"/>
        </p:xfrm>
        <a:graphic>
          <a:graphicData uri="http://schemas.openxmlformats.org/presentationml/2006/ole">
            <mc:AlternateContent xmlns:mc="http://schemas.openxmlformats.org/markup-compatibility/2006">
              <mc:Choice xmlns:v="urn:schemas-microsoft-com:vml" Requires="v">
                <p:oleObj spid="_x0000_s474126" name="Equation" r:id="rId7" imgW="165028" imgH="228501" progId="Equation.DSMT4">
                  <p:embed/>
                </p:oleObj>
              </mc:Choice>
              <mc:Fallback>
                <p:oleObj name="Equation" r:id="rId7" imgW="165028" imgH="228501" progId="Equation.DSMT4">
                  <p:embed/>
                  <p:pic>
                    <p:nvPicPr>
                      <p:cNvPr id="24584"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0800" y="4086225"/>
                        <a:ext cx="4381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5" name="矩形 9"/>
          <p:cNvSpPr>
            <a:spLocks noChangeArrowheads="1"/>
          </p:cNvSpPr>
          <p:nvPr/>
        </p:nvSpPr>
        <p:spPr bwMode="auto">
          <a:xfrm>
            <a:off x="303213" y="3644900"/>
            <a:ext cx="85693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以无限长螺线管为例，在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l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长度上，</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磁化面电流</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为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  j´l</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设单位长度磁化面电流为</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graphicFrame>
        <p:nvGraphicFramePr>
          <p:cNvPr id="24586" name="Object 9"/>
          <p:cNvGraphicFramePr>
            <a:graphicFrameLocks noChangeAspect="1"/>
          </p:cNvGraphicFramePr>
          <p:nvPr/>
        </p:nvGraphicFramePr>
        <p:xfrm>
          <a:off x="2843213" y="4797425"/>
          <a:ext cx="1354137" cy="522288"/>
        </p:xfrm>
        <a:graphic>
          <a:graphicData uri="http://schemas.openxmlformats.org/presentationml/2006/ole">
            <mc:AlternateContent xmlns:mc="http://schemas.openxmlformats.org/markup-compatibility/2006">
              <mc:Choice xmlns:v="urn:schemas-microsoft-com:vml" Requires="v">
                <p:oleObj spid="_x0000_s474127" name="Equation" r:id="rId9" imgW="596900" imgH="228600" progId="Equation.DSMT4">
                  <p:embed/>
                </p:oleObj>
              </mc:Choice>
              <mc:Fallback>
                <p:oleObj name="Equation" r:id="rId9" imgW="596900" imgH="228600" progId="Equation.DSMT4">
                  <p:embed/>
                  <p:pic>
                    <p:nvPicPr>
                      <p:cNvPr id="24586"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4797425"/>
                        <a:ext cx="13541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Rectangle 10"/>
          <p:cNvSpPr>
            <a:spLocks noChangeArrowheads="1"/>
          </p:cNvSpPr>
          <p:nvPr/>
        </p:nvSpPr>
        <p:spPr bwMode="auto">
          <a:xfrm>
            <a:off x="434975" y="4797425"/>
            <a:ext cx="5903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由安培环路定理</a:t>
            </a: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endParaRPr>
          </a:p>
        </p:txBody>
      </p:sp>
      <p:graphicFrame>
        <p:nvGraphicFramePr>
          <p:cNvPr id="24588" name="Object 12"/>
          <p:cNvGraphicFramePr>
            <a:graphicFrameLocks noChangeAspect="1"/>
          </p:cNvGraphicFramePr>
          <p:nvPr/>
        </p:nvGraphicFramePr>
        <p:xfrm>
          <a:off x="2339975" y="5516563"/>
          <a:ext cx="3095625" cy="493712"/>
        </p:xfrm>
        <a:graphic>
          <a:graphicData uri="http://schemas.openxmlformats.org/presentationml/2006/ole">
            <mc:AlternateContent xmlns:mc="http://schemas.openxmlformats.org/markup-compatibility/2006">
              <mc:Choice xmlns:v="urn:schemas-microsoft-com:vml" Requires="v">
                <p:oleObj spid="_x0000_s474128" name="Equation" r:id="rId11" imgW="1447800" imgH="228600" progId="Equation.DSMT4">
                  <p:embed/>
                </p:oleObj>
              </mc:Choice>
              <mc:Fallback>
                <p:oleObj name="Equation" r:id="rId11" imgW="1447800" imgH="228600" progId="Equation.DSMT4">
                  <p:embed/>
                  <p:pic>
                    <p:nvPicPr>
                      <p:cNvPr id="2458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5516563"/>
                        <a:ext cx="30956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056897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4"/>
          <p:cNvGraphicFramePr>
            <a:graphicFrameLocks noChangeAspect="1"/>
          </p:cNvGraphicFramePr>
          <p:nvPr/>
        </p:nvGraphicFramePr>
        <p:xfrm>
          <a:off x="1331913" y="404813"/>
          <a:ext cx="5688012" cy="546100"/>
        </p:xfrm>
        <a:graphic>
          <a:graphicData uri="http://schemas.openxmlformats.org/presentationml/2006/ole">
            <mc:AlternateContent xmlns:mc="http://schemas.openxmlformats.org/markup-compatibility/2006">
              <mc:Choice xmlns:v="urn:schemas-microsoft-com:vml" Requires="v">
                <p:oleObj spid="_x0000_s475150" name="Equation" r:id="rId3" imgW="2400300" imgH="228600" progId="Equation.DSMT4">
                  <p:embed/>
                </p:oleObj>
              </mc:Choice>
              <mc:Fallback>
                <p:oleObj name="Equation" r:id="rId3" imgW="2400300" imgH="228600" progId="Equation.DSMT4">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04813"/>
                        <a:ext cx="56880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5"/>
          <p:cNvGraphicFramePr>
            <a:graphicFrameLocks noChangeAspect="1"/>
          </p:cNvGraphicFramePr>
          <p:nvPr/>
        </p:nvGraphicFramePr>
        <p:xfrm>
          <a:off x="1331913" y="1125538"/>
          <a:ext cx="2447925" cy="1047750"/>
        </p:xfrm>
        <a:graphic>
          <a:graphicData uri="http://schemas.openxmlformats.org/presentationml/2006/ole">
            <mc:AlternateContent xmlns:mc="http://schemas.openxmlformats.org/markup-compatibility/2006">
              <mc:Choice xmlns:v="urn:schemas-microsoft-com:vml" Requires="v">
                <p:oleObj spid="_x0000_s475151" name="Equation" r:id="rId5" imgW="1016000" imgH="431800" progId="Equation.DSMT4">
                  <p:embed/>
                </p:oleObj>
              </mc:Choice>
              <mc:Fallback>
                <p:oleObj name="Equation" r:id="rId5" imgW="1016000" imgH="431800" progId="Equation.DSMT4">
                  <p:embed/>
                  <p:pic>
                    <p:nvPicPr>
                      <p:cNvPr id="2560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125538"/>
                        <a:ext cx="24479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4" name="Object 6"/>
          <p:cNvGraphicFramePr>
            <a:graphicFrameLocks noChangeAspect="1"/>
          </p:cNvGraphicFramePr>
          <p:nvPr/>
        </p:nvGraphicFramePr>
        <p:xfrm>
          <a:off x="4140200" y="1196975"/>
          <a:ext cx="3095625" cy="876300"/>
        </p:xfrm>
        <a:graphic>
          <a:graphicData uri="http://schemas.openxmlformats.org/presentationml/2006/ole">
            <mc:AlternateContent xmlns:mc="http://schemas.openxmlformats.org/markup-compatibility/2006">
              <mc:Choice xmlns:v="urn:schemas-microsoft-com:vml" Requires="v">
                <p:oleObj spid="_x0000_s475152" name="Equation" r:id="rId7" imgW="1536700" imgH="431800" progId="Equation.DSMT4">
                  <p:embed/>
                </p:oleObj>
              </mc:Choice>
              <mc:Fallback>
                <p:oleObj name="Equation" r:id="rId7" imgW="1536700" imgH="431800" progId="Equation.DSMT4">
                  <p:embed/>
                  <p:pic>
                    <p:nvPicPr>
                      <p:cNvPr id="2560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1196975"/>
                        <a:ext cx="30956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7"/>
          <p:cNvGraphicFramePr>
            <a:graphicFrameLocks noChangeAspect="1"/>
          </p:cNvGraphicFramePr>
          <p:nvPr/>
        </p:nvGraphicFramePr>
        <p:xfrm>
          <a:off x="1403350" y="2438400"/>
          <a:ext cx="2736850" cy="844550"/>
        </p:xfrm>
        <a:graphic>
          <a:graphicData uri="http://schemas.openxmlformats.org/presentationml/2006/ole">
            <mc:AlternateContent xmlns:mc="http://schemas.openxmlformats.org/markup-compatibility/2006">
              <mc:Choice xmlns:v="urn:schemas-microsoft-com:vml" Requires="v">
                <p:oleObj spid="_x0000_s475153" name="Equation" r:id="rId9" imgW="1155199" imgH="355446" progId="Equation.DSMT4">
                  <p:embed/>
                </p:oleObj>
              </mc:Choice>
              <mc:Fallback>
                <p:oleObj name="Equation" r:id="rId9" imgW="1155199" imgH="355446" progId="Equation.DSMT4">
                  <p:embed/>
                  <p:pic>
                    <p:nvPicPr>
                      <p:cNvPr id="2560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2438400"/>
                        <a:ext cx="2736850" cy="8445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6" name="Object 10"/>
          <p:cNvGraphicFramePr>
            <a:graphicFrameLocks noChangeAspect="1"/>
          </p:cNvGraphicFramePr>
          <p:nvPr/>
        </p:nvGraphicFramePr>
        <p:xfrm>
          <a:off x="4787900" y="2420938"/>
          <a:ext cx="819150" cy="825500"/>
        </p:xfrm>
        <a:graphic>
          <a:graphicData uri="http://schemas.openxmlformats.org/presentationml/2006/ole">
            <mc:AlternateContent xmlns:mc="http://schemas.openxmlformats.org/markup-compatibility/2006">
              <mc:Choice xmlns:v="urn:schemas-microsoft-com:vml" Requires="v">
                <p:oleObj spid="_x0000_s475154" name="Equation" r:id="rId11" imgW="457200" imgH="457200" progId="Equation.DSMT4">
                  <p:embed/>
                </p:oleObj>
              </mc:Choice>
              <mc:Fallback>
                <p:oleObj name="Equation" r:id="rId11" imgW="457200" imgH="457200" progId="Equation.DSMT4">
                  <p:embed/>
                  <p:pic>
                    <p:nvPicPr>
                      <p:cNvPr id="25606"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2420938"/>
                        <a:ext cx="8191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对象 1"/>
          <p:cNvGraphicFramePr>
            <a:graphicFrameLocks noChangeAspect="1"/>
          </p:cNvGraphicFramePr>
          <p:nvPr/>
        </p:nvGraphicFramePr>
        <p:xfrm>
          <a:off x="1979613" y="3500438"/>
          <a:ext cx="3730625" cy="942975"/>
        </p:xfrm>
        <a:graphic>
          <a:graphicData uri="http://schemas.openxmlformats.org/presentationml/2006/ole">
            <mc:AlternateContent xmlns:mc="http://schemas.openxmlformats.org/markup-compatibility/2006">
              <mc:Choice xmlns:v="urn:schemas-microsoft-com:vml" Requires="v">
                <p:oleObj spid="_x0000_s475155" name="公式" r:id="rId13" imgW="1447800" imgH="368300" progId="Equation.3">
                  <p:embed/>
                </p:oleObj>
              </mc:Choice>
              <mc:Fallback>
                <p:oleObj name="公式" r:id="rId13" imgW="1447800" imgH="368300" progId="Equation.3">
                  <p:embed/>
                  <p:pic>
                    <p:nvPicPr>
                      <p:cNvPr id="25607" name="对象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9613" y="3500438"/>
                        <a:ext cx="37306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矩形 2"/>
          <p:cNvSpPr>
            <a:spLocks noChangeArrowheads="1"/>
          </p:cNvSpPr>
          <p:nvPr/>
        </p:nvSpPr>
        <p:spPr bwMode="auto">
          <a:xfrm>
            <a:off x="250825" y="4365625"/>
            <a:ext cx="8785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磁场强度沿任一闭合路径的</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环流</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等于该闭合路径所包围的</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传导电流</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的代数和</a:t>
            </a:r>
          </a:p>
        </p:txBody>
      </p:sp>
      <p:sp>
        <p:nvSpPr>
          <p:cNvPr id="25609" name="Rectangle 6"/>
          <p:cNvSpPr>
            <a:spLocks noChangeArrowheads="1"/>
          </p:cNvSpPr>
          <p:nvPr/>
        </p:nvSpPr>
        <p:spPr bwMode="auto">
          <a:xfrm>
            <a:off x="274638" y="5373688"/>
            <a:ext cx="8761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磁场强度</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的单位</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：安培</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米，辅助量，类似于电位移矢量</a:t>
            </a:r>
          </a:p>
        </p:txBody>
      </p:sp>
    </p:spTree>
    <p:extLst>
      <p:ext uri="{BB962C8B-B14F-4D97-AF65-F5344CB8AC3E}">
        <p14:creationId xmlns:p14="http://schemas.microsoft.com/office/powerpoint/2010/main" val="431350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7"/>
          <p:cNvSpPr>
            <a:spLocks noChangeArrowheads="1"/>
          </p:cNvSpPr>
          <p:nvPr/>
        </p:nvSpPr>
        <p:spPr bwMode="auto">
          <a:xfrm>
            <a:off x="1643042" y="214290"/>
            <a:ext cx="55707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4000" dirty="0" smtClean="0">
                <a:solidFill>
                  <a:srgbClr val="000000"/>
                </a:solidFill>
                <a:latin typeface="黑体" pitchFamily="49" charset="-122"/>
                <a:ea typeface="黑体" pitchFamily="49" charset="-122"/>
              </a:rPr>
              <a:t>第二节  电 </a:t>
            </a:r>
            <a:r>
              <a:rPr lang="zh-CN" altLang="en-US" sz="4000" dirty="0">
                <a:solidFill>
                  <a:srgbClr val="000000"/>
                </a:solidFill>
                <a:latin typeface="黑体" pitchFamily="49" charset="-122"/>
                <a:ea typeface="黑体" pitchFamily="49" charset="-122"/>
              </a:rPr>
              <a:t>源  </a:t>
            </a:r>
            <a:r>
              <a:rPr lang="zh-CN" altLang="en-US" sz="4000" dirty="0" smtClean="0">
                <a:solidFill>
                  <a:srgbClr val="000000"/>
                </a:solidFill>
                <a:latin typeface="黑体" pitchFamily="49" charset="-122"/>
                <a:ea typeface="黑体" pitchFamily="49" charset="-122"/>
              </a:rPr>
              <a:t>电动势</a:t>
            </a:r>
            <a:endParaRPr lang="zh-CN" altLang="en-US" sz="4000" dirty="0">
              <a:solidFill>
                <a:srgbClr val="000000"/>
              </a:solidFill>
              <a:latin typeface="黑体" pitchFamily="49" charset="-122"/>
              <a:ea typeface="黑体" pitchFamily="49" charset="-122"/>
            </a:endParaRPr>
          </a:p>
        </p:txBody>
      </p:sp>
      <p:grpSp>
        <p:nvGrpSpPr>
          <p:cNvPr id="31" name="组合 30"/>
          <p:cNvGrpSpPr/>
          <p:nvPr/>
        </p:nvGrpSpPr>
        <p:grpSpPr>
          <a:xfrm>
            <a:off x="935238" y="2428868"/>
            <a:ext cx="6922910" cy="2347895"/>
            <a:chOff x="935238" y="2643182"/>
            <a:chExt cx="6922910" cy="2347895"/>
          </a:xfrm>
        </p:grpSpPr>
        <p:sp>
          <p:nvSpPr>
            <p:cNvPr id="14345" name="Rectangle 34"/>
            <p:cNvSpPr>
              <a:spLocks noChangeArrowheads="1"/>
            </p:cNvSpPr>
            <p:nvPr/>
          </p:nvSpPr>
          <p:spPr bwMode="auto">
            <a:xfrm>
              <a:off x="6442098" y="350043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内静电场</a:t>
              </a:r>
            </a:p>
          </p:txBody>
        </p:sp>
        <p:sp>
          <p:nvSpPr>
            <p:cNvPr id="14346" name="Rectangle 35"/>
            <p:cNvSpPr>
              <a:spLocks noChangeArrowheads="1"/>
            </p:cNvSpPr>
            <p:nvPr/>
          </p:nvSpPr>
          <p:spPr bwMode="auto">
            <a:xfrm>
              <a:off x="935238" y="364331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外静电场</a:t>
              </a:r>
            </a:p>
          </p:txBody>
        </p:sp>
        <p:grpSp>
          <p:nvGrpSpPr>
            <p:cNvPr id="30" name="组合 29"/>
            <p:cNvGrpSpPr/>
            <p:nvPr/>
          </p:nvGrpSpPr>
          <p:grpSpPr>
            <a:xfrm>
              <a:off x="2411413" y="2643182"/>
              <a:ext cx="4017975" cy="2347895"/>
              <a:chOff x="2411413" y="3200416"/>
              <a:chExt cx="4105275" cy="2562209"/>
            </a:xfrm>
          </p:grpSpPr>
          <p:grpSp>
            <p:nvGrpSpPr>
              <p:cNvPr id="14343" name="Group 13"/>
              <p:cNvGrpSpPr>
                <a:grpSpLocks/>
              </p:cNvGrpSpPr>
              <p:nvPr/>
            </p:nvGrpSpPr>
            <p:grpSpPr bwMode="auto">
              <a:xfrm>
                <a:off x="3059113" y="3200416"/>
                <a:ext cx="2971800" cy="2514600"/>
                <a:chOff x="3600" y="528"/>
                <a:chExt cx="1872" cy="1584"/>
              </a:xfrm>
            </p:grpSpPr>
            <p:sp>
              <p:nvSpPr>
                <p:cNvPr id="14350" name="Rectangle 14"/>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4351" name="Group 15"/>
                <p:cNvGrpSpPr>
                  <a:grpSpLocks/>
                </p:cNvGrpSpPr>
                <p:nvPr/>
              </p:nvGrpSpPr>
              <p:grpSpPr bwMode="auto">
                <a:xfrm>
                  <a:off x="4368" y="1104"/>
                  <a:ext cx="336" cy="288"/>
                  <a:chOff x="3936" y="1776"/>
                  <a:chExt cx="336" cy="288"/>
                </a:xfrm>
              </p:grpSpPr>
              <p:sp>
                <p:nvSpPr>
                  <p:cNvPr id="14364" name="Line 16"/>
                  <p:cNvSpPr>
                    <a:spLocks noChangeShapeType="1"/>
                  </p:cNvSpPr>
                  <p:nvPr/>
                </p:nvSpPr>
                <p:spPr bwMode="auto">
                  <a:xfrm>
                    <a:off x="3936" y="2064"/>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0" name="Object 4"/>
                  <p:cNvGraphicFramePr>
                    <a:graphicFrameLocks noChangeAspect="1"/>
                  </p:cNvGraphicFramePr>
                  <p:nvPr/>
                </p:nvGraphicFramePr>
                <p:xfrm>
                  <a:off x="3984" y="1776"/>
                  <a:ext cx="223" cy="276"/>
                </p:xfrm>
                <a:graphic>
                  <a:graphicData uri="http://schemas.openxmlformats.org/presentationml/2006/ole">
                    <mc:AlternateContent xmlns:mc="http://schemas.openxmlformats.org/markup-compatibility/2006">
                      <mc:Choice xmlns:v="urn:schemas-microsoft-com:vml" Requires="v">
                        <p:oleObj spid="_x0000_s412776" name="公式" r:id="rId3" imgW="215619" imgH="266353" progId="Equation.3">
                          <p:embed/>
                        </p:oleObj>
                      </mc:Choice>
                      <mc:Fallback>
                        <p:oleObj name="公式" r:id="rId3" imgW="215619" imgH="266353" progId="Equation.3">
                          <p:embed/>
                          <p:pic>
                            <p:nvPicPr>
                              <p:cNvPr id="14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1776"/>
                                <a:ext cx="223" cy="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258" name="Rectangle 18"/>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4353" name="Rectangle 19"/>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4354" name="Rectangle 20"/>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4355" name="Line 21"/>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22"/>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Line 23"/>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8" name="Line 24"/>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9" name="Line 25"/>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0" name="Line 26"/>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1" name="Line 27"/>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2" name="Text Box 28"/>
                <p:cNvSpPr txBox="1">
                  <a:spLocks noChangeArrowheads="1"/>
                </p:cNvSpPr>
                <p:nvPr/>
              </p:nvSpPr>
              <p:spPr bwMode="auto">
                <a:xfrm>
                  <a:off x="4224" y="1199"/>
                  <a:ext cx="19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4363" name="Text Box 29"/>
                <p:cNvSpPr txBox="1">
                  <a:spLocks noChangeArrowheads="1"/>
                </p:cNvSpPr>
                <p:nvPr/>
              </p:nvSpPr>
              <p:spPr bwMode="auto">
                <a:xfrm>
                  <a:off x="4656" y="1151"/>
                  <a:ext cx="24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graphicFrame>
              <p:nvGraphicFramePr>
                <p:cNvPr id="14338" name="Object 2"/>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2777" name="公式" r:id="rId5" imgW="215806" imgH="228501" progId="Equation.3">
                        <p:embed/>
                      </p:oleObj>
                    </mc:Choice>
                    <mc:Fallback>
                      <p:oleObj name="公式" r:id="rId5" imgW="215806" imgH="228501" progId="Equation.3">
                        <p:embed/>
                        <p:pic>
                          <p:nvPicPr>
                            <p:cNvPr id="143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3792" y="1103"/>
                <a:ext cx="173" cy="240"/>
              </p:xfrm>
              <a:graphic>
                <a:graphicData uri="http://schemas.openxmlformats.org/presentationml/2006/ole">
                  <mc:AlternateContent xmlns:mc="http://schemas.openxmlformats.org/markup-compatibility/2006">
                    <mc:Choice xmlns:v="urn:schemas-microsoft-com:vml" Requires="v">
                      <p:oleObj spid="_x0000_s412778" name="公式" r:id="rId7" imgW="165028" imgH="228501" progId="Equation.3">
                        <p:embed/>
                      </p:oleObj>
                    </mc:Choice>
                    <mc:Fallback>
                      <p:oleObj name="公式" r:id="rId7" imgW="165028" imgH="228501" progId="Equation.3">
                        <p:embed/>
                        <p:pic>
                          <p:nvPicPr>
                            <p:cNvPr id="1433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103"/>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344" name="Rectangle 33"/>
              <p:cNvSpPr>
                <a:spLocks noChangeArrowheads="1"/>
              </p:cNvSpPr>
              <p:nvPr/>
            </p:nvSpPr>
            <p:spPr bwMode="auto">
              <a:xfrm>
                <a:off x="3995738" y="53006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电容器</a:t>
                </a:r>
              </a:p>
            </p:txBody>
          </p:sp>
          <p:sp>
            <p:nvSpPr>
              <p:cNvPr id="14347" name="Line 36"/>
              <p:cNvSpPr>
                <a:spLocks noChangeShapeType="1"/>
              </p:cNvSpPr>
              <p:nvPr/>
            </p:nvSpPr>
            <p:spPr bwMode="auto">
              <a:xfrm flipV="1">
                <a:off x="4787900" y="4365625"/>
                <a:ext cx="1728788"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8" name="Line 37"/>
              <p:cNvSpPr>
                <a:spLocks noChangeShapeType="1"/>
              </p:cNvSpPr>
              <p:nvPr/>
            </p:nvSpPr>
            <p:spPr bwMode="auto">
              <a:xfrm flipH="1" flipV="1">
                <a:off x="2411413" y="4581525"/>
                <a:ext cx="865187"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349" name="Rectangle 27"/>
          <p:cNvSpPr>
            <a:spLocks noChangeArrowheads="1"/>
          </p:cNvSpPr>
          <p:nvPr/>
        </p:nvSpPr>
        <p:spPr bwMode="auto">
          <a:xfrm>
            <a:off x="285720" y="5143512"/>
            <a:ext cx="7602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rgbClr val="0000FF"/>
                </a:solidFill>
              </a:rPr>
              <a:t>现象：电荷重新分布，电流瞬间消失</a:t>
            </a:r>
          </a:p>
        </p:txBody>
      </p:sp>
      <p:sp>
        <p:nvSpPr>
          <p:cNvPr id="29" name="矩形 28"/>
          <p:cNvSpPr/>
          <p:nvPr/>
        </p:nvSpPr>
        <p:spPr>
          <a:xfrm>
            <a:off x="142844" y="1214422"/>
            <a:ext cx="8643998" cy="1212640"/>
          </a:xfrm>
          <a:prstGeom prst="rect">
            <a:avLst/>
          </a:prstGeom>
        </p:spPr>
        <p:txBody>
          <a:bodyPr wrap="square">
            <a:spAutoFit/>
          </a:bodyPr>
          <a:lstStyle/>
          <a:p>
            <a:pPr>
              <a:lnSpc>
                <a:spcPct val="130000"/>
              </a:lnSpc>
              <a:spcBef>
                <a:spcPct val="50000"/>
              </a:spcBef>
            </a:pPr>
            <a:r>
              <a:rPr lang="zh-CN" altLang="en-US" sz="2800" b="1" dirty="0" smtClean="0">
                <a:solidFill>
                  <a:srgbClr val="000000"/>
                </a:solidFill>
              </a:rPr>
              <a:t>问：用一根导线将</a:t>
            </a:r>
            <a:r>
              <a:rPr lang="zh-CN" altLang="en-US" sz="2800" b="1" dirty="0" smtClean="0">
                <a:solidFill>
                  <a:srgbClr val="FF0000"/>
                </a:solidFill>
              </a:rPr>
              <a:t>电容器</a:t>
            </a:r>
            <a:r>
              <a:rPr lang="zh-CN" altLang="en-US" sz="2800" b="1" dirty="0" smtClean="0">
                <a:solidFill>
                  <a:srgbClr val="000000"/>
                </a:solidFill>
              </a:rPr>
              <a:t>的正、负极板连接起来，会出现什么现象？</a:t>
            </a:r>
            <a:endParaRPr lang="zh-CN" altLang="en-US" sz="2800" b="1" dirty="0">
              <a:solidFill>
                <a:srgbClr val="000000"/>
              </a:solidFill>
            </a:endParaRPr>
          </a:p>
        </p:txBody>
      </p:sp>
      <p:sp>
        <p:nvSpPr>
          <p:cNvPr id="32" name="Rectangle 27"/>
          <p:cNvSpPr>
            <a:spLocks noChangeArrowheads="1"/>
          </p:cNvSpPr>
          <p:nvPr/>
        </p:nvSpPr>
        <p:spPr bwMode="auto">
          <a:xfrm>
            <a:off x="285720" y="5764232"/>
            <a:ext cx="7602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smtClean="0">
                <a:solidFill>
                  <a:srgbClr val="0000FF"/>
                </a:solidFill>
              </a:rPr>
              <a:t>问题：怎么实现电流连续？</a:t>
            </a:r>
            <a:endParaRPr lang="zh-CN" altLang="en-US" sz="2800" b="1" dirty="0">
              <a:solidFill>
                <a:srgbClr val="0000FF"/>
              </a:solidFill>
            </a:endParaRPr>
          </a:p>
        </p:txBody>
      </p:sp>
    </p:spTree>
    <p:extLst>
      <p:ext uri="{BB962C8B-B14F-4D97-AF65-F5344CB8AC3E}">
        <p14:creationId xmlns:p14="http://schemas.microsoft.com/office/powerpoint/2010/main" val="188119687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5"/>
          <p:cNvGraphicFramePr>
            <a:graphicFrameLocks noChangeAspect="1"/>
          </p:cNvGraphicFramePr>
          <p:nvPr/>
        </p:nvGraphicFramePr>
        <p:xfrm>
          <a:off x="3859213" y="2492375"/>
          <a:ext cx="1728787" cy="609600"/>
        </p:xfrm>
        <a:graphic>
          <a:graphicData uri="http://schemas.openxmlformats.org/presentationml/2006/ole">
            <mc:AlternateContent xmlns:mc="http://schemas.openxmlformats.org/markup-compatibility/2006">
              <mc:Choice xmlns:v="urn:schemas-microsoft-com:vml" Requires="v">
                <p:oleObj spid="_x0000_s476172" name="Equation" r:id="rId3" imgW="837836" imgH="291973" progId="Equation.DSMT4">
                  <p:embed/>
                </p:oleObj>
              </mc:Choice>
              <mc:Fallback>
                <p:oleObj name="Equation" r:id="rId3" imgW="837836" imgH="291973" progId="Equation.DSMT4">
                  <p:embed/>
                  <p:pic>
                    <p:nvPicPr>
                      <p:cNvPr id="266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213" y="2492375"/>
                        <a:ext cx="1728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Rectangle 10"/>
          <p:cNvSpPr>
            <a:spLocks noChangeArrowheads="1"/>
          </p:cNvSpPr>
          <p:nvPr/>
        </p:nvSpPr>
        <p:spPr bwMode="auto">
          <a:xfrm>
            <a:off x="179388" y="295275"/>
            <a:ext cx="735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有</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磁介质的磁高斯定理</a:t>
            </a:r>
          </a:p>
        </p:txBody>
      </p:sp>
      <p:sp>
        <p:nvSpPr>
          <p:cNvPr id="26628" name="Rectangle 12"/>
          <p:cNvSpPr>
            <a:spLocks noChangeArrowheads="1"/>
          </p:cNvSpPr>
          <p:nvPr/>
        </p:nvSpPr>
        <p:spPr bwMode="auto">
          <a:xfrm>
            <a:off x="417513" y="256540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有</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磁介质</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时的</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高斯定理</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Arial Unicode MS" panose="020B0604020202020204" pitchFamily="34" charset="-122"/>
              <a:cs typeface="Arial Unicode MS" panose="020B0604020202020204" pitchFamily="34" charset="-122"/>
            </a:endParaRPr>
          </a:p>
        </p:txBody>
      </p:sp>
      <p:graphicFrame>
        <p:nvGraphicFramePr>
          <p:cNvPr id="26629" name="Object 14"/>
          <p:cNvGraphicFramePr>
            <a:graphicFrameLocks noChangeAspect="1"/>
          </p:cNvGraphicFramePr>
          <p:nvPr/>
        </p:nvGraphicFramePr>
        <p:xfrm>
          <a:off x="4678363" y="1700213"/>
          <a:ext cx="1800225" cy="608012"/>
        </p:xfrm>
        <a:graphic>
          <a:graphicData uri="http://schemas.openxmlformats.org/presentationml/2006/ole">
            <mc:AlternateContent xmlns:mc="http://schemas.openxmlformats.org/markup-compatibility/2006">
              <mc:Choice xmlns:v="urn:schemas-microsoft-com:vml" Requires="v">
                <p:oleObj spid="_x0000_s476173" name="Equation" r:id="rId5" imgW="876300" imgH="292100" progId="Equation.DSMT4">
                  <p:embed/>
                </p:oleObj>
              </mc:Choice>
              <mc:Fallback>
                <p:oleObj name="Equation" r:id="rId5" imgW="876300" imgH="292100" progId="Equation.DSMT4">
                  <p:embed/>
                  <p:pic>
                    <p:nvPicPr>
                      <p:cNvPr id="26629"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363" y="1700213"/>
                        <a:ext cx="18002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Object 15"/>
          <p:cNvGraphicFramePr>
            <a:graphicFrameLocks noChangeAspect="1"/>
          </p:cNvGraphicFramePr>
          <p:nvPr/>
        </p:nvGraphicFramePr>
        <p:xfrm>
          <a:off x="2195513" y="1700213"/>
          <a:ext cx="2016125" cy="661987"/>
        </p:xfrm>
        <a:graphic>
          <a:graphicData uri="http://schemas.openxmlformats.org/presentationml/2006/ole">
            <mc:AlternateContent xmlns:mc="http://schemas.openxmlformats.org/markup-compatibility/2006">
              <mc:Choice xmlns:v="urn:schemas-microsoft-com:vml" Requires="v">
                <p:oleObj spid="_x0000_s476174" name="Equation" r:id="rId7" imgW="901309" imgH="291973" progId="Equation.DSMT4">
                  <p:embed/>
                </p:oleObj>
              </mc:Choice>
              <mc:Fallback>
                <p:oleObj name="Equation" r:id="rId7" imgW="901309" imgH="291973" progId="Equation.DSMT4">
                  <p:embed/>
                  <p:pic>
                    <p:nvPicPr>
                      <p:cNvPr id="2663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700213"/>
                        <a:ext cx="201612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1" name="矩形 1"/>
          <p:cNvSpPr>
            <a:spLocks noChangeArrowheads="1"/>
          </p:cNvSpPr>
          <p:nvPr/>
        </p:nvSpPr>
        <p:spPr bwMode="auto">
          <a:xfrm>
            <a:off x="395288" y="1052513"/>
            <a:ext cx="8564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传导电流</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和</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磁化电流</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产生的</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磁感应线</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都是无头无尾的</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闭合曲线</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6632" name="Rectangle 3"/>
          <p:cNvSpPr txBox="1">
            <a:spLocks noChangeArrowheads="1"/>
          </p:cNvSpPr>
          <p:nvPr/>
        </p:nvSpPr>
        <p:spPr bwMode="auto">
          <a:xfrm>
            <a:off x="293688" y="3354388"/>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有</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磁介质的安培环路定理的应用</a:t>
            </a:r>
          </a:p>
        </p:txBody>
      </p:sp>
      <p:sp>
        <p:nvSpPr>
          <p:cNvPr id="26633" name="矩形 11"/>
          <p:cNvSpPr>
            <a:spLocks noChangeArrowheads="1"/>
          </p:cNvSpPr>
          <p:nvPr/>
        </p:nvSpPr>
        <p:spPr bwMode="auto">
          <a:xfrm>
            <a:off x="234950" y="4005263"/>
            <a:ext cx="871378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求有磁介质存在时的磁场，要先根据磁场分布的对称性求出磁场强度的分布，与真空中的安培环路定理的方法完全相同</a:t>
            </a:r>
          </a:p>
        </p:txBody>
      </p:sp>
      <p:sp>
        <p:nvSpPr>
          <p:cNvPr id="26634" name="矩形 2"/>
          <p:cNvSpPr>
            <a:spLocks noChangeArrowheads="1"/>
          </p:cNvSpPr>
          <p:nvPr/>
        </p:nvSpPr>
        <p:spPr bwMode="auto">
          <a:xfrm>
            <a:off x="355600" y="5300663"/>
            <a:ext cx="359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根据关系        ，求出</a:t>
            </a:r>
          </a:p>
        </p:txBody>
      </p:sp>
      <p:graphicFrame>
        <p:nvGraphicFramePr>
          <p:cNvPr id="26635" name="对象 3"/>
          <p:cNvGraphicFramePr>
            <a:graphicFrameLocks noChangeAspect="1"/>
          </p:cNvGraphicFramePr>
          <p:nvPr/>
        </p:nvGraphicFramePr>
        <p:xfrm>
          <a:off x="1835150" y="5300663"/>
          <a:ext cx="1152525" cy="506412"/>
        </p:xfrm>
        <a:graphic>
          <a:graphicData uri="http://schemas.openxmlformats.org/presentationml/2006/ole">
            <mc:AlternateContent xmlns:mc="http://schemas.openxmlformats.org/markup-compatibility/2006">
              <mc:Choice xmlns:v="urn:schemas-microsoft-com:vml" Requires="v">
                <p:oleObj spid="_x0000_s476175" name="Equation" r:id="rId9" imgW="520700" imgH="228600" progId="Equation.3">
                  <p:embed/>
                </p:oleObj>
              </mc:Choice>
              <mc:Fallback>
                <p:oleObj name="Equation" r:id="rId9" imgW="520700" imgH="228600" progId="Equation.3">
                  <p:embed/>
                  <p:pic>
                    <p:nvPicPr>
                      <p:cNvPr id="26635"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00663"/>
                        <a:ext cx="11525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6" name="对象 4"/>
          <p:cNvGraphicFramePr>
            <a:graphicFrameLocks noChangeAspect="1"/>
          </p:cNvGraphicFramePr>
          <p:nvPr/>
        </p:nvGraphicFramePr>
        <p:xfrm>
          <a:off x="3859213" y="5299075"/>
          <a:ext cx="360362" cy="450850"/>
        </p:xfrm>
        <a:graphic>
          <a:graphicData uri="http://schemas.openxmlformats.org/presentationml/2006/ole">
            <mc:AlternateContent xmlns:mc="http://schemas.openxmlformats.org/markup-compatibility/2006">
              <mc:Choice xmlns:v="urn:schemas-microsoft-com:vml" Requires="v">
                <p:oleObj spid="_x0000_s476176" name="Equation" r:id="rId11" imgW="152334" imgH="190417" progId="Equation.3">
                  <p:embed/>
                </p:oleObj>
              </mc:Choice>
              <mc:Fallback>
                <p:oleObj name="Equation" r:id="rId11" imgW="152334" imgH="190417" progId="Equation.3">
                  <p:embed/>
                  <p:pic>
                    <p:nvPicPr>
                      <p:cNvPr id="26636"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9213" y="5299075"/>
                        <a:ext cx="3603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927202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3852863" y="2852738"/>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651" name="Rectangle 5"/>
          <p:cNvSpPr>
            <a:spLocks noChangeArrowheads="1"/>
          </p:cNvSpPr>
          <p:nvPr/>
        </p:nvSpPr>
        <p:spPr bwMode="auto">
          <a:xfrm>
            <a:off x="3810000" y="2805113"/>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652" name="TextBox 1"/>
          <p:cNvSpPr txBox="1">
            <a:spLocks noChangeArrowheads="1"/>
          </p:cNvSpPr>
          <p:nvPr/>
        </p:nvSpPr>
        <p:spPr bwMode="auto">
          <a:xfrm>
            <a:off x="98425" y="188913"/>
            <a:ext cx="8937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例题</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将磁导率为</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μ = 5×10</a:t>
            </a:r>
            <a:r>
              <a:rPr kumimoji="1" lang="en-US" altLang="zh-CN" sz="24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H/m</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的铁磁质作成一个细圆环，在环上均匀密绕线圈，设单位长度的导线匝数</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 = 500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，当导线中的电流强度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 4A</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时，计算</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）环内的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磁场强度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磁感应强度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a:p>
            <a:pPr marL="0" marR="0" lvl="0" indent="0" algn="just"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）介质的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磁化面电流密度</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8" name="Rectangle 2"/>
          <p:cNvSpPr>
            <a:spLocks noChangeArrowheads="1"/>
          </p:cNvSpPr>
          <p:nvPr/>
        </p:nvSpPr>
        <p:spPr bwMode="auto">
          <a:xfrm>
            <a:off x="107950" y="2497138"/>
            <a:ext cx="851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FF0000"/>
                </a:solidFill>
                <a:effectLst/>
                <a:uLnTx/>
                <a:uFillTx/>
                <a:latin typeface="宋体"/>
                <a:ea typeface="宋体"/>
                <a:cs typeface="+mn-cs"/>
              </a:rPr>
              <a:t>[</a:t>
            </a:r>
            <a:r>
              <a:rPr kumimoji="1" lang="zh-CN" altLang="en-US" sz="2400" b="1" i="0" u="none" strike="noStrike" kern="1200" cap="none" spc="0" normalizeH="0" baseline="0" noProof="0" dirty="0" smtClean="0">
                <a:ln>
                  <a:noFill/>
                </a:ln>
                <a:solidFill>
                  <a:srgbClr val="FF0000"/>
                </a:solidFill>
                <a:effectLst/>
                <a:uLnTx/>
                <a:uFillTx/>
                <a:latin typeface="宋体"/>
                <a:ea typeface="宋体"/>
                <a:cs typeface="+mn-cs"/>
              </a:rPr>
              <a:t>解</a:t>
            </a:r>
            <a:r>
              <a:rPr kumimoji="1" lang="en-US" altLang="zh-CN" sz="2400" b="1" i="0" u="none" strike="noStrike" kern="1200" cap="none" spc="0" normalizeH="0" baseline="0" noProof="0" dirty="0" smtClean="0">
                <a:ln>
                  <a:noFill/>
                </a:ln>
                <a:solidFill>
                  <a:srgbClr val="FF0000"/>
                </a:solidFill>
                <a:effectLst/>
                <a:uLnTx/>
                <a:uFillTx/>
                <a:latin typeface="宋体"/>
                <a:ea typeface="宋体"/>
                <a:cs typeface="+mn-cs"/>
              </a:rPr>
              <a:t>]</a:t>
            </a:r>
            <a:r>
              <a:rPr kumimoji="1" lang="zh-CN" altLang="en-US" sz="2400" b="1" i="0" u="none" strike="noStrike" kern="1200" cap="none" spc="0" normalizeH="0" baseline="0" noProof="0" dirty="0" smtClean="0">
                <a:ln>
                  <a:noFill/>
                </a:ln>
                <a:solidFill>
                  <a:srgbClr val="FF0000"/>
                </a:solidFill>
                <a:effectLst/>
                <a:uLnTx/>
                <a:uFillTx/>
                <a:latin typeface="宋体"/>
                <a:ea typeface="宋体"/>
                <a:cs typeface="+mn-cs"/>
              </a:rPr>
              <a:t>：</a:t>
            </a:r>
            <a:r>
              <a:rPr kumimoji="1" lang="zh-CN" altLang="en-US" sz="2400" b="1" i="0" u="none" strike="noStrike" kern="1200" cap="none" spc="0" normalizeH="0" baseline="0" noProof="0" dirty="0" smtClean="0">
                <a:ln>
                  <a:noFill/>
                </a:ln>
                <a:solidFill>
                  <a:srgbClr val="000000"/>
                </a:solidFill>
                <a:effectLst/>
                <a:uLnTx/>
                <a:uFillTx/>
                <a:latin typeface="宋体"/>
                <a:ea typeface="宋体"/>
                <a:cs typeface="+mn-cs"/>
              </a:rPr>
              <a:t>在</a:t>
            </a:r>
            <a:r>
              <a:rPr kumimoji="1" lang="zh-CN" altLang="en-US" sz="2400" b="1" i="0" u="none" strike="noStrike" kern="1200" cap="none" spc="0" normalizeH="0" baseline="0" noProof="0" dirty="0" smtClean="0">
                <a:ln>
                  <a:noFill/>
                </a:ln>
                <a:solidFill>
                  <a:srgbClr val="0000FF"/>
                </a:solidFill>
                <a:effectLst/>
                <a:uLnTx/>
                <a:uFillTx/>
                <a:latin typeface="宋体"/>
                <a:ea typeface="宋体"/>
                <a:cs typeface="+mn-cs"/>
              </a:rPr>
              <a:t>螺绕环</a:t>
            </a:r>
            <a:r>
              <a:rPr kumimoji="1" lang="zh-CN" altLang="en-US" sz="2400" b="1" i="0" u="none" strike="noStrike" kern="1200" cap="none" spc="0" normalizeH="0" baseline="0" noProof="0" dirty="0" smtClean="0">
                <a:ln>
                  <a:noFill/>
                </a:ln>
                <a:solidFill>
                  <a:srgbClr val="FF0000"/>
                </a:solidFill>
                <a:effectLst/>
                <a:uLnTx/>
                <a:uFillTx/>
                <a:latin typeface="宋体"/>
                <a:ea typeface="宋体"/>
                <a:cs typeface="+mn-cs"/>
              </a:rPr>
              <a:t>内</a:t>
            </a:r>
            <a:r>
              <a:rPr kumimoji="1" lang="zh-CN" altLang="en-US" sz="2400" b="1" i="0" u="none" strike="noStrike" kern="1200" cap="none" spc="0" normalizeH="0" baseline="0" noProof="0" dirty="0" smtClean="0">
                <a:ln>
                  <a:noFill/>
                </a:ln>
                <a:solidFill>
                  <a:srgbClr val="000000"/>
                </a:solidFill>
                <a:effectLst/>
                <a:uLnTx/>
                <a:uFillTx/>
                <a:latin typeface="宋体"/>
                <a:ea typeface="宋体"/>
                <a:cs typeface="+mn-cs"/>
              </a:rPr>
              <a:t>取一个半径为</a:t>
            </a:r>
            <a:r>
              <a:rPr kumimoji="1" lang="en-US" altLang="zh-CN" sz="2400" b="1" i="0" u="none" strike="noStrike" kern="1200" cap="none" spc="0" normalizeH="0" baseline="0" noProof="0" dirty="0" smtClean="0">
                <a:ln>
                  <a:noFill/>
                </a:ln>
                <a:solidFill>
                  <a:srgbClr val="000000"/>
                </a:solidFill>
                <a:effectLst/>
                <a:uLnTx/>
                <a:uFillTx/>
                <a:latin typeface="宋体"/>
                <a:ea typeface="宋体"/>
                <a:cs typeface="+mn-cs"/>
              </a:rPr>
              <a:t>r</a:t>
            </a:r>
            <a:r>
              <a:rPr kumimoji="1" lang="zh-CN" altLang="en-US" sz="2400" b="1" i="0" u="none" strike="noStrike" kern="1200" cap="none" spc="0" normalizeH="0" baseline="0" noProof="0" dirty="0" smtClean="0">
                <a:ln>
                  <a:noFill/>
                </a:ln>
                <a:solidFill>
                  <a:srgbClr val="000000"/>
                </a:solidFill>
                <a:effectLst/>
                <a:uLnTx/>
                <a:uFillTx/>
                <a:latin typeface="宋体"/>
                <a:ea typeface="宋体"/>
                <a:cs typeface="+mn-cs"/>
              </a:rPr>
              <a:t>的同心回路</a:t>
            </a:r>
            <a:r>
              <a:rPr kumimoji="1" lang="en-US" altLang="zh-CN" sz="2400" b="1" i="0" u="none" strike="noStrike" kern="1200" cap="none" spc="0" normalizeH="0" baseline="0" noProof="0" dirty="0" smtClean="0">
                <a:ln>
                  <a:noFill/>
                </a:ln>
                <a:solidFill>
                  <a:srgbClr val="000000"/>
                </a:solidFill>
                <a:effectLst/>
                <a:uLnTx/>
                <a:uFillTx/>
                <a:latin typeface="宋体"/>
                <a:ea typeface="宋体"/>
                <a:cs typeface="+mn-cs"/>
              </a:rPr>
              <a:t>L</a:t>
            </a:r>
            <a:endParaRPr kumimoji="1" lang="en-US" altLang="zh-CN" sz="2400" b="1" i="0" u="none" strike="noStrike" kern="1200" cap="none" spc="0" normalizeH="0" baseline="0" noProof="0" dirty="0" smtClean="0">
              <a:ln>
                <a:noFill/>
              </a:ln>
              <a:solidFill>
                <a:srgbClr val="FF0000"/>
              </a:solidFill>
              <a:effectLst/>
              <a:uLnTx/>
              <a:uFillTx/>
              <a:latin typeface="宋体"/>
              <a:ea typeface="宋体"/>
              <a:cs typeface="+mn-cs"/>
            </a:endParaRPr>
          </a:p>
        </p:txBody>
      </p:sp>
      <p:sp>
        <p:nvSpPr>
          <p:cNvPr id="27654" name="Rectangle 3"/>
          <p:cNvSpPr>
            <a:spLocks noChangeArrowheads="1"/>
          </p:cNvSpPr>
          <p:nvPr/>
        </p:nvSpPr>
        <p:spPr bwMode="auto">
          <a:xfrm>
            <a:off x="996950" y="3097213"/>
            <a:ext cx="235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由</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安培环路定理</a:t>
            </a:r>
          </a:p>
        </p:txBody>
      </p:sp>
      <p:graphicFrame>
        <p:nvGraphicFramePr>
          <p:cNvPr id="27655" name="Object 4"/>
          <p:cNvGraphicFramePr>
            <a:graphicFrameLocks noChangeAspect="1"/>
          </p:cNvGraphicFramePr>
          <p:nvPr/>
        </p:nvGraphicFramePr>
        <p:xfrm>
          <a:off x="3419475" y="3022600"/>
          <a:ext cx="3422650" cy="609600"/>
        </p:xfrm>
        <a:graphic>
          <a:graphicData uri="http://schemas.openxmlformats.org/presentationml/2006/ole">
            <mc:AlternateContent xmlns:mc="http://schemas.openxmlformats.org/markup-compatibility/2006">
              <mc:Choice xmlns:v="urn:schemas-microsoft-com:vml" Requires="v">
                <p:oleObj spid="_x0000_s477196" name="公式" r:id="rId4" imgW="1079032" imgH="190417" progId="Equation.3">
                  <p:embed/>
                </p:oleObj>
              </mc:Choice>
              <mc:Fallback>
                <p:oleObj name="公式" r:id="rId4" imgW="1079032" imgH="190417" progId="Equation.3">
                  <p:embed/>
                  <p:pic>
                    <p:nvPicPr>
                      <p:cNvPr id="2765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3022600"/>
                        <a:ext cx="3422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6" name="Object 5"/>
          <p:cNvGraphicFramePr>
            <a:graphicFrameLocks noChangeAspect="1"/>
          </p:cNvGraphicFramePr>
          <p:nvPr/>
        </p:nvGraphicFramePr>
        <p:xfrm>
          <a:off x="1403350" y="3559175"/>
          <a:ext cx="4389438" cy="838200"/>
        </p:xfrm>
        <a:graphic>
          <a:graphicData uri="http://schemas.openxmlformats.org/presentationml/2006/ole">
            <mc:AlternateContent xmlns:mc="http://schemas.openxmlformats.org/markup-compatibility/2006">
              <mc:Choice xmlns:v="urn:schemas-microsoft-com:vml" Requires="v">
                <p:oleObj spid="_x0000_s477197" name="公式" r:id="rId6" imgW="1320227" imgH="253890" progId="Equation.3">
                  <p:embed/>
                </p:oleObj>
              </mc:Choice>
              <mc:Fallback>
                <p:oleObj name="公式" r:id="rId6" imgW="1320227" imgH="253890" progId="Equation.3">
                  <p:embed/>
                  <p:pic>
                    <p:nvPicPr>
                      <p:cNvPr id="2765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559175"/>
                        <a:ext cx="43894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7" name="Object 4"/>
          <p:cNvGraphicFramePr>
            <a:graphicFrameLocks noChangeAspect="1"/>
          </p:cNvGraphicFramePr>
          <p:nvPr/>
        </p:nvGraphicFramePr>
        <p:xfrm>
          <a:off x="1042988" y="4865688"/>
          <a:ext cx="6769100" cy="958850"/>
        </p:xfrm>
        <a:graphic>
          <a:graphicData uri="http://schemas.openxmlformats.org/presentationml/2006/ole">
            <mc:AlternateContent xmlns:mc="http://schemas.openxmlformats.org/markup-compatibility/2006">
              <mc:Choice xmlns:v="urn:schemas-microsoft-com:vml" Requires="v">
                <p:oleObj spid="_x0000_s477198" name="Equation" r:id="rId8" imgW="3429000" imgH="482600" progId="Equation.DSMT4">
                  <p:embed/>
                </p:oleObj>
              </mc:Choice>
              <mc:Fallback>
                <p:oleObj name="Equation" r:id="rId8" imgW="3429000" imgH="482600" progId="Equation.DSMT4">
                  <p:embed/>
                  <p:pic>
                    <p:nvPicPr>
                      <p:cNvPr id="2765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4865688"/>
                        <a:ext cx="67691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8" name="对象 1"/>
          <p:cNvGraphicFramePr>
            <a:graphicFrameLocks noChangeAspect="1"/>
          </p:cNvGraphicFramePr>
          <p:nvPr/>
        </p:nvGraphicFramePr>
        <p:xfrm>
          <a:off x="1439863" y="4395788"/>
          <a:ext cx="3563937" cy="438150"/>
        </p:xfrm>
        <a:graphic>
          <a:graphicData uri="http://schemas.openxmlformats.org/presentationml/2006/ole">
            <mc:AlternateContent xmlns:mc="http://schemas.openxmlformats.org/markup-compatibility/2006">
              <mc:Choice xmlns:v="urn:schemas-microsoft-com:vml" Requires="v">
                <p:oleObj spid="_x0000_s477199" name="Equation" r:id="rId10" imgW="1879600" imgH="228600" progId="Equation.DSMT4">
                  <p:embed/>
                </p:oleObj>
              </mc:Choice>
              <mc:Fallback>
                <p:oleObj name="Equation" r:id="rId10" imgW="1879600" imgH="228600" progId="Equation.DSMT4">
                  <p:embed/>
                  <p:pic>
                    <p:nvPicPr>
                      <p:cNvPr id="27658"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9863" y="4395788"/>
                        <a:ext cx="35639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9" name="对象 2"/>
          <p:cNvGraphicFramePr>
            <a:graphicFrameLocks noChangeAspect="1"/>
          </p:cNvGraphicFramePr>
          <p:nvPr/>
        </p:nvGraphicFramePr>
        <p:xfrm>
          <a:off x="1020763" y="6092825"/>
          <a:ext cx="2062162" cy="423863"/>
        </p:xfrm>
        <a:graphic>
          <a:graphicData uri="http://schemas.openxmlformats.org/presentationml/2006/ole">
            <mc:AlternateContent xmlns:mc="http://schemas.openxmlformats.org/markup-compatibility/2006">
              <mc:Choice xmlns:v="urn:schemas-microsoft-com:vml" Requires="v">
                <p:oleObj spid="_x0000_s477200" name="Equation" r:id="rId12" imgW="990170" imgH="203112" progId="Equation.DSMT4">
                  <p:embed/>
                </p:oleObj>
              </mc:Choice>
              <mc:Fallback>
                <p:oleObj name="Equation" r:id="rId12" imgW="990170" imgH="203112" progId="Equation.DSMT4">
                  <p:embed/>
                  <p:pic>
                    <p:nvPicPr>
                      <p:cNvPr id="27659" name="对象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763" y="6092825"/>
                        <a:ext cx="206216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矩形 3"/>
          <p:cNvSpPr>
            <a:spLocks noChangeArrowheads="1"/>
          </p:cNvSpPr>
          <p:nvPr/>
        </p:nvSpPr>
        <p:spPr bwMode="auto">
          <a:xfrm>
            <a:off x="3276600" y="5910263"/>
            <a:ext cx="5759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uLnTx/>
                <a:uFillTx/>
                <a:latin typeface="宋体" panose="02010600030101010101" pitchFamily="2" charset="-122"/>
                <a:ea typeface="Arial Unicode MS" panose="020B0604020202020204" pitchFamily="34" charset="-122"/>
                <a:cs typeface="Arial Unicode MS" panose="020B0604020202020204" pitchFamily="34" charset="-122"/>
              </a:rPr>
              <a:t>磁质的</a:t>
            </a:r>
            <a:r>
              <a:rPr kumimoji="1" lang="zh-CN" altLang="en-US" sz="2200" b="1" i="0" u="none" strike="noStrike" kern="1200" cap="none" spc="0" normalizeH="0" baseline="0" noProof="0">
                <a:ln>
                  <a:noFill/>
                </a:ln>
                <a:solidFill>
                  <a:srgbClr val="FF0000"/>
                </a:solidFill>
                <a:effectLst/>
                <a:uLnTx/>
                <a:uFillTx/>
                <a:latin typeface="宋体" panose="02010600030101010101" pitchFamily="2" charset="-122"/>
                <a:ea typeface="Arial Unicode MS" panose="020B0604020202020204" pitchFamily="34" charset="-122"/>
                <a:cs typeface="Arial Unicode MS" panose="020B0604020202020204" pitchFamily="34" charset="-122"/>
              </a:rPr>
              <a:t>磁化面电流</a:t>
            </a:r>
            <a:r>
              <a:rPr kumimoji="1" lang="zh-CN" altLang="en-US" sz="2200" b="1" i="0" u="none" strike="noStrike" kern="1200" cap="none" spc="0" normalizeH="0" baseline="0" noProof="0">
                <a:ln>
                  <a:noFill/>
                </a:ln>
                <a:solidFill>
                  <a:srgbClr val="000000"/>
                </a:solidFill>
                <a:effectLst/>
                <a:uLnTx/>
                <a:uFillTx/>
                <a:latin typeface="宋体" panose="02010600030101010101" pitchFamily="2" charset="-122"/>
                <a:ea typeface="Arial Unicode MS" panose="020B0604020202020204" pitchFamily="34" charset="-122"/>
                <a:cs typeface="Arial Unicode MS" panose="020B0604020202020204" pitchFamily="34" charset="-122"/>
              </a:rPr>
              <a:t>比</a:t>
            </a:r>
            <a:r>
              <a:rPr kumimoji="1" lang="zh-CN" altLang="en-US" sz="2200" b="1" i="0" u="none" strike="noStrike" kern="1200" cap="none" spc="0" normalizeH="0" baseline="0" noProof="0">
                <a:ln>
                  <a:noFill/>
                </a:ln>
                <a:solidFill>
                  <a:srgbClr val="FF0000"/>
                </a:solidFill>
                <a:effectLst/>
                <a:uLnTx/>
                <a:uFillTx/>
                <a:latin typeface="宋体" panose="02010600030101010101" pitchFamily="2" charset="-122"/>
                <a:ea typeface="Arial Unicode MS" panose="020B0604020202020204" pitchFamily="34" charset="-122"/>
                <a:cs typeface="Arial Unicode MS" panose="020B0604020202020204" pitchFamily="34" charset="-122"/>
              </a:rPr>
              <a:t>传导电流</a:t>
            </a:r>
            <a:r>
              <a:rPr kumimoji="1" lang="zh-CN" altLang="en-US" sz="2200" b="1" i="0" u="none" strike="noStrike" kern="1200" cap="none" spc="0" normalizeH="0" baseline="0" noProof="0">
                <a:ln>
                  <a:noFill/>
                </a:ln>
                <a:solidFill>
                  <a:srgbClr val="000000"/>
                </a:solidFill>
                <a:effectLst/>
                <a:uLnTx/>
                <a:uFillTx/>
                <a:latin typeface="宋体" panose="02010600030101010101" pitchFamily="2" charset="-122"/>
                <a:ea typeface="Arial Unicode MS" panose="020B0604020202020204" pitchFamily="34" charset="-122"/>
                <a:cs typeface="Arial Unicode MS" panose="020B0604020202020204" pitchFamily="34" charset="-122"/>
              </a:rPr>
              <a:t>大得多，产生的附加磁场比原磁场大得多</a:t>
            </a:r>
          </a:p>
        </p:txBody>
      </p:sp>
    </p:spTree>
    <p:extLst>
      <p:ext uri="{BB962C8B-B14F-4D97-AF65-F5344CB8AC3E}">
        <p14:creationId xmlns:p14="http://schemas.microsoft.com/office/powerpoint/2010/main" val="268386628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323850" y="1124372"/>
            <a:ext cx="8640763" cy="4752975"/>
          </a:xfrm>
        </p:spPr>
        <p:txBody>
          <a:bodyPr/>
          <a:lstStyle/>
          <a:p>
            <a:pPr eaLnBrk="1" hangingPunct="1">
              <a:buFontTx/>
              <a:buNone/>
            </a:pPr>
            <a:r>
              <a:rPr lang="en-US" altLang="zh-CN" sz="2400" b="1" smtClean="0">
                <a:latin typeface="Times New Roman" panose="02020603050405020304" pitchFamily="18" charset="0"/>
                <a:cs typeface="Times New Roman" panose="02020603050405020304" pitchFamily="18" charset="0"/>
              </a:rPr>
              <a:t>1</a:t>
            </a:r>
            <a:r>
              <a:rPr lang="zh-CN" altLang="en-US" sz="2400" b="1" smtClean="0">
                <a:latin typeface="Times New Roman" panose="02020603050405020304" pitchFamily="18" charset="0"/>
                <a:cs typeface="Times New Roman" panose="02020603050405020304" pitchFamily="18" charset="0"/>
              </a:rPr>
              <a:t>、</a:t>
            </a:r>
            <a:r>
              <a:rPr lang="zh-CN" altLang="en-US" sz="2400" b="1" smtClean="0">
                <a:latin typeface="Times New Roman" panose="02020603050405020304" pitchFamily="18" charset="0"/>
                <a:ea typeface="楷体_GB2312" pitchFamily="49" charset="-122"/>
                <a:cs typeface="Times New Roman" panose="02020603050405020304" pitchFamily="18" charset="0"/>
              </a:rPr>
              <a:t>强磁性材料，如 </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NdFeB</a:t>
            </a:r>
            <a:r>
              <a:rPr lang="zh-CN" altLang="en-US" sz="2400" b="1" smtClean="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SmCo</a:t>
            </a:r>
            <a:r>
              <a:rPr lang="zh-CN" altLang="en-US" sz="2400" b="1" smtClean="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BaFe</a:t>
            </a:r>
            <a:r>
              <a:rPr lang="en-US" altLang="zh-CN" sz="2400" b="1" baseline="-30000" smtClean="0">
                <a:solidFill>
                  <a:srgbClr val="000000"/>
                </a:solidFill>
                <a:latin typeface="Times New Roman" panose="02020603050405020304" pitchFamily="18" charset="0"/>
                <a:ea typeface="楷体_GB2312" pitchFamily="49" charset="-122"/>
                <a:cs typeface="Times New Roman" panose="02020603050405020304" pitchFamily="18" charset="0"/>
              </a:rPr>
              <a:t>12</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400" b="1" baseline="-30000" smtClean="0">
                <a:solidFill>
                  <a:srgbClr val="000000"/>
                </a:solidFill>
                <a:latin typeface="Times New Roman" panose="02020603050405020304" pitchFamily="18" charset="0"/>
                <a:ea typeface="楷体_GB2312" pitchFamily="49" charset="-122"/>
                <a:cs typeface="Times New Roman" panose="02020603050405020304" pitchFamily="18" charset="0"/>
              </a:rPr>
              <a:t>19</a:t>
            </a:r>
            <a:endPar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buFontTx/>
              <a:buNone/>
            </a:pPr>
            <a:r>
              <a:rPr lang="en-US" altLang="zh-CN" sz="2400" b="1" smtClean="0">
                <a:latin typeface="Times New Roman" panose="02020603050405020304" pitchFamily="18" charset="0"/>
                <a:ea typeface="楷体_GB2312" pitchFamily="49" charset="-122"/>
                <a:cs typeface="Times New Roman" panose="02020603050405020304" pitchFamily="18" charset="0"/>
              </a:rPr>
              <a:t>2</a:t>
            </a:r>
            <a:r>
              <a:rPr lang="zh-CN" altLang="en-US" sz="2400" b="1" smtClean="0">
                <a:latin typeface="Times New Roman" panose="02020603050405020304" pitchFamily="18" charset="0"/>
                <a:ea typeface="楷体_GB2312" pitchFamily="49" charset="-122"/>
                <a:cs typeface="Times New Roman" panose="02020603050405020304" pitchFamily="18" charset="0"/>
              </a:rPr>
              <a:t>、应用</a:t>
            </a:r>
            <a:r>
              <a:rPr lang="zh-CN" altLang="en-US" sz="2400" b="1" smtClean="0">
                <a:latin typeface="Times New Roman" panose="02020603050405020304" pitchFamily="18" charset="0"/>
                <a:cs typeface="Times New Roman" panose="02020603050405020304" pitchFamily="18" charset="0"/>
              </a:rPr>
              <a:t>：</a:t>
            </a:r>
            <a:r>
              <a:rPr lang="zh-CN" altLang="en-US" sz="2400" b="1" smtClean="0">
                <a:solidFill>
                  <a:srgbClr val="000000"/>
                </a:solidFill>
                <a:latin typeface="Times New Roman" panose="02020603050405020304" pitchFamily="18" charset="0"/>
                <a:cs typeface="Times New Roman" panose="02020603050405020304" pitchFamily="18" charset="0"/>
              </a:rPr>
              <a:t> </a:t>
            </a:r>
            <a:r>
              <a:rPr lang="zh-CN" altLang="en-US" sz="2400" b="1" smtClean="0">
                <a:solidFill>
                  <a:srgbClr val="000000"/>
                </a:solidFill>
                <a:latin typeface="Times New Roman" panose="02020603050405020304" pitchFamily="18" charset="0"/>
                <a:ea typeface="楷体_GB2312" pitchFamily="49" charset="-122"/>
              </a:rPr>
              <a:t>在信息的记录和存储（磁带、计算机存储器）及永磁电机等方面，有着重要、广泛意义。</a:t>
            </a:r>
          </a:p>
          <a:p>
            <a:pPr eaLnBrk="1" hangingPunct="1">
              <a:buFontTx/>
              <a:buNone/>
            </a:pPr>
            <a:r>
              <a:rPr lang="en-US" altLang="zh-CN" sz="2400" b="1" smtClean="0">
                <a:latin typeface="Times New Roman" panose="02020603050405020304" pitchFamily="18" charset="0"/>
                <a:cs typeface="Times New Roman" panose="02020603050405020304" pitchFamily="18" charset="0"/>
              </a:rPr>
              <a:t>3</a:t>
            </a:r>
            <a:r>
              <a:rPr lang="zh-CN" altLang="en-US" sz="2400" b="1" smtClean="0">
                <a:latin typeface="Times New Roman" panose="02020603050405020304" pitchFamily="18" charset="0"/>
                <a:cs typeface="Times New Roman" panose="02020603050405020304" pitchFamily="18" charset="0"/>
              </a:rPr>
              <a:t>、</a:t>
            </a:r>
            <a:r>
              <a:rPr lang="zh-CN" altLang="en-US" sz="2400" b="1" smtClean="0">
                <a:latin typeface="Times New Roman" panose="02020603050405020304" pitchFamily="18" charset="0"/>
                <a:ea typeface="楷体_GB2312" pitchFamily="49" charset="-122"/>
              </a:rPr>
              <a:t>特性</a:t>
            </a:r>
            <a:r>
              <a:rPr lang="zh-CN" altLang="en-US" sz="2400" b="1" smtClean="0">
                <a:latin typeface="Times New Roman" panose="02020603050405020304" pitchFamily="18" charset="0"/>
                <a:cs typeface="Times New Roman" panose="02020603050405020304" pitchFamily="18" charset="0"/>
              </a:rPr>
              <a:t>：</a:t>
            </a:r>
          </a:p>
          <a:p>
            <a:pPr eaLnBrk="1" hangingPunct="1">
              <a:lnSpc>
                <a:spcPct val="110000"/>
              </a:lnSpc>
              <a:buFontTx/>
              <a:buNone/>
            </a:pPr>
            <a:r>
              <a:rPr lang="zh-CN" altLang="en-US" sz="2400" b="1" smtClean="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   </a:t>
            </a:r>
            <a:r>
              <a:rPr lang="en-US" altLang="zh-CN" sz="2400" b="1" smtClean="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(1) </a:t>
            </a:r>
            <a:r>
              <a:rPr lang="zh-CN" altLang="en-US" sz="2400" b="1" smtClean="0">
                <a:solidFill>
                  <a:srgbClr val="000000"/>
                </a:solidFill>
                <a:latin typeface="Times New Roman" panose="02020603050405020304" pitchFamily="18" charset="0"/>
                <a:ea typeface="楷体_GB2312" pitchFamily="49" charset="-122"/>
              </a:rPr>
              <a:t>能产生特别强的</a:t>
            </a:r>
            <a:r>
              <a:rPr lang="zh-CN" altLang="en-US" sz="2400" b="1" smtClean="0">
                <a:solidFill>
                  <a:srgbClr val="FF0000"/>
                </a:solidFill>
                <a:latin typeface="Times New Roman" panose="02020603050405020304" pitchFamily="18" charset="0"/>
                <a:ea typeface="楷体_GB2312" pitchFamily="49" charset="-122"/>
              </a:rPr>
              <a:t>附加磁场</a:t>
            </a:r>
            <a:r>
              <a:rPr lang="zh-CN" altLang="en-US" sz="2400" b="1" smtClean="0">
                <a:solidFill>
                  <a:srgbClr val="000000"/>
                </a:solidFill>
                <a:latin typeface="Times New Roman" panose="02020603050405020304" pitchFamily="18" charset="0"/>
                <a:ea typeface="楷体_GB2312" pitchFamily="49" charset="-122"/>
              </a:rPr>
              <a:t>，使磁场增强</a:t>
            </a:r>
            <a:r>
              <a:rPr lang="en-US" altLang="zh-CN" sz="2400" b="1" smtClean="0">
                <a:solidFill>
                  <a:srgbClr val="000000"/>
                </a:solidFill>
                <a:latin typeface="Times New Roman" panose="02020603050405020304" pitchFamily="18" charset="0"/>
                <a:ea typeface="楷体_GB2312" pitchFamily="49" charset="-122"/>
              </a:rPr>
              <a:t>10</a:t>
            </a:r>
            <a:r>
              <a:rPr lang="en-US" altLang="zh-CN" sz="2400" b="1" baseline="30000" smtClean="0">
                <a:solidFill>
                  <a:srgbClr val="000000"/>
                </a:solidFill>
                <a:latin typeface="Times New Roman" panose="02020603050405020304" pitchFamily="18" charset="0"/>
                <a:ea typeface="楷体_GB2312" pitchFamily="49" charset="-122"/>
              </a:rPr>
              <a:t>3</a:t>
            </a:r>
            <a:r>
              <a:rPr lang="en-US" altLang="zh-CN" sz="2400" b="1" smtClean="0">
                <a:solidFill>
                  <a:srgbClr val="000000"/>
                </a:solidFill>
                <a:latin typeface="Times New Roman" panose="02020603050405020304" pitchFamily="18" charset="0"/>
                <a:ea typeface="楷体_GB2312" pitchFamily="49" charset="-122"/>
              </a:rPr>
              <a:t>-10</a:t>
            </a:r>
            <a:r>
              <a:rPr lang="en-US" altLang="zh-CN" sz="2400" b="1" baseline="30000" smtClean="0">
                <a:solidFill>
                  <a:srgbClr val="000000"/>
                </a:solidFill>
                <a:latin typeface="Times New Roman" panose="02020603050405020304" pitchFamily="18" charset="0"/>
                <a:ea typeface="楷体_GB2312" pitchFamily="49" charset="-122"/>
              </a:rPr>
              <a:t>4</a:t>
            </a:r>
            <a:r>
              <a:rPr lang="zh-CN" altLang="en-US" sz="2400" b="1" smtClean="0">
                <a:solidFill>
                  <a:srgbClr val="000000"/>
                </a:solidFill>
                <a:latin typeface="Times New Roman" panose="02020603050405020304" pitchFamily="18" charset="0"/>
                <a:ea typeface="楷体_GB2312" pitchFamily="49" charset="-122"/>
              </a:rPr>
              <a:t>倍；</a:t>
            </a:r>
            <a:endParaRPr lang="en-US" altLang="zh-CN" sz="2400" b="1" smtClean="0">
              <a:solidFill>
                <a:srgbClr val="000000"/>
              </a:solidFill>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latin typeface="Times New Roman" panose="02020603050405020304" pitchFamily="18" charset="0"/>
                <a:cs typeface="Times New Roman" panose="02020603050405020304" pitchFamily="18" charset="0"/>
              </a:rPr>
              <a:t>   (2) </a:t>
            </a:r>
            <a:r>
              <a:rPr lang="zh-CN" altLang="en-US" sz="2400" b="1" smtClean="0">
                <a:solidFill>
                  <a:srgbClr val="FF0000"/>
                </a:solidFill>
                <a:latin typeface="Times New Roman" panose="02020603050405020304" pitchFamily="18" charset="0"/>
                <a:ea typeface="楷体_GB2312" pitchFamily="49" charset="-122"/>
              </a:rPr>
              <a:t>磁导率</a:t>
            </a:r>
            <a:r>
              <a:rPr lang="en-US" altLang="zh-CN" sz="2400" b="1" smtClean="0">
                <a:latin typeface="Times New Roman" panose="02020603050405020304" pitchFamily="18" charset="0"/>
                <a:ea typeface="楷体_GB2312" pitchFamily="49" charset="-122"/>
              </a:rPr>
              <a:t>μ</a:t>
            </a:r>
            <a:r>
              <a:rPr lang="zh-CN" altLang="en-US" sz="2400" b="1" smtClean="0">
                <a:solidFill>
                  <a:srgbClr val="0000FF"/>
                </a:solidFill>
                <a:latin typeface="Times New Roman" panose="02020603050405020304" pitchFamily="18" charset="0"/>
                <a:ea typeface="楷体_GB2312" pitchFamily="49" charset="-122"/>
              </a:rPr>
              <a:t>不是恒量</a:t>
            </a:r>
            <a:r>
              <a:rPr lang="zh-CN" altLang="en-US" sz="2400" b="1" smtClean="0">
                <a:latin typeface="Times New Roman" panose="02020603050405020304" pitchFamily="18" charset="0"/>
                <a:ea typeface="楷体_GB2312" pitchFamily="49" charset="-122"/>
              </a:rPr>
              <a:t>，而是随磁场 </a:t>
            </a:r>
            <a:r>
              <a:rPr lang="en-US" altLang="zh-CN" sz="2400" b="1" i="1" smtClean="0">
                <a:latin typeface="Times New Roman" panose="02020603050405020304" pitchFamily="18" charset="0"/>
                <a:ea typeface="楷体_GB2312" pitchFamily="49" charset="-122"/>
              </a:rPr>
              <a:t>H </a:t>
            </a:r>
            <a:r>
              <a:rPr lang="zh-CN" altLang="en-US" sz="2400" b="1" smtClean="0">
                <a:latin typeface="Times New Roman" panose="02020603050405020304" pitchFamily="18" charset="0"/>
                <a:ea typeface="楷体_GB2312" pitchFamily="49" charset="-122"/>
              </a:rPr>
              <a:t>而变。</a:t>
            </a:r>
            <a:endParaRPr lang="en-US" altLang="zh-CN" sz="2400" b="1" smtClean="0">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cs typeface="Times New Roman" panose="02020603050405020304" pitchFamily="18" charset="0"/>
              </a:rPr>
              <a:t>(3) </a:t>
            </a:r>
            <a:r>
              <a:rPr lang="zh-CN" altLang="en-US" sz="2400" b="1" smtClean="0">
                <a:latin typeface="Times New Roman" panose="02020603050405020304" pitchFamily="18" charset="0"/>
                <a:ea typeface="楷体_GB2312" pitchFamily="49" charset="-122"/>
              </a:rPr>
              <a:t>磁化具有</a:t>
            </a:r>
            <a:r>
              <a:rPr lang="zh-CN" altLang="en-US" sz="2400" b="1" smtClean="0">
                <a:solidFill>
                  <a:srgbClr val="FF0000"/>
                </a:solidFill>
                <a:latin typeface="Times New Roman" panose="02020603050405020304" pitchFamily="18" charset="0"/>
                <a:ea typeface="楷体_GB2312" pitchFamily="49" charset="-122"/>
              </a:rPr>
              <a:t>磁滞</a:t>
            </a:r>
            <a:r>
              <a:rPr lang="zh-CN" altLang="en-US" sz="2400" b="1" smtClean="0">
                <a:latin typeface="Times New Roman" panose="02020603050405020304" pitchFamily="18" charset="0"/>
                <a:ea typeface="楷体_GB2312" pitchFamily="49" charset="-122"/>
              </a:rPr>
              <a:t>和</a:t>
            </a:r>
            <a:r>
              <a:rPr lang="zh-CN" altLang="en-US" sz="2400" b="1" smtClean="0">
                <a:solidFill>
                  <a:srgbClr val="FF0000"/>
                </a:solidFill>
                <a:latin typeface="Times New Roman" panose="02020603050405020304" pitchFamily="18" charset="0"/>
                <a:ea typeface="楷体_GB2312" pitchFamily="49" charset="-122"/>
              </a:rPr>
              <a:t>剩磁</a:t>
            </a:r>
            <a:r>
              <a:rPr lang="zh-CN" altLang="en-US" sz="2400" b="1" smtClean="0">
                <a:latin typeface="Times New Roman" panose="02020603050405020304" pitchFamily="18" charset="0"/>
                <a:ea typeface="楷体_GB2312" pitchFamily="49" charset="-122"/>
              </a:rPr>
              <a:t>现象。磁化时，磁性</a:t>
            </a:r>
            <a:r>
              <a:rPr lang="zh-CN" altLang="en-US" sz="2400" b="1" smtClean="0">
                <a:solidFill>
                  <a:srgbClr val="FF0000"/>
                </a:solidFill>
                <a:latin typeface="Times New Roman" panose="02020603050405020304" pitchFamily="18" charset="0"/>
                <a:ea typeface="楷体_GB2312" pitchFamily="49" charset="-122"/>
              </a:rPr>
              <a:t>滞后，</a:t>
            </a:r>
            <a:r>
              <a:rPr lang="zh-CN" altLang="en-US" sz="2400" b="1" smtClean="0">
                <a:latin typeface="Times New Roman" panose="02020603050405020304" pitchFamily="18" charset="0"/>
                <a:ea typeface="楷体_GB2312" pitchFamily="49" charset="-122"/>
              </a:rPr>
              <a:t>外磁场撤消后，铁磁质仍能保持原有的部分磁性，也就是</a:t>
            </a:r>
            <a:r>
              <a:rPr lang="zh-CN" altLang="en-US" sz="2400" b="1" smtClean="0">
                <a:solidFill>
                  <a:srgbClr val="FF0000"/>
                </a:solidFill>
                <a:latin typeface="Times New Roman" panose="02020603050405020304" pitchFamily="18" charset="0"/>
                <a:ea typeface="楷体_GB2312" pitchFamily="49" charset="-122"/>
              </a:rPr>
              <a:t>剩磁</a:t>
            </a:r>
            <a:r>
              <a:rPr lang="zh-CN" altLang="en-US" sz="2400" b="1" smtClean="0">
                <a:latin typeface="Times New Roman" panose="02020603050405020304" pitchFamily="18" charset="0"/>
                <a:ea typeface="楷体_GB2312" pitchFamily="49" charset="-122"/>
              </a:rPr>
              <a:t>。</a:t>
            </a:r>
            <a:endParaRPr lang="en-US" altLang="zh-CN" sz="2400" b="1" smtClean="0">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solidFill>
                  <a:srgbClr val="000000"/>
                </a:solidFill>
                <a:latin typeface="Times New Roman" panose="02020603050405020304" pitchFamily="18" charset="0"/>
                <a:ea typeface="楷体_GB2312" pitchFamily="49" charset="-122"/>
              </a:rPr>
              <a:t>   (4) </a:t>
            </a:r>
            <a:r>
              <a:rPr lang="zh-CN" altLang="en-US" sz="2400" b="1" smtClean="0">
                <a:solidFill>
                  <a:srgbClr val="000000"/>
                </a:solidFill>
                <a:latin typeface="Times New Roman" panose="02020603050405020304" pitchFamily="18" charset="0"/>
                <a:ea typeface="楷体_GB2312" pitchFamily="49" charset="-122"/>
              </a:rPr>
              <a:t>具有一</a:t>
            </a:r>
            <a:r>
              <a:rPr lang="zh-CN" altLang="en-US" sz="2400" b="1" smtClean="0">
                <a:solidFill>
                  <a:srgbClr val="0000FF"/>
                </a:solidFill>
                <a:latin typeface="Times New Roman" panose="02020603050405020304" pitchFamily="18" charset="0"/>
                <a:ea typeface="楷体_GB2312" pitchFamily="49" charset="-122"/>
              </a:rPr>
              <a:t>临界温度</a:t>
            </a:r>
            <a:r>
              <a:rPr lang="en-US" altLang="zh-CN" sz="2400" b="1" smtClean="0">
                <a:solidFill>
                  <a:srgbClr val="000000"/>
                </a:solidFill>
                <a:latin typeface="Times New Roman" panose="02020603050405020304" pitchFamily="18" charset="0"/>
                <a:cs typeface="Times New Roman" panose="02020603050405020304" pitchFamily="18" charset="0"/>
              </a:rPr>
              <a:t>Tc</a:t>
            </a:r>
            <a:r>
              <a:rPr lang="zh-CN" altLang="en-US" sz="2400" b="1" smtClean="0">
                <a:solidFill>
                  <a:srgbClr val="000000"/>
                </a:solidFill>
                <a:latin typeface="Times New Roman" panose="02020603050405020304" pitchFamily="18" charset="0"/>
                <a:ea typeface="楷体_GB2312" pitchFamily="49" charset="-122"/>
              </a:rPr>
              <a:t>称为</a:t>
            </a:r>
            <a:r>
              <a:rPr lang="zh-CN" altLang="en-US" sz="2400" b="1" smtClean="0">
                <a:solidFill>
                  <a:srgbClr val="FF0000"/>
                </a:solidFill>
                <a:latin typeface="Times New Roman" panose="02020603050405020304" pitchFamily="18" charset="0"/>
                <a:ea typeface="楷体_GB2312" pitchFamily="49" charset="-122"/>
              </a:rPr>
              <a:t>居里点，</a:t>
            </a:r>
            <a:r>
              <a:rPr lang="zh-CN" altLang="en-US" sz="2400" b="1" smtClean="0">
                <a:solidFill>
                  <a:srgbClr val="000000"/>
                </a:solidFill>
                <a:latin typeface="Times New Roman" panose="02020603050405020304" pitchFamily="18" charset="0"/>
                <a:ea typeface="楷体_GB2312" pitchFamily="49" charset="-122"/>
              </a:rPr>
              <a:t>当</a:t>
            </a:r>
            <a:r>
              <a:rPr lang="en-US" altLang="zh-CN" sz="2400" b="1" smtClean="0">
                <a:solidFill>
                  <a:srgbClr val="000000"/>
                </a:solidFill>
                <a:latin typeface="Times New Roman" panose="02020603050405020304" pitchFamily="18" charset="0"/>
                <a:ea typeface="楷体_GB2312" pitchFamily="49" charset="-122"/>
              </a:rPr>
              <a:t>T &gt; T</a:t>
            </a:r>
            <a:r>
              <a:rPr lang="en-US" altLang="zh-CN" sz="2400" b="1" baseline="-25000" smtClean="0">
                <a:solidFill>
                  <a:srgbClr val="000000"/>
                </a:solidFill>
                <a:latin typeface="Times New Roman" panose="02020603050405020304" pitchFamily="18" charset="0"/>
                <a:ea typeface="楷体_GB2312" pitchFamily="49" charset="-122"/>
              </a:rPr>
              <a:t>c</a:t>
            </a:r>
            <a:r>
              <a:rPr lang="zh-CN" altLang="en-US" sz="2400" b="1" smtClean="0">
                <a:solidFill>
                  <a:srgbClr val="000000"/>
                </a:solidFill>
                <a:latin typeface="Times New Roman" panose="02020603050405020304" pitchFamily="18" charset="0"/>
                <a:ea typeface="楷体_GB2312" pitchFamily="49" charset="-122"/>
              </a:rPr>
              <a:t>，铁磁质转化为顺磁质。各种铁磁质的</a:t>
            </a:r>
            <a:r>
              <a:rPr lang="zh-CN" altLang="en-US" sz="2400" b="1" smtClean="0">
                <a:solidFill>
                  <a:srgbClr val="FF0000"/>
                </a:solidFill>
                <a:latin typeface="Times New Roman" panose="02020603050405020304" pitchFamily="18" charset="0"/>
                <a:ea typeface="楷体_GB2312" pitchFamily="49" charset="-122"/>
              </a:rPr>
              <a:t>居里点</a:t>
            </a:r>
            <a:r>
              <a:rPr lang="zh-CN" altLang="en-US" sz="2400" b="1" smtClean="0">
                <a:solidFill>
                  <a:srgbClr val="000000"/>
                </a:solidFill>
                <a:latin typeface="Times New Roman" panose="02020603050405020304" pitchFamily="18" charset="0"/>
                <a:ea typeface="楷体_GB2312" pitchFamily="49" charset="-122"/>
              </a:rPr>
              <a:t>不同，如</a:t>
            </a:r>
            <a:r>
              <a:rPr lang="en-US" altLang="zh-CN" sz="2400" b="1" smtClean="0">
                <a:solidFill>
                  <a:srgbClr val="000000"/>
                </a:solidFill>
                <a:latin typeface="Times New Roman" panose="02020603050405020304" pitchFamily="18" charset="0"/>
                <a:ea typeface="楷体_GB2312" pitchFamily="49" charset="-122"/>
              </a:rPr>
              <a:t>Fe</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1040K</a:t>
            </a:r>
            <a:r>
              <a:rPr lang="zh-CN" altLang="en-US" sz="2400" b="1" smtClean="0">
                <a:solidFill>
                  <a:srgbClr val="000000"/>
                </a:solidFill>
                <a:latin typeface="Times New Roman" panose="02020603050405020304" pitchFamily="18" charset="0"/>
                <a:ea typeface="楷体_GB2312" pitchFamily="49" charset="-122"/>
              </a:rPr>
              <a:t>，</a:t>
            </a:r>
            <a:r>
              <a:rPr lang="en-US" altLang="zh-CN" sz="2400" b="1" smtClean="0">
                <a:solidFill>
                  <a:srgbClr val="000000"/>
                </a:solidFill>
                <a:latin typeface="Times New Roman" panose="02020603050405020304" pitchFamily="18" charset="0"/>
                <a:ea typeface="楷体_GB2312" pitchFamily="49" charset="-122"/>
              </a:rPr>
              <a:t>Ni</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631K</a:t>
            </a:r>
            <a:r>
              <a:rPr lang="zh-CN" altLang="en-US" sz="2400" b="1" smtClean="0">
                <a:solidFill>
                  <a:srgbClr val="000000"/>
                </a:solidFill>
                <a:latin typeface="Times New Roman" panose="02020603050405020304" pitchFamily="18" charset="0"/>
                <a:ea typeface="楷体_GB2312" pitchFamily="49" charset="-122"/>
              </a:rPr>
              <a:t>，</a:t>
            </a:r>
            <a:r>
              <a:rPr lang="en-US" altLang="zh-CN" sz="2400" b="1" smtClean="0">
                <a:solidFill>
                  <a:srgbClr val="000000"/>
                </a:solidFill>
                <a:latin typeface="Times New Roman" panose="02020603050405020304" pitchFamily="18" charset="0"/>
                <a:ea typeface="楷体_GB2312" pitchFamily="49" charset="-122"/>
              </a:rPr>
              <a:t>Co</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1388K</a:t>
            </a:r>
            <a:endParaRPr lang="zh-CN" altLang="en-US" sz="2400" b="1" smtClean="0">
              <a:solidFill>
                <a:srgbClr val="000000"/>
              </a:solidFill>
              <a:latin typeface="Times New Roman" panose="02020603050405020304" pitchFamily="18" charset="0"/>
              <a:ea typeface="楷体_GB2312" pitchFamily="49" charset="-122"/>
            </a:endParaRPr>
          </a:p>
        </p:txBody>
      </p:sp>
      <p:sp>
        <p:nvSpPr>
          <p:cNvPr id="28676" name="Rectangle 4"/>
          <p:cNvSpPr>
            <a:spLocks noChangeArrowheads="1"/>
          </p:cNvSpPr>
          <p:nvPr/>
        </p:nvSpPr>
        <p:spPr bwMode="auto">
          <a:xfrm>
            <a:off x="198438" y="476672"/>
            <a:ext cx="28889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六</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铁磁质的性质</a:t>
            </a:r>
          </a:p>
        </p:txBody>
      </p:sp>
    </p:spTree>
    <p:extLst>
      <p:ext uri="{BB962C8B-B14F-4D97-AF65-F5344CB8AC3E}">
        <p14:creationId xmlns:p14="http://schemas.microsoft.com/office/powerpoint/2010/main" val="1058765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177800" y="290513"/>
            <a:ext cx="5048250" cy="58578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宋体"/>
                <a:ea typeface="宋体"/>
                <a:cs typeface="Times New Roman" pitchFamily="18" charset="0"/>
              </a:rPr>
              <a:t>1. </a:t>
            </a:r>
            <a:r>
              <a:rPr kumimoji="1" lang="zh-CN" altLang="en-US" sz="3200" b="1" i="0" u="none" strike="noStrike" kern="1200" cap="none" spc="0" normalizeH="0" baseline="0" noProof="0" dirty="0">
                <a:ln>
                  <a:noFill/>
                </a:ln>
                <a:solidFill>
                  <a:srgbClr val="000000"/>
                </a:solidFill>
                <a:effectLst/>
                <a:uLnTx/>
                <a:uFillTx/>
                <a:latin typeface="宋体"/>
                <a:ea typeface="宋体"/>
                <a:cs typeface="Times New Roman" pitchFamily="18" charset="0"/>
              </a:rPr>
              <a:t>铁磁质的磁化过程</a:t>
            </a:r>
          </a:p>
        </p:txBody>
      </p:sp>
      <p:sp>
        <p:nvSpPr>
          <p:cNvPr id="8195" name="Rectangle 6"/>
          <p:cNvSpPr>
            <a:spLocks noChangeArrowheads="1"/>
          </p:cNvSpPr>
          <p:nvPr/>
        </p:nvSpPr>
        <p:spPr bwMode="auto">
          <a:xfrm>
            <a:off x="293688" y="1162050"/>
            <a:ext cx="2386012" cy="522288"/>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楷体" pitchFamily="49" charset="-122"/>
                <a:ea typeface="楷体" pitchFamily="49" charset="-122"/>
                <a:cs typeface="+mn-cs"/>
              </a:rPr>
              <a:t>1</a:t>
            </a:r>
            <a:r>
              <a:rPr kumimoji="1" lang="zh-CN" altLang="en-US" sz="2800" b="1" i="0" u="none" strike="noStrike" kern="1200" cap="none" spc="0" normalizeH="0" baseline="0" noProof="0" dirty="0" smtClean="0">
                <a:ln>
                  <a:noFill/>
                </a:ln>
                <a:solidFill>
                  <a:srgbClr val="000000"/>
                </a:solidFill>
                <a:effectLst/>
                <a:uLnTx/>
                <a:uFillTx/>
                <a:latin typeface="楷体" pitchFamily="49" charset="-122"/>
                <a:ea typeface="楷体" pitchFamily="49" charset="-122"/>
                <a:cs typeface="+mn-cs"/>
              </a:rPr>
              <a:t>）、</a:t>
            </a:r>
            <a:r>
              <a:rPr kumimoji="1" lang="zh-CN" altLang="en-US" sz="2800" b="1" i="0" u="none" strike="noStrike" kern="1200" cap="none" spc="0" normalizeH="0" baseline="0" noProof="0" dirty="0">
                <a:ln>
                  <a:noFill/>
                </a:ln>
                <a:solidFill>
                  <a:srgbClr val="000000"/>
                </a:solidFill>
                <a:effectLst/>
                <a:uLnTx/>
                <a:uFillTx/>
                <a:latin typeface="宋体"/>
                <a:ea typeface="宋体"/>
                <a:cs typeface="+mn-cs"/>
              </a:rPr>
              <a:t>实验</a:t>
            </a:r>
            <a:r>
              <a:rPr kumimoji="1"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a:t>
            </a:r>
          </a:p>
        </p:txBody>
      </p:sp>
      <p:sp>
        <p:nvSpPr>
          <p:cNvPr id="29700" name="Rectangle 7"/>
          <p:cNvSpPr>
            <a:spLocks noChangeArrowheads="1"/>
          </p:cNvSpPr>
          <p:nvPr/>
        </p:nvSpPr>
        <p:spPr bwMode="auto">
          <a:xfrm>
            <a:off x="280988" y="2276475"/>
            <a:ext cx="88201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用</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铁磁质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为芯制成</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螺绕环</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，单位长度匝数</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n</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。当线圈中通电流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时，环内的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磁场强度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 = nI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，通过测量电流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，就知道了</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铁磁质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磁化的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磁场强度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H</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在螺绕环的铁芯上切开一个小开口，因磁感应强度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的法向分量在切口和铁芯中连续，故用小线圈在开口处测量的</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就是环路中的磁感应强度</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p>
          <a:p>
            <a:pPr marL="0" marR="0" lvl="0" indent="0" algn="just" defTabSz="914400" rtl="0" eaLnBrk="1" fontAlgn="base" latinLnBrk="0" hangingPunct="1">
              <a:lnSpc>
                <a:spcPct val="130000"/>
              </a:lnSpc>
              <a:spcBef>
                <a:spcPct val="0"/>
              </a:spcBef>
              <a:spcAft>
                <a:spcPct val="0"/>
              </a:spcAft>
              <a:buClrTx/>
              <a:buSzTx/>
              <a:buFontTx/>
              <a:buNone/>
              <a:tabLst/>
              <a:defRPr/>
            </a:pPr>
            <a:endPar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Times New Roman" panose="02020603050405020304" pitchFamily="18" charset="0"/>
            </a:endParaRPr>
          </a:p>
        </p:txBody>
      </p:sp>
      <p:sp>
        <p:nvSpPr>
          <p:cNvPr id="29701" name="Freeform 14"/>
          <p:cNvSpPr>
            <a:spLocks/>
          </p:cNvSpPr>
          <p:nvPr/>
        </p:nvSpPr>
        <p:spPr bwMode="auto">
          <a:xfrm rot="-6727797">
            <a:off x="5612606" y="107157"/>
            <a:ext cx="2257425" cy="2230438"/>
          </a:xfrm>
          <a:custGeom>
            <a:avLst/>
            <a:gdLst>
              <a:gd name="T0" fmla="*/ 2147483647 w 1422"/>
              <a:gd name="T1" fmla="*/ 2147483647 h 1293"/>
              <a:gd name="T2" fmla="*/ 2147483647 w 1422"/>
              <a:gd name="T3" fmla="*/ 2147483647 h 1293"/>
              <a:gd name="T4" fmla="*/ 2147483647 w 1422"/>
              <a:gd name="T5" fmla="*/ 2147483647 h 1293"/>
              <a:gd name="T6" fmla="*/ 2147483647 w 1422"/>
              <a:gd name="T7" fmla="*/ 2147483647 h 1293"/>
              <a:gd name="T8" fmla="*/ 2147483647 w 1422"/>
              <a:gd name="T9" fmla="*/ 0 h 1293"/>
              <a:gd name="T10" fmla="*/ 2147483647 w 1422"/>
              <a:gd name="T11" fmla="*/ 2147483647 h 1293"/>
              <a:gd name="T12" fmla="*/ 2147483647 w 1422"/>
              <a:gd name="T13" fmla="*/ 2147483647 h 1293"/>
              <a:gd name="T14" fmla="*/ 2147483647 w 1422"/>
              <a:gd name="T15" fmla="*/ 2147483647 h 1293"/>
              <a:gd name="T16" fmla="*/ 2147483647 w 1422"/>
              <a:gd name="T17" fmla="*/ 2147483647 h 1293"/>
              <a:gd name="T18" fmla="*/ 2147483647 w 1422"/>
              <a:gd name="T19" fmla="*/ 2147483647 h 1293"/>
              <a:gd name="T20" fmla="*/ 2147483647 w 1422"/>
              <a:gd name="T21" fmla="*/ 2147483647 h 1293"/>
              <a:gd name="T22" fmla="*/ 2147483647 w 1422"/>
              <a:gd name="T23" fmla="*/ 2147483647 h 1293"/>
              <a:gd name="T24" fmla="*/ 2147483647 w 1422"/>
              <a:gd name="T25" fmla="*/ 2147483647 h 1293"/>
              <a:gd name="T26" fmla="*/ 2147483647 w 1422"/>
              <a:gd name="T27" fmla="*/ 2147483647 h 1293"/>
              <a:gd name="T28" fmla="*/ 2147483647 w 1422"/>
              <a:gd name="T29" fmla="*/ 2147483647 h 1293"/>
              <a:gd name="T30" fmla="*/ 2147483647 w 1422"/>
              <a:gd name="T31" fmla="*/ 2147483647 h 1293"/>
              <a:gd name="T32" fmla="*/ 0 w 1422"/>
              <a:gd name="T33" fmla="*/ 2147483647 h 12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2"/>
              <a:gd name="T52" fmla="*/ 0 h 1293"/>
              <a:gd name="T53" fmla="*/ 1422 w 1422"/>
              <a:gd name="T54" fmla="*/ 1293 h 12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2" h="1293">
                <a:moveTo>
                  <a:pt x="363" y="499"/>
                </a:moveTo>
                <a:cubicBezTo>
                  <a:pt x="306" y="457"/>
                  <a:pt x="250" y="416"/>
                  <a:pt x="227" y="363"/>
                </a:cubicBezTo>
                <a:cubicBezTo>
                  <a:pt x="204" y="310"/>
                  <a:pt x="174" y="204"/>
                  <a:pt x="227" y="181"/>
                </a:cubicBezTo>
                <a:cubicBezTo>
                  <a:pt x="280" y="158"/>
                  <a:pt x="469" y="257"/>
                  <a:pt x="545" y="227"/>
                </a:cubicBezTo>
                <a:cubicBezTo>
                  <a:pt x="621" y="197"/>
                  <a:pt x="621" y="0"/>
                  <a:pt x="681" y="0"/>
                </a:cubicBezTo>
                <a:cubicBezTo>
                  <a:pt x="741" y="0"/>
                  <a:pt x="817" y="197"/>
                  <a:pt x="908" y="227"/>
                </a:cubicBezTo>
                <a:cubicBezTo>
                  <a:pt x="999" y="257"/>
                  <a:pt x="1172" y="128"/>
                  <a:pt x="1225" y="181"/>
                </a:cubicBezTo>
                <a:cubicBezTo>
                  <a:pt x="1278" y="234"/>
                  <a:pt x="1195" y="446"/>
                  <a:pt x="1225" y="544"/>
                </a:cubicBezTo>
                <a:cubicBezTo>
                  <a:pt x="1255" y="642"/>
                  <a:pt x="1422" y="711"/>
                  <a:pt x="1407" y="771"/>
                </a:cubicBezTo>
                <a:cubicBezTo>
                  <a:pt x="1392" y="831"/>
                  <a:pt x="1179" y="839"/>
                  <a:pt x="1134" y="907"/>
                </a:cubicBezTo>
                <a:cubicBezTo>
                  <a:pt x="1089" y="975"/>
                  <a:pt x="1194" y="1141"/>
                  <a:pt x="1134" y="1179"/>
                </a:cubicBezTo>
                <a:cubicBezTo>
                  <a:pt x="1074" y="1217"/>
                  <a:pt x="870" y="1119"/>
                  <a:pt x="772" y="1134"/>
                </a:cubicBezTo>
                <a:cubicBezTo>
                  <a:pt x="674" y="1149"/>
                  <a:pt x="613" y="1293"/>
                  <a:pt x="545" y="1270"/>
                </a:cubicBezTo>
                <a:cubicBezTo>
                  <a:pt x="477" y="1247"/>
                  <a:pt x="446" y="1058"/>
                  <a:pt x="363" y="998"/>
                </a:cubicBezTo>
                <a:cubicBezTo>
                  <a:pt x="280" y="938"/>
                  <a:pt x="76" y="967"/>
                  <a:pt x="46" y="907"/>
                </a:cubicBezTo>
                <a:cubicBezTo>
                  <a:pt x="16" y="847"/>
                  <a:pt x="190" y="726"/>
                  <a:pt x="182" y="635"/>
                </a:cubicBezTo>
                <a:cubicBezTo>
                  <a:pt x="174" y="544"/>
                  <a:pt x="30" y="408"/>
                  <a:pt x="0"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nvGrpSpPr>
          <p:cNvPr id="29702" name="组合 1"/>
          <p:cNvGrpSpPr>
            <a:grpSpLocks/>
          </p:cNvGrpSpPr>
          <p:nvPr/>
        </p:nvGrpSpPr>
        <p:grpSpPr bwMode="auto">
          <a:xfrm>
            <a:off x="5770563" y="336550"/>
            <a:ext cx="2851150" cy="1800225"/>
            <a:chOff x="5507038" y="1196975"/>
            <a:chExt cx="2851105" cy="1800225"/>
          </a:xfrm>
        </p:grpSpPr>
        <p:sp>
          <p:nvSpPr>
            <p:cNvPr id="29716" name="Oval 10"/>
            <p:cNvSpPr>
              <a:spLocks noChangeArrowheads="1"/>
            </p:cNvSpPr>
            <p:nvPr/>
          </p:nvSpPr>
          <p:spPr bwMode="auto">
            <a:xfrm>
              <a:off x="5507038" y="1196975"/>
              <a:ext cx="1944687" cy="1800225"/>
            </a:xfrm>
            <a:prstGeom prst="ellipse">
              <a:avLst/>
            </a:prstGeom>
            <a:solidFill>
              <a:schemeClr val="bg1"/>
            </a:solidFill>
            <a:ln w="76200">
              <a:solidFill>
                <a:srgbClr val="FF0000"/>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717" name="Line 15"/>
            <p:cNvSpPr>
              <a:spLocks noChangeShapeType="1"/>
            </p:cNvSpPr>
            <p:nvPr/>
          </p:nvSpPr>
          <p:spPr bwMode="auto">
            <a:xfrm flipH="1">
              <a:off x="6443663" y="2492375"/>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9718" name="Rectangle 17"/>
            <p:cNvSpPr>
              <a:spLocks noChangeArrowheads="1"/>
            </p:cNvSpPr>
            <p:nvPr/>
          </p:nvSpPr>
          <p:spPr bwMode="auto">
            <a:xfrm>
              <a:off x="6443663" y="1916113"/>
              <a:ext cx="38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9719" name="Rectangle 19"/>
            <p:cNvSpPr>
              <a:spLocks noChangeArrowheads="1"/>
            </p:cNvSpPr>
            <p:nvPr/>
          </p:nvSpPr>
          <p:spPr bwMode="auto">
            <a:xfrm>
              <a:off x="7739063" y="2060575"/>
              <a:ext cx="6190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 H</a:t>
              </a:r>
            </a:p>
          </p:txBody>
        </p:sp>
        <p:sp>
          <p:nvSpPr>
            <p:cNvPr id="29720" name="Line 20"/>
            <p:cNvSpPr>
              <a:spLocks noChangeShapeType="1"/>
            </p:cNvSpPr>
            <p:nvPr/>
          </p:nvSpPr>
          <p:spPr bwMode="auto">
            <a:xfrm flipV="1">
              <a:off x="7378700" y="2347913"/>
              <a:ext cx="5048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29703" name="Freeform 12"/>
          <p:cNvSpPr>
            <a:spLocks/>
          </p:cNvSpPr>
          <p:nvPr/>
        </p:nvSpPr>
        <p:spPr bwMode="auto">
          <a:xfrm rot="-7160307">
            <a:off x="6231731" y="4174332"/>
            <a:ext cx="2078037" cy="2241550"/>
          </a:xfrm>
          <a:custGeom>
            <a:avLst/>
            <a:gdLst>
              <a:gd name="T0" fmla="*/ 2147483647 w 1422"/>
              <a:gd name="T1" fmla="*/ 2147483647 h 1293"/>
              <a:gd name="T2" fmla="*/ 2147483647 w 1422"/>
              <a:gd name="T3" fmla="*/ 2147483647 h 1293"/>
              <a:gd name="T4" fmla="*/ 2147483647 w 1422"/>
              <a:gd name="T5" fmla="*/ 2147483647 h 1293"/>
              <a:gd name="T6" fmla="*/ 2147483647 w 1422"/>
              <a:gd name="T7" fmla="*/ 2147483647 h 1293"/>
              <a:gd name="T8" fmla="*/ 2147483647 w 1422"/>
              <a:gd name="T9" fmla="*/ 0 h 1293"/>
              <a:gd name="T10" fmla="*/ 2147483647 w 1422"/>
              <a:gd name="T11" fmla="*/ 2147483647 h 1293"/>
              <a:gd name="T12" fmla="*/ 2147483647 w 1422"/>
              <a:gd name="T13" fmla="*/ 2147483647 h 1293"/>
              <a:gd name="T14" fmla="*/ 2147483647 w 1422"/>
              <a:gd name="T15" fmla="*/ 2147483647 h 1293"/>
              <a:gd name="T16" fmla="*/ 2147483647 w 1422"/>
              <a:gd name="T17" fmla="*/ 2147483647 h 1293"/>
              <a:gd name="T18" fmla="*/ 2147483647 w 1422"/>
              <a:gd name="T19" fmla="*/ 2147483647 h 1293"/>
              <a:gd name="T20" fmla="*/ 2147483647 w 1422"/>
              <a:gd name="T21" fmla="*/ 2147483647 h 1293"/>
              <a:gd name="T22" fmla="*/ 2147483647 w 1422"/>
              <a:gd name="T23" fmla="*/ 2147483647 h 1293"/>
              <a:gd name="T24" fmla="*/ 2147483647 w 1422"/>
              <a:gd name="T25" fmla="*/ 2147483647 h 1293"/>
              <a:gd name="T26" fmla="*/ 2147483647 w 1422"/>
              <a:gd name="T27" fmla="*/ 2147483647 h 1293"/>
              <a:gd name="T28" fmla="*/ 2147483647 w 1422"/>
              <a:gd name="T29" fmla="*/ 2147483647 h 1293"/>
              <a:gd name="T30" fmla="*/ 2147483647 w 1422"/>
              <a:gd name="T31" fmla="*/ 2147483647 h 1293"/>
              <a:gd name="T32" fmla="*/ 0 w 1422"/>
              <a:gd name="T33" fmla="*/ 2147483647 h 12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2"/>
              <a:gd name="T52" fmla="*/ 0 h 1293"/>
              <a:gd name="T53" fmla="*/ 1422 w 1422"/>
              <a:gd name="T54" fmla="*/ 1293 h 12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2" h="1293">
                <a:moveTo>
                  <a:pt x="363" y="499"/>
                </a:moveTo>
                <a:cubicBezTo>
                  <a:pt x="306" y="457"/>
                  <a:pt x="250" y="416"/>
                  <a:pt x="227" y="363"/>
                </a:cubicBezTo>
                <a:cubicBezTo>
                  <a:pt x="204" y="310"/>
                  <a:pt x="174" y="204"/>
                  <a:pt x="227" y="181"/>
                </a:cubicBezTo>
                <a:cubicBezTo>
                  <a:pt x="280" y="158"/>
                  <a:pt x="469" y="257"/>
                  <a:pt x="545" y="227"/>
                </a:cubicBezTo>
                <a:cubicBezTo>
                  <a:pt x="621" y="197"/>
                  <a:pt x="621" y="0"/>
                  <a:pt x="681" y="0"/>
                </a:cubicBezTo>
                <a:cubicBezTo>
                  <a:pt x="741" y="0"/>
                  <a:pt x="817" y="197"/>
                  <a:pt x="908" y="227"/>
                </a:cubicBezTo>
                <a:cubicBezTo>
                  <a:pt x="999" y="257"/>
                  <a:pt x="1172" y="128"/>
                  <a:pt x="1225" y="181"/>
                </a:cubicBezTo>
                <a:cubicBezTo>
                  <a:pt x="1278" y="234"/>
                  <a:pt x="1195" y="446"/>
                  <a:pt x="1225" y="544"/>
                </a:cubicBezTo>
                <a:cubicBezTo>
                  <a:pt x="1255" y="642"/>
                  <a:pt x="1422" y="711"/>
                  <a:pt x="1407" y="771"/>
                </a:cubicBezTo>
                <a:cubicBezTo>
                  <a:pt x="1392" y="831"/>
                  <a:pt x="1179" y="839"/>
                  <a:pt x="1134" y="907"/>
                </a:cubicBezTo>
                <a:cubicBezTo>
                  <a:pt x="1089" y="975"/>
                  <a:pt x="1194" y="1141"/>
                  <a:pt x="1134" y="1179"/>
                </a:cubicBezTo>
                <a:cubicBezTo>
                  <a:pt x="1074" y="1217"/>
                  <a:pt x="870" y="1119"/>
                  <a:pt x="772" y="1134"/>
                </a:cubicBezTo>
                <a:cubicBezTo>
                  <a:pt x="674" y="1149"/>
                  <a:pt x="613" y="1293"/>
                  <a:pt x="545" y="1270"/>
                </a:cubicBezTo>
                <a:cubicBezTo>
                  <a:pt x="477" y="1247"/>
                  <a:pt x="446" y="1058"/>
                  <a:pt x="363" y="998"/>
                </a:cubicBezTo>
                <a:cubicBezTo>
                  <a:pt x="280" y="938"/>
                  <a:pt x="76" y="967"/>
                  <a:pt x="46" y="907"/>
                </a:cubicBezTo>
                <a:cubicBezTo>
                  <a:pt x="16" y="847"/>
                  <a:pt x="190" y="726"/>
                  <a:pt x="182" y="635"/>
                </a:cubicBezTo>
                <a:cubicBezTo>
                  <a:pt x="174" y="544"/>
                  <a:pt x="30" y="408"/>
                  <a:pt x="0"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nvGrpSpPr>
          <p:cNvPr id="29704" name="组合 3"/>
          <p:cNvGrpSpPr>
            <a:grpSpLocks/>
          </p:cNvGrpSpPr>
          <p:nvPr/>
        </p:nvGrpSpPr>
        <p:grpSpPr bwMode="auto">
          <a:xfrm>
            <a:off x="6300788" y="4433888"/>
            <a:ext cx="2663825" cy="2260600"/>
            <a:chOff x="6372225" y="836687"/>
            <a:chExt cx="2663825" cy="2259461"/>
          </a:xfrm>
        </p:grpSpPr>
        <p:sp>
          <p:nvSpPr>
            <p:cNvPr id="29709" name="Oval 11"/>
            <p:cNvSpPr>
              <a:spLocks noChangeArrowheads="1"/>
            </p:cNvSpPr>
            <p:nvPr/>
          </p:nvSpPr>
          <p:spPr bwMode="auto">
            <a:xfrm>
              <a:off x="6372225" y="836687"/>
              <a:ext cx="1944688" cy="1800225"/>
            </a:xfrm>
            <a:prstGeom prst="ellipse">
              <a:avLst/>
            </a:prstGeom>
            <a:solidFill>
              <a:schemeClr val="bg1"/>
            </a:solidFill>
            <a:ln w="76200">
              <a:solidFill>
                <a:srgbClr val="FF0000"/>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710" name="Rectangle 13"/>
            <p:cNvSpPr>
              <a:spLocks noChangeArrowheads="1"/>
            </p:cNvSpPr>
            <p:nvPr/>
          </p:nvSpPr>
          <p:spPr bwMode="auto">
            <a:xfrm>
              <a:off x="7380288" y="2492375"/>
              <a:ext cx="71437" cy="288925"/>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711" name="Rectangle 15"/>
            <p:cNvSpPr>
              <a:spLocks noChangeArrowheads="1"/>
            </p:cNvSpPr>
            <p:nvPr/>
          </p:nvSpPr>
          <p:spPr bwMode="auto">
            <a:xfrm>
              <a:off x="7338379" y="2696049"/>
              <a:ext cx="356188"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29712" name="Rectangle 17"/>
            <p:cNvSpPr>
              <a:spLocks noChangeArrowheads="1"/>
            </p:cNvSpPr>
            <p:nvPr/>
          </p:nvSpPr>
          <p:spPr bwMode="auto">
            <a:xfrm>
              <a:off x="8580438" y="1484313"/>
              <a:ext cx="455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B</a:t>
              </a:r>
            </a:p>
          </p:txBody>
        </p:sp>
        <p:sp>
          <p:nvSpPr>
            <p:cNvPr id="29713" name="Line 18"/>
            <p:cNvSpPr>
              <a:spLocks noChangeShapeType="1"/>
            </p:cNvSpPr>
            <p:nvPr/>
          </p:nvSpPr>
          <p:spPr bwMode="auto">
            <a:xfrm flipH="1">
              <a:off x="7380288" y="2060575"/>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29714" name="Rectangle 20"/>
            <p:cNvSpPr>
              <a:spLocks noChangeArrowheads="1"/>
            </p:cNvSpPr>
            <p:nvPr/>
          </p:nvSpPr>
          <p:spPr bwMode="auto">
            <a:xfrm>
              <a:off x="7164388" y="1628775"/>
              <a:ext cx="6111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9715" name="Line 21"/>
            <p:cNvSpPr>
              <a:spLocks noChangeShapeType="1"/>
            </p:cNvSpPr>
            <p:nvPr/>
          </p:nvSpPr>
          <p:spPr bwMode="auto">
            <a:xfrm flipV="1">
              <a:off x="8316913" y="1773238"/>
              <a:ext cx="35877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graphicFrame>
        <p:nvGraphicFramePr>
          <p:cNvPr id="29705" name="Object 5"/>
          <p:cNvGraphicFramePr>
            <a:graphicFrameLocks noChangeAspect="1"/>
          </p:cNvGraphicFramePr>
          <p:nvPr/>
        </p:nvGraphicFramePr>
        <p:xfrm>
          <a:off x="5006975" y="4889500"/>
          <a:ext cx="385763" cy="420688"/>
        </p:xfrm>
        <a:graphic>
          <a:graphicData uri="http://schemas.openxmlformats.org/presentationml/2006/ole">
            <mc:AlternateContent xmlns:mc="http://schemas.openxmlformats.org/markup-compatibility/2006">
              <mc:Choice xmlns:v="urn:schemas-microsoft-com:vml" Requires="v">
                <p:oleObj spid="_x0000_s478214" name="Equation" r:id="rId3" imgW="152268" imgH="164957" progId="Equation.3">
                  <p:embed/>
                </p:oleObj>
              </mc:Choice>
              <mc:Fallback>
                <p:oleObj name="Equation" r:id="rId3" imgW="152268" imgH="164957" progId="Equation.3">
                  <p:embed/>
                  <p:pic>
                    <p:nvPicPr>
                      <p:cNvPr id="297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75" y="4889500"/>
                        <a:ext cx="3857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8"/>
          <p:cNvSpPr>
            <a:spLocks noChangeArrowheads="1"/>
          </p:cNvSpPr>
          <p:nvPr/>
        </p:nvSpPr>
        <p:spPr bwMode="auto">
          <a:xfrm>
            <a:off x="254000" y="4848225"/>
            <a:ext cx="7558088" cy="46196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a:ea typeface="宋体"/>
                <a:cs typeface="+mn-cs"/>
              </a:rPr>
              <a:t>根据        可以测出铁芯</a:t>
            </a:r>
            <a:r>
              <a:rPr kumimoji="1" lang="zh-CN" altLang="en-US" sz="2400" b="1" i="0" u="none" strike="noStrike" kern="1200" cap="none" spc="0" normalizeH="0" baseline="0" noProof="0" dirty="0">
                <a:ln>
                  <a:noFill/>
                </a:ln>
                <a:solidFill>
                  <a:srgbClr val="FF0000"/>
                </a:solidFill>
                <a:effectLst/>
                <a:uLnTx/>
                <a:uFillTx/>
                <a:latin typeface="宋体"/>
                <a:ea typeface="宋体"/>
                <a:cs typeface="+mn-cs"/>
              </a:rPr>
              <a:t>磁导率</a:t>
            </a:r>
          </a:p>
        </p:txBody>
      </p:sp>
      <p:graphicFrame>
        <p:nvGraphicFramePr>
          <p:cNvPr id="29707" name="Object 30"/>
          <p:cNvGraphicFramePr>
            <a:graphicFrameLocks noChangeAspect="1"/>
          </p:cNvGraphicFramePr>
          <p:nvPr/>
        </p:nvGraphicFramePr>
        <p:xfrm>
          <a:off x="1116013" y="4676775"/>
          <a:ext cx="935037" cy="809625"/>
        </p:xfrm>
        <a:graphic>
          <a:graphicData uri="http://schemas.openxmlformats.org/presentationml/2006/ole">
            <mc:AlternateContent xmlns:mc="http://schemas.openxmlformats.org/markup-compatibility/2006">
              <mc:Choice xmlns:v="urn:schemas-microsoft-com:vml" Requires="v">
                <p:oleObj spid="_x0000_s478215" name="Equation" r:id="rId5" imgW="457002" imgH="393529" progId="Equation.DSMT4">
                  <p:embed/>
                </p:oleObj>
              </mc:Choice>
              <mc:Fallback>
                <p:oleObj name="Equation" r:id="rId5" imgW="457002" imgH="393529" progId="Equation.DSMT4">
                  <p:embed/>
                  <p:pic>
                    <p:nvPicPr>
                      <p:cNvPr id="29707"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676775"/>
                        <a:ext cx="93503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8" name="矩形 2"/>
          <p:cNvSpPr>
            <a:spLocks noChangeArrowheads="1"/>
          </p:cNvSpPr>
          <p:nvPr/>
        </p:nvSpPr>
        <p:spPr bwMode="auto">
          <a:xfrm>
            <a:off x="282575" y="5408613"/>
            <a:ext cx="54752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因铁磁质的</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的关系不是线性的，故铁磁质的磁导率不是常数。</a:t>
            </a:r>
          </a:p>
        </p:txBody>
      </p:sp>
    </p:spTree>
    <p:extLst>
      <p:ext uri="{BB962C8B-B14F-4D97-AF65-F5344CB8AC3E}">
        <p14:creationId xmlns:p14="http://schemas.microsoft.com/office/powerpoint/2010/main" val="8572380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3271838" y="2286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23" name="Rectangle 5"/>
          <p:cNvSpPr>
            <a:spLocks noChangeArrowheads="1"/>
          </p:cNvSpPr>
          <p:nvPr/>
        </p:nvSpPr>
        <p:spPr bwMode="auto">
          <a:xfrm>
            <a:off x="179388" y="333375"/>
            <a:ext cx="8197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磁化曲线：</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表示</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磁场强度</a:t>
            </a: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H</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磁感应强度</a:t>
            </a: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B</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的关系</a:t>
            </a:r>
          </a:p>
        </p:txBody>
      </p:sp>
      <p:sp>
        <p:nvSpPr>
          <p:cNvPr id="30724" name="Rectangle 6"/>
          <p:cNvSpPr>
            <a:spLocks noChangeArrowheads="1"/>
          </p:cNvSpPr>
          <p:nvPr/>
        </p:nvSpPr>
        <p:spPr bwMode="auto">
          <a:xfrm>
            <a:off x="323850" y="55118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从</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O</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到饱和状态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B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H</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曲线称为</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初始磁化曲线</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5" name="Rectangle 8"/>
          <p:cNvSpPr>
            <a:spLocks noChangeArrowheads="1"/>
          </p:cNvSpPr>
          <p:nvPr/>
        </p:nvSpPr>
        <p:spPr bwMode="auto">
          <a:xfrm>
            <a:off x="179388" y="1125538"/>
            <a:ext cx="489743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、实验开始时</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，未磁化的铁芯中</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，这一状态相当于</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图上原点</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O</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2" name="Group 9"/>
          <p:cNvGrpSpPr>
            <a:grpSpLocks/>
          </p:cNvGrpSpPr>
          <p:nvPr/>
        </p:nvGrpSpPr>
        <p:grpSpPr bwMode="auto">
          <a:xfrm>
            <a:off x="5510213" y="1771650"/>
            <a:ext cx="3406775" cy="2362200"/>
            <a:chOff x="3072" y="2496"/>
            <a:chExt cx="2304" cy="1488"/>
          </a:xfrm>
        </p:grpSpPr>
        <p:sp>
          <p:nvSpPr>
            <p:cNvPr id="30728" name="Rectangle 10"/>
            <p:cNvSpPr>
              <a:spLocks noChangeArrowheads="1"/>
            </p:cNvSpPr>
            <p:nvPr/>
          </p:nvSpPr>
          <p:spPr bwMode="auto">
            <a:xfrm>
              <a:off x="3072" y="2496"/>
              <a:ext cx="2304" cy="1488"/>
            </a:xfrm>
            <a:prstGeom prst="rect">
              <a:avLst/>
            </a:prstGeom>
            <a:solidFill>
              <a:schemeClr val="bg1"/>
            </a:solidFill>
            <a:ln w="9525">
              <a:solidFill>
                <a:schemeClr val="tx2"/>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29" name="Line 11"/>
            <p:cNvSpPr>
              <a:spLocks noChangeShapeType="1"/>
            </p:cNvSpPr>
            <p:nvPr/>
          </p:nvSpPr>
          <p:spPr bwMode="auto">
            <a:xfrm flipV="1">
              <a:off x="3547" y="2544"/>
              <a:ext cx="0" cy="1329"/>
            </a:xfrm>
            <a:prstGeom prst="line">
              <a:avLst/>
            </a:prstGeom>
            <a:noFill/>
            <a:ln w="127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30730" name="Object 12"/>
            <p:cNvGraphicFramePr>
              <a:graphicFrameLocks noChangeAspect="1"/>
            </p:cNvGraphicFramePr>
            <p:nvPr/>
          </p:nvGraphicFramePr>
          <p:xfrm>
            <a:off x="3253" y="2496"/>
            <a:ext cx="218" cy="246"/>
          </p:xfrm>
          <a:graphic>
            <a:graphicData uri="http://schemas.openxmlformats.org/presentationml/2006/ole">
              <mc:AlternateContent xmlns:mc="http://schemas.openxmlformats.org/markup-compatibility/2006">
                <mc:Choice xmlns:v="urn:schemas-microsoft-com:vml" Requires="v">
                  <p:oleObj spid="_x0000_s479242" name="公式" r:id="rId3" imgW="215806" imgH="228501" progId="Equation.3">
                    <p:embed/>
                  </p:oleObj>
                </mc:Choice>
                <mc:Fallback>
                  <p:oleObj name="公式" r:id="rId3" imgW="215806" imgH="228501" progId="Equation.3">
                    <p:embed/>
                    <p:pic>
                      <p:nvPicPr>
                        <p:cNvPr id="3073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 y="2496"/>
                          <a:ext cx="218"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1" name="Object 13"/>
            <p:cNvGraphicFramePr>
              <a:graphicFrameLocks noChangeAspect="1"/>
            </p:cNvGraphicFramePr>
            <p:nvPr/>
          </p:nvGraphicFramePr>
          <p:xfrm>
            <a:off x="3162" y="2784"/>
            <a:ext cx="407" cy="336"/>
          </p:xfrm>
          <a:graphic>
            <a:graphicData uri="http://schemas.openxmlformats.org/presentationml/2006/ole">
              <mc:AlternateContent xmlns:mc="http://schemas.openxmlformats.org/markup-compatibility/2006">
                <mc:Choice xmlns:v="urn:schemas-microsoft-com:vml" Requires="v">
                  <p:oleObj spid="_x0000_s479243" name="公式" r:id="rId5" imgW="431613" imgH="330057" progId="Equation.3">
                    <p:embed/>
                  </p:oleObj>
                </mc:Choice>
                <mc:Fallback>
                  <p:oleObj name="公式" r:id="rId5" imgW="431613" imgH="330057" progId="Equation.3">
                    <p:embed/>
                    <p:pic>
                      <p:nvPicPr>
                        <p:cNvPr id="3073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 y="27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32" name="Group 14"/>
            <p:cNvGrpSpPr>
              <a:grpSpLocks/>
            </p:cNvGrpSpPr>
            <p:nvPr/>
          </p:nvGrpSpPr>
          <p:grpSpPr bwMode="auto">
            <a:xfrm>
              <a:off x="4156" y="3072"/>
              <a:ext cx="1029" cy="336"/>
              <a:chOff x="4156" y="3072"/>
              <a:chExt cx="1029" cy="336"/>
            </a:xfrm>
          </p:grpSpPr>
          <p:sp>
            <p:nvSpPr>
              <p:cNvPr id="7183" name="AutoShape 15"/>
              <p:cNvSpPr>
                <a:spLocks noChangeArrowheads="1"/>
              </p:cNvSpPr>
              <p:nvPr/>
            </p:nvSpPr>
            <p:spPr bwMode="auto">
              <a:xfrm>
                <a:off x="4156" y="3072"/>
                <a:ext cx="1029" cy="336"/>
              </a:xfrm>
              <a:prstGeom prst="wedgeRectCallout">
                <a:avLst>
                  <a:gd name="adj1" fmla="val -52139"/>
                  <a:gd name="adj2" fmla="val -114583"/>
                </a:avLst>
              </a:prstGeom>
              <a:gradFill rotWithShape="0">
                <a:gsLst>
                  <a:gs pos="0">
                    <a:schemeClr val="folHlink"/>
                  </a:gs>
                  <a:gs pos="50000">
                    <a:schemeClr val="bg1"/>
                  </a:gs>
                  <a:gs pos="100000">
                    <a:schemeClr val="folHlink"/>
                  </a:gs>
                </a:gsLst>
                <a:lin ang="5400000" scaled="1"/>
              </a:gradFill>
              <a:ln w="9525">
                <a:solidFill>
                  <a:srgbClr val="9900CC"/>
                </a:solidFill>
                <a:miter lim="800000"/>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C1C1C"/>
                  </a:solidFill>
                  <a:effectLst/>
                  <a:uLnTx/>
                  <a:uFillTx/>
                  <a:latin typeface="Tahoma" panose="020B0604030504040204" pitchFamily="34" charset="0"/>
                  <a:ea typeface="宋体" pitchFamily="2" charset="-122"/>
                  <a:cs typeface="+mn-cs"/>
                </a:endParaRPr>
              </a:p>
            </p:txBody>
          </p:sp>
          <p:graphicFrame>
            <p:nvGraphicFramePr>
              <p:cNvPr id="30745" name="Object 16"/>
              <p:cNvGraphicFramePr>
                <a:graphicFrameLocks noChangeAspect="1"/>
              </p:cNvGraphicFramePr>
              <p:nvPr/>
            </p:nvGraphicFramePr>
            <p:xfrm>
              <a:off x="4156" y="3098"/>
              <a:ext cx="980" cy="270"/>
            </p:xfrm>
            <a:graphic>
              <a:graphicData uri="http://schemas.openxmlformats.org/presentationml/2006/ole">
                <mc:AlternateContent xmlns:mc="http://schemas.openxmlformats.org/markup-compatibility/2006">
                  <mc:Choice xmlns:v="urn:schemas-microsoft-com:vml" Requires="v">
                    <p:oleObj spid="_x0000_s479244" name="Equation" r:id="rId7" imgW="1333500" imgH="342900" progId="Equation.3">
                      <p:embed/>
                    </p:oleObj>
                  </mc:Choice>
                  <mc:Fallback>
                    <p:oleObj name="Equation" r:id="rId7" imgW="1333500" imgH="342900" progId="Equation.3">
                      <p:embed/>
                      <p:pic>
                        <p:nvPicPr>
                          <p:cNvPr id="30745"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 y="3098"/>
                            <a:ext cx="980" cy="270"/>
                          </a:xfrm>
                          <a:prstGeom prst="rect">
                            <a:avLst/>
                          </a:prstGeom>
                          <a:noFill/>
                          <a:ln>
                            <a:noFill/>
                          </a:ln>
                          <a:effectLst/>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12700">
                                <a:solidFill>
                                  <a:srgbClr val="99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33" name="Line 17"/>
            <p:cNvSpPr>
              <a:spLocks noChangeShapeType="1"/>
            </p:cNvSpPr>
            <p:nvPr/>
          </p:nvSpPr>
          <p:spPr bwMode="auto">
            <a:xfrm>
              <a:off x="3547" y="3854"/>
              <a:ext cx="1513" cy="0"/>
            </a:xfrm>
            <a:prstGeom prst="line">
              <a:avLst/>
            </a:prstGeom>
            <a:noFill/>
            <a:ln w="127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0734" name="Freeform 18"/>
            <p:cNvSpPr>
              <a:spLocks/>
            </p:cNvSpPr>
            <p:nvPr/>
          </p:nvSpPr>
          <p:spPr bwMode="auto">
            <a:xfrm>
              <a:off x="3547" y="2756"/>
              <a:ext cx="1387" cy="1098"/>
            </a:xfrm>
            <a:custGeom>
              <a:avLst/>
              <a:gdLst>
                <a:gd name="T0" fmla="*/ 0 w 1584"/>
                <a:gd name="T1" fmla="*/ 1020 h 1106"/>
                <a:gd name="T2" fmla="*/ 30 w 1584"/>
                <a:gd name="T3" fmla="*/ 921 h 1106"/>
                <a:gd name="T4" fmla="*/ 46 w 1584"/>
                <a:gd name="T5" fmla="*/ 619 h 1106"/>
                <a:gd name="T6" fmla="*/ 67 w 1584"/>
                <a:gd name="T7" fmla="*/ 401 h 1106"/>
                <a:gd name="T8" fmla="*/ 110 w 1584"/>
                <a:gd name="T9" fmla="*/ 201 h 1106"/>
                <a:gd name="T10" fmla="*/ 168 w 1584"/>
                <a:gd name="T11" fmla="*/ 90 h 1106"/>
                <a:gd name="T12" fmla="*/ 223 w 1584"/>
                <a:gd name="T13" fmla="*/ 50 h 1106"/>
                <a:gd name="T14" fmla="*/ 292 w 1584"/>
                <a:gd name="T15" fmla="*/ 8 h 1106"/>
                <a:gd name="T16" fmla="*/ 368 w 1584"/>
                <a:gd name="T17" fmla="*/ 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1106"/>
                <a:gd name="T29" fmla="*/ 1584 w 1584"/>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1106">
                  <a:moveTo>
                    <a:pt x="0" y="1106"/>
                  </a:moveTo>
                  <a:cubicBezTo>
                    <a:pt x="21" y="1088"/>
                    <a:pt x="94" y="1070"/>
                    <a:pt x="126" y="998"/>
                  </a:cubicBezTo>
                  <a:cubicBezTo>
                    <a:pt x="158" y="926"/>
                    <a:pt x="165" y="768"/>
                    <a:pt x="192" y="674"/>
                  </a:cubicBezTo>
                  <a:cubicBezTo>
                    <a:pt x="219" y="580"/>
                    <a:pt x="241" y="510"/>
                    <a:pt x="288" y="434"/>
                  </a:cubicBezTo>
                  <a:cubicBezTo>
                    <a:pt x="335" y="358"/>
                    <a:pt x="403" y="274"/>
                    <a:pt x="476" y="218"/>
                  </a:cubicBezTo>
                  <a:cubicBezTo>
                    <a:pt x="549" y="162"/>
                    <a:pt x="645" y="129"/>
                    <a:pt x="726" y="101"/>
                  </a:cubicBezTo>
                  <a:cubicBezTo>
                    <a:pt x="807" y="73"/>
                    <a:pt x="872" y="66"/>
                    <a:pt x="960" y="50"/>
                  </a:cubicBezTo>
                  <a:cubicBezTo>
                    <a:pt x="1048" y="34"/>
                    <a:pt x="1152" y="16"/>
                    <a:pt x="1256" y="8"/>
                  </a:cubicBezTo>
                  <a:cubicBezTo>
                    <a:pt x="1360" y="0"/>
                    <a:pt x="1516" y="3"/>
                    <a:pt x="1584" y="2"/>
                  </a:cubicBezTo>
                </a:path>
              </a:pathLst>
            </a:custGeom>
            <a:noFill/>
            <a:ln w="28575">
              <a:solidFill>
                <a:srgbClr val="0000FF"/>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0735" name="Line 19"/>
            <p:cNvSpPr>
              <a:spLocks noChangeShapeType="1"/>
            </p:cNvSpPr>
            <p:nvPr/>
          </p:nvSpPr>
          <p:spPr bwMode="auto">
            <a:xfrm>
              <a:off x="3547" y="2756"/>
              <a:ext cx="1429" cy="0"/>
            </a:xfrm>
            <a:prstGeom prst="line">
              <a:avLst/>
            </a:prstGeom>
            <a:noFill/>
            <a:ln w="28575">
              <a:solidFill>
                <a:srgbClr val="FF0066"/>
              </a:solidFill>
              <a:prstDash val="dash"/>
              <a:miter lim="800000"/>
              <a:headEnd/>
              <a:tailEnd type="none" w="sm"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0736" name="Oval 20"/>
            <p:cNvSpPr>
              <a:spLocks noChangeArrowheads="1"/>
            </p:cNvSpPr>
            <p:nvPr/>
          </p:nvSpPr>
          <p:spPr bwMode="auto">
            <a:xfrm>
              <a:off x="3631" y="3705"/>
              <a:ext cx="42" cy="50"/>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37" name="Oval 21"/>
            <p:cNvSpPr>
              <a:spLocks noChangeArrowheads="1"/>
            </p:cNvSpPr>
            <p:nvPr/>
          </p:nvSpPr>
          <p:spPr bwMode="auto">
            <a:xfrm>
              <a:off x="3841" y="3056"/>
              <a:ext cx="42" cy="51"/>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38" name="Oval 22"/>
            <p:cNvSpPr>
              <a:spLocks noChangeArrowheads="1"/>
            </p:cNvSpPr>
            <p:nvPr/>
          </p:nvSpPr>
          <p:spPr bwMode="auto">
            <a:xfrm>
              <a:off x="4598" y="2756"/>
              <a:ext cx="41" cy="51"/>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39" name="Text Box 23"/>
            <p:cNvSpPr txBox="1">
              <a:spLocks noChangeArrowheads="1"/>
            </p:cNvSpPr>
            <p:nvPr/>
          </p:nvSpPr>
          <p:spPr bwMode="auto">
            <a:xfrm>
              <a:off x="3673" y="3492"/>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M</a:t>
              </a:r>
            </a:p>
          </p:txBody>
        </p:sp>
        <p:sp>
          <p:nvSpPr>
            <p:cNvPr id="30740" name="Rectangle 24"/>
            <p:cNvSpPr>
              <a:spLocks noChangeArrowheads="1"/>
            </p:cNvSpPr>
            <p:nvPr/>
          </p:nvSpPr>
          <p:spPr bwMode="auto">
            <a:xfrm>
              <a:off x="3883" y="293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a:t>
              </a:r>
            </a:p>
          </p:txBody>
        </p:sp>
        <p:sp>
          <p:nvSpPr>
            <p:cNvPr id="30741" name="Rectangle 25"/>
            <p:cNvSpPr>
              <a:spLocks noChangeArrowheads="1"/>
            </p:cNvSpPr>
            <p:nvPr/>
          </p:nvSpPr>
          <p:spPr bwMode="auto">
            <a:xfrm>
              <a:off x="4514" y="273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a:t>
              </a:r>
            </a:p>
          </p:txBody>
        </p:sp>
        <p:graphicFrame>
          <p:nvGraphicFramePr>
            <p:cNvPr id="30742" name="Object 26"/>
            <p:cNvGraphicFramePr>
              <a:graphicFrameLocks noChangeAspect="1"/>
            </p:cNvGraphicFramePr>
            <p:nvPr/>
          </p:nvGraphicFramePr>
          <p:xfrm>
            <a:off x="4808" y="3601"/>
            <a:ext cx="252" cy="258"/>
          </p:xfrm>
          <a:graphic>
            <a:graphicData uri="http://schemas.openxmlformats.org/presentationml/2006/ole">
              <mc:AlternateContent xmlns:mc="http://schemas.openxmlformats.org/markup-compatibility/2006">
                <mc:Choice xmlns:v="urn:schemas-microsoft-com:vml" Requires="v">
                  <p:oleObj spid="_x0000_s479245" name="公式" r:id="rId9" imgW="266584" imgH="228501" progId="Equation.3">
                    <p:embed/>
                  </p:oleObj>
                </mc:Choice>
                <mc:Fallback>
                  <p:oleObj name="公式" r:id="rId9" imgW="266584" imgH="228501" progId="Equation.3">
                    <p:embed/>
                    <p:pic>
                      <p:nvPicPr>
                        <p:cNvPr id="30742"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8" y="3601"/>
                          <a:ext cx="252"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3" name="Text Box 27"/>
            <p:cNvSpPr txBox="1">
              <a:spLocks noChangeArrowheads="1"/>
            </p:cNvSpPr>
            <p:nvPr/>
          </p:nvSpPr>
          <p:spPr bwMode="auto">
            <a:xfrm>
              <a:off x="3288" y="364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cs typeface="+mn-cs"/>
                </a:rPr>
                <a:t>O</a:t>
              </a:r>
            </a:p>
          </p:txBody>
        </p:sp>
      </p:grpSp>
      <p:sp>
        <p:nvSpPr>
          <p:cNvPr id="30727" name="Rectangle 29"/>
          <p:cNvSpPr>
            <a:spLocks noChangeArrowheads="1"/>
          </p:cNvSpPr>
          <p:nvPr/>
        </p:nvSpPr>
        <p:spPr bwMode="auto">
          <a:xfrm>
            <a:off x="200025" y="2922588"/>
            <a:ext cx="496887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、逐渐增大线圈中的电流</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，相应地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 = nI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按比例增大，开始时</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即</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OM</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段</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增加较慢，接着</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即</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MN</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段</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很快增加，但过了</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点后，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增加减慢，过了</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点，再增加</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几乎不再增加，铁芯磁化达到</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饱和</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685221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3"/>
          <p:cNvGrpSpPr>
            <a:grpSpLocks/>
          </p:cNvGrpSpPr>
          <p:nvPr/>
        </p:nvGrpSpPr>
        <p:grpSpPr bwMode="auto">
          <a:xfrm>
            <a:off x="280988" y="2565400"/>
            <a:ext cx="2952750" cy="2559050"/>
            <a:chOff x="5076825" y="2565400"/>
            <a:chExt cx="3959225" cy="3314700"/>
          </a:xfrm>
        </p:grpSpPr>
        <p:pic>
          <p:nvPicPr>
            <p:cNvPr id="31751" name="Picture 4" descr="C:\My Documents\33.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4163" y="2565400"/>
              <a:ext cx="3551237"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Rectangle 7"/>
            <p:cNvSpPr>
              <a:spLocks noChangeArrowheads="1"/>
            </p:cNvSpPr>
            <p:nvPr/>
          </p:nvSpPr>
          <p:spPr bwMode="auto">
            <a:xfrm>
              <a:off x="8604250" y="2852738"/>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P</a:t>
              </a:r>
            </a:p>
          </p:txBody>
        </p:sp>
        <p:sp>
          <p:nvSpPr>
            <p:cNvPr id="31753" name="Rectangle 8"/>
            <p:cNvSpPr>
              <a:spLocks noChangeArrowheads="1"/>
            </p:cNvSpPr>
            <p:nvPr/>
          </p:nvSpPr>
          <p:spPr bwMode="auto">
            <a:xfrm>
              <a:off x="5076825" y="5300663"/>
              <a:ext cx="319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f</a:t>
              </a:r>
            </a:p>
          </p:txBody>
        </p:sp>
        <p:sp>
          <p:nvSpPr>
            <p:cNvPr id="31754" name="Line 15"/>
            <p:cNvSpPr>
              <a:spLocks noChangeShapeType="1"/>
            </p:cNvSpPr>
            <p:nvPr/>
          </p:nvSpPr>
          <p:spPr bwMode="auto">
            <a:xfrm flipH="1">
              <a:off x="7092950" y="3213100"/>
              <a:ext cx="431800" cy="2159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31747" name="TextBox 1"/>
          <p:cNvSpPr txBox="1">
            <a:spLocks noChangeArrowheads="1"/>
          </p:cNvSpPr>
          <p:nvPr/>
        </p:nvSpPr>
        <p:spPr bwMode="auto">
          <a:xfrm>
            <a:off x="179388" y="376238"/>
            <a:ext cx="87360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当外加磁场</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由强逐步减弱</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至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0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时，铁磁质中的</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不为零，而是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称为</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剩余磁感应强度</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，简称</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剩磁</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168275" y="1470025"/>
            <a:ext cx="7272338"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矫顽力：</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要消除</a:t>
            </a:r>
            <a:r>
              <a:rPr kumimoji="1" lang="zh-CN" altLang="en-US" sz="2400" b="1" i="0" u="none" strike="noStrike" kern="1200" cap="none" spc="0" normalizeH="0" baseline="0" noProof="0" dirty="0">
                <a:ln>
                  <a:noFill/>
                </a:ln>
                <a:solidFill>
                  <a:srgbClr val="0000FF"/>
                </a:solidFill>
                <a:effectLst/>
                <a:uLnTx/>
                <a:uFillTx/>
                <a:latin typeface="宋体"/>
                <a:ea typeface="宋体" charset="-122"/>
                <a:cs typeface="+mn-cs"/>
              </a:rPr>
              <a:t>剩磁</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，需要加上的反向磁场强度</a:t>
            </a:r>
            <a:r>
              <a:rPr kumimoji="1" lang="en-US" altLang="zh-CN" sz="2400" b="1" i="1" u="none" strike="noStrike" kern="1200" cap="none" spc="0" normalizeH="0" baseline="0" noProof="0" dirty="0" err="1">
                <a:ln>
                  <a:noFill/>
                </a:ln>
                <a:solidFill>
                  <a:srgbClr val="000000"/>
                </a:solidFill>
                <a:effectLst/>
                <a:uLnTx/>
                <a:uFillTx/>
                <a:latin typeface="宋体"/>
                <a:ea typeface="宋体" charset="-122"/>
                <a:cs typeface="Times New Roman" pitchFamily="18" charset="0"/>
              </a:rPr>
              <a:t>H</a:t>
            </a:r>
            <a:r>
              <a:rPr kumimoji="1" lang="en-US" altLang="zh-CN" sz="2400" b="1" i="1" u="none" strike="noStrike" kern="1200" cap="none" spc="0" normalizeH="0" baseline="-30000" noProof="0" dirty="0" err="1">
                <a:ln>
                  <a:noFill/>
                </a:ln>
                <a:solidFill>
                  <a:srgbClr val="000000"/>
                </a:solidFill>
                <a:effectLst/>
                <a:uLnTx/>
                <a:uFillTx/>
                <a:latin typeface="宋体"/>
                <a:ea typeface="宋体" charset="-122"/>
                <a:cs typeface="Times New Roman" pitchFamily="18" charset="0"/>
              </a:rPr>
              <a:t>c</a:t>
            </a:r>
            <a:endParaRPr kumimoji="1" lang="zh-CN" altLang="en-US" sz="2400" b="0" i="0" u="none" strike="noStrike" kern="1200" cap="none" spc="0" normalizeH="0" baseline="0" noProof="0" dirty="0">
              <a:ln>
                <a:noFill/>
              </a:ln>
              <a:solidFill>
                <a:srgbClr val="000000"/>
              </a:solidFill>
              <a:effectLst/>
              <a:uLnTx/>
              <a:uFillTx/>
              <a:latin typeface="Tahoma" panose="020B0604030504040204" pitchFamily="34" charset="0"/>
              <a:ea typeface="宋体" charset="-122"/>
              <a:cs typeface="+mn-cs"/>
            </a:endParaRPr>
          </a:p>
        </p:txBody>
      </p:sp>
      <p:sp>
        <p:nvSpPr>
          <p:cNvPr id="5" name="矩形 4"/>
          <p:cNvSpPr/>
          <p:nvPr/>
        </p:nvSpPr>
        <p:spPr>
          <a:xfrm>
            <a:off x="3563938" y="2420938"/>
            <a:ext cx="5256212" cy="3416300"/>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若使反向电流继续增加，以增加反向磁场强度</a:t>
            </a:r>
            <a:r>
              <a:rPr kumimoji="1" lang="en-US" altLang="zh-CN" sz="2400" b="1" i="1" u="none" strike="noStrike" kern="1200" cap="none" spc="0" normalizeH="0" baseline="0" noProof="0" dirty="0">
                <a:ln>
                  <a:noFill/>
                </a:ln>
                <a:solidFill>
                  <a:srgbClr val="000000"/>
                </a:solidFill>
                <a:effectLst/>
                <a:uLnTx/>
                <a:uFillTx/>
                <a:latin typeface="宋体"/>
                <a:ea typeface="宋体" charset="-122"/>
                <a:cs typeface="Arial Unicode MS" pitchFamily="34" charset="-122"/>
              </a:rPr>
              <a:t>H</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，磁化达到</a:t>
            </a:r>
            <a:r>
              <a:rPr kumimoji="1" lang="zh-CN" altLang="en-US" sz="2400" b="1" i="0" u="none" strike="noStrike" kern="1200" cap="none" spc="0" normalizeH="0" baseline="0" noProof="0" dirty="0">
                <a:ln>
                  <a:noFill/>
                </a:ln>
                <a:solidFill>
                  <a:srgbClr val="0000FF"/>
                </a:solidFill>
                <a:effectLst/>
                <a:uLnTx/>
                <a:uFillTx/>
                <a:latin typeface="宋体"/>
                <a:ea typeface="宋体" charset="-122"/>
                <a:cs typeface="+mn-cs"/>
              </a:rPr>
              <a:t>反向的饱和状态</a:t>
            </a:r>
            <a:r>
              <a:rPr kumimoji="1" lang="en-US" altLang="zh-CN" sz="2400" b="1" i="1" u="none" strike="noStrike" kern="1200" cap="none" spc="0" normalizeH="0" baseline="0" noProof="0" dirty="0">
                <a:ln>
                  <a:noFill/>
                </a:ln>
                <a:solidFill>
                  <a:srgbClr val="000000"/>
                </a:solidFill>
                <a:effectLst/>
                <a:uLnTx/>
                <a:uFillTx/>
                <a:latin typeface="宋体"/>
                <a:ea typeface="宋体" charset="-122"/>
                <a:cs typeface="+mn-cs"/>
              </a:rPr>
              <a:t>f</a:t>
            </a:r>
            <a:r>
              <a:rPr kumimoji="1" lang="en-US" altLang="zh-CN" sz="2400" b="1" i="0" u="none" strike="noStrike" kern="1200" cap="none" spc="0" normalizeH="0" baseline="0" noProof="0" dirty="0">
                <a:ln>
                  <a:noFill/>
                </a:ln>
                <a:solidFill>
                  <a:srgbClr val="000000"/>
                </a:solidFill>
                <a:effectLst/>
                <a:uLnTx/>
                <a:uFillTx/>
                <a:latin typeface="宋体"/>
                <a:ea typeface="宋体" charset="-122"/>
                <a:cs typeface="+mn-cs"/>
              </a:rPr>
              <a:t> </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点。若将电流改回原来方向，磁化曲线就会形成一闭合曲线。这就是铁磁质的</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磁滞回线</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a:t>
            </a:r>
            <a:endParaRPr kumimoji="1" lang="en-US" altLang="zh-CN" sz="2400" b="1" i="0" u="none" strike="noStrike" kern="1200" cap="none" spc="0" normalizeH="0" baseline="0" noProof="0" dirty="0">
              <a:ln>
                <a:noFill/>
              </a:ln>
              <a:solidFill>
                <a:srgbClr val="000000"/>
              </a:solidFill>
              <a:effectLst/>
              <a:uLnTx/>
              <a:uFillTx/>
              <a:latin typeface="宋体"/>
              <a:ea typeface="宋体"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宋体"/>
              <a:ea typeface="宋体"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在铁磁质的</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磁化</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和</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去磁</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过程中，铁磁质磁化状态的变化总是</a:t>
            </a:r>
            <a:r>
              <a:rPr kumimoji="1" lang="zh-CN" altLang="en-US" sz="2400" b="1" i="0" u="none" strike="noStrike" kern="1200" cap="none" spc="0" normalizeH="0" baseline="0" noProof="0" dirty="0">
                <a:ln>
                  <a:noFill/>
                </a:ln>
                <a:solidFill>
                  <a:srgbClr val="0000FF"/>
                </a:solidFill>
                <a:effectLst/>
                <a:uLnTx/>
                <a:uFillTx/>
                <a:latin typeface="宋体"/>
                <a:ea typeface="宋体" charset="-122"/>
                <a:cs typeface="+mn-cs"/>
              </a:rPr>
              <a:t>落后于</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外加磁场的变化</a:t>
            </a:r>
            <a:r>
              <a:rPr kumimoji="1" lang="en-US" altLang="zh-CN" sz="2400" b="1" i="0" u="none" strike="noStrike" kern="1200" cap="none" spc="0" normalizeH="0" baseline="0" noProof="0" dirty="0">
                <a:ln>
                  <a:noFill/>
                </a:ln>
                <a:solidFill>
                  <a:srgbClr val="000000"/>
                </a:solidFill>
                <a:effectLst/>
                <a:uLnTx/>
                <a:uFillTx/>
                <a:latin typeface="宋体"/>
                <a:ea typeface="宋体" charset="-122"/>
                <a:cs typeface="+mn-cs"/>
              </a:rPr>
              <a:t>,</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这就是</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磁滞现象</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a:t>
            </a:r>
            <a:endParaRPr kumimoji="1" lang="zh-CN" altLang="en-US" sz="2400" b="0" i="0" u="none" strike="noStrike" kern="1200" cap="none" spc="0" normalizeH="0" baseline="0" noProof="0" dirty="0">
              <a:ln>
                <a:noFill/>
              </a:ln>
              <a:solidFill>
                <a:srgbClr val="000000"/>
              </a:solidFill>
              <a:effectLst/>
              <a:uLnTx/>
              <a:uFillTx/>
              <a:latin typeface="宋体"/>
              <a:ea typeface="宋体" charset="-122"/>
              <a:cs typeface="+mn-cs"/>
            </a:endParaRPr>
          </a:p>
        </p:txBody>
      </p:sp>
      <p:sp>
        <p:nvSpPr>
          <p:cNvPr id="6" name="矩形 5"/>
          <p:cNvSpPr/>
          <p:nvPr/>
        </p:nvSpPr>
        <p:spPr>
          <a:xfrm>
            <a:off x="1277938" y="6057900"/>
            <a:ext cx="6462712"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弱磁性的</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顺磁质</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和</a:t>
            </a:r>
            <a:r>
              <a:rPr kumimoji="1" lang="zh-CN" altLang="en-US" sz="2400" b="1" i="0" u="none" strike="noStrike" kern="1200" cap="none" spc="0" normalizeH="0" baseline="0" noProof="0" dirty="0">
                <a:ln>
                  <a:noFill/>
                </a:ln>
                <a:solidFill>
                  <a:srgbClr val="FF0000"/>
                </a:solidFill>
                <a:effectLst/>
                <a:uLnTx/>
                <a:uFillTx/>
                <a:latin typeface="宋体"/>
                <a:ea typeface="宋体" charset="-122"/>
                <a:cs typeface="+mn-cs"/>
              </a:rPr>
              <a:t>抗磁质</a:t>
            </a:r>
            <a:r>
              <a:rPr kumimoji="1" lang="zh-CN" altLang="en-US" sz="2400" b="1" i="0" u="none" strike="noStrike" kern="1200" cap="none" spc="0" normalizeH="0" baseline="0" noProof="0" dirty="0">
                <a:ln>
                  <a:noFill/>
                </a:ln>
                <a:solidFill>
                  <a:srgbClr val="000000"/>
                </a:solidFill>
                <a:effectLst/>
                <a:uLnTx/>
                <a:uFillTx/>
                <a:latin typeface="宋体"/>
                <a:ea typeface="宋体" charset="-122"/>
                <a:cs typeface="+mn-cs"/>
              </a:rPr>
              <a:t>没有磁滞现象</a:t>
            </a:r>
            <a:endParaRPr kumimoji="1" lang="zh-CN" altLang="en-US" sz="2400" b="0" i="0" u="none" strike="noStrike" kern="1200" cap="none" spc="0" normalizeH="0" baseline="0" noProof="0" dirty="0">
              <a:ln>
                <a:noFill/>
              </a:ln>
              <a:solidFill>
                <a:srgbClr val="000000"/>
              </a:solidFill>
              <a:effectLst/>
              <a:uLnTx/>
              <a:uFillTx/>
              <a:latin typeface="Tahoma" panose="020B0604030504040204" pitchFamily="34" charset="0"/>
              <a:ea typeface="宋体" charset="-122"/>
              <a:cs typeface="+mn-cs"/>
            </a:endParaRPr>
          </a:p>
        </p:txBody>
      </p:sp>
    </p:spTree>
    <p:extLst>
      <p:ext uri="{BB962C8B-B14F-4D97-AF65-F5344CB8AC3E}">
        <p14:creationId xmlns:p14="http://schemas.microsoft.com/office/powerpoint/2010/main" val="34589245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42875" y="1549400"/>
            <a:ext cx="8748713"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marR="0" lvl="0" indent="-342900" algn="just" defTabSz="914400" rtl="0" eaLnBrk="1" fontAlgn="base" latinLnBrk="0" hangingPunct="1">
              <a:lnSpc>
                <a:spcPct val="130000"/>
              </a:lnSpc>
              <a:spcBef>
                <a:spcPct val="20000"/>
              </a:spcBef>
              <a:spcAft>
                <a:spcPct val="0"/>
              </a:spcAft>
              <a:buClrTx/>
              <a:buSzTx/>
              <a:buFontTx/>
              <a:buChar char="•"/>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磁畴</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magnetic domain</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相邻原子的电子之间存在着很强的“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交换作用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”，这是一种</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量子效应</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。它促使电子的</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自旋磁矩</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趋向能量较低的</a:t>
            </a:r>
            <a:r>
              <a:rPr kumimoji="1" lang="zh-CN" altLang="en-US" sz="2400" b="1" i="0" u="none" strike="noStrike" kern="1200" cap="none" spc="0" normalizeH="0" baseline="0" noProof="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平行排列状态</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，而形成</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自发磁化</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的小区域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磁畴。</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771" name="Rectangle 3"/>
          <p:cNvSpPr>
            <a:spLocks noChangeArrowheads="1"/>
          </p:cNvSpPr>
          <p:nvPr/>
        </p:nvSpPr>
        <p:spPr bwMode="auto">
          <a:xfrm>
            <a:off x="182563" y="188913"/>
            <a:ext cx="7343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 </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铁磁质的磁化（磁滞）机制</a:t>
            </a:r>
          </a:p>
        </p:txBody>
      </p:sp>
      <p:sp>
        <p:nvSpPr>
          <p:cNvPr id="32772" name="Rectangle 4"/>
          <p:cNvSpPr>
            <a:spLocks noChangeArrowheads="1"/>
          </p:cNvSpPr>
          <p:nvPr/>
        </p:nvSpPr>
        <p:spPr bwMode="auto">
          <a:xfrm>
            <a:off x="357188" y="865188"/>
            <a:ext cx="7224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铁磁性主要来源于电子的自旋磁矩</a:t>
            </a:r>
          </a:p>
        </p:txBody>
      </p:sp>
      <p:grpSp>
        <p:nvGrpSpPr>
          <p:cNvPr id="2" name="Group 5"/>
          <p:cNvGrpSpPr>
            <a:grpSpLocks/>
          </p:cNvGrpSpPr>
          <p:nvPr/>
        </p:nvGrpSpPr>
        <p:grpSpPr bwMode="auto">
          <a:xfrm>
            <a:off x="2779713" y="3359150"/>
            <a:ext cx="3059112" cy="1554163"/>
            <a:chOff x="569" y="960"/>
            <a:chExt cx="2071" cy="1104"/>
          </a:xfrm>
        </p:grpSpPr>
        <p:grpSp>
          <p:nvGrpSpPr>
            <p:cNvPr id="32775" name="Group 6"/>
            <p:cNvGrpSpPr>
              <a:grpSpLocks/>
            </p:cNvGrpSpPr>
            <p:nvPr/>
          </p:nvGrpSpPr>
          <p:grpSpPr bwMode="auto">
            <a:xfrm>
              <a:off x="1008" y="960"/>
              <a:ext cx="1632" cy="1104"/>
              <a:chOff x="1056" y="2352"/>
              <a:chExt cx="1632" cy="1056"/>
            </a:xfrm>
          </p:grpSpPr>
          <p:grpSp>
            <p:nvGrpSpPr>
              <p:cNvPr id="32777" name="Group 7"/>
              <p:cNvGrpSpPr>
                <a:grpSpLocks/>
              </p:cNvGrpSpPr>
              <p:nvPr/>
            </p:nvGrpSpPr>
            <p:grpSpPr bwMode="auto">
              <a:xfrm>
                <a:off x="1056" y="2352"/>
                <a:ext cx="1632" cy="1056"/>
                <a:chOff x="1056" y="2016"/>
                <a:chExt cx="1632" cy="1056"/>
              </a:xfrm>
            </p:grpSpPr>
            <p:sp>
              <p:nvSpPr>
                <p:cNvPr id="32790" name="Rectangle 8"/>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2791" name="Line 9"/>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92" name="Freeform 10"/>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93" name="Freeform 11"/>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94" name="Freeform 12"/>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95" name="Freeform 13"/>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96" name="Line 14"/>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32778" name="Line 15"/>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79" name="Line 16"/>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0" name="Line 17"/>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1" name="Line 18"/>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2" name="Line 19"/>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3" name="Line 20"/>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4" name="Line 21"/>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5" name="Line 22"/>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6" name="Line 23"/>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7" name="Line 24"/>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8" name="Line 25"/>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2789" name="Line 26"/>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19483" name="Text Box 27"/>
            <p:cNvSpPr txBox="1">
              <a:spLocks noChangeArrowheads="1"/>
            </p:cNvSpPr>
            <p:nvPr/>
          </p:nvSpPr>
          <p:spPr bwMode="auto">
            <a:xfrm>
              <a:off x="569" y="960"/>
              <a:ext cx="391"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rPr>
                <a:t>无外磁场</a:t>
              </a:r>
            </a:p>
          </p:txBody>
        </p:sp>
      </p:grpSp>
      <p:sp>
        <p:nvSpPr>
          <p:cNvPr id="32774" name="Rectangle 35"/>
          <p:cNvSpPr>
            <a:spLocks noChangeArrowheads="1"/>
          </p:cNvSpPr>
          <p:nvPr/>
        </p:nvSpPr>
        <p:spPr bwMode="auto">
          <a:xfrm>
            <a:off x="231775" y="5354638"/>
            <a:ext cx="86407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Char char="•"/>
              <a:tabLst/>
              <a:defRPr/>
            </a:pPr>
            <a:r>
              <a:rPr kumimoji="1" lang="en-US" altLang="zh-CN" sz="32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 </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磁畴</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的体积：</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12</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，含有约</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17</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21</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个分子</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磁畴</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可用</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金相显微镜</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观测。</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8559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241300" y="115888"/>
            <a:ext cx="8424863" cy="936625"/>
          </a:xfrm>
        </p:spPr>
        <p:txBody>
          <a:bodyPr/>
          <a:lstStyle/>
          <a:p>
            <a:pPr algn="l" eaLnBrk="1" hangingPunct="1"/>
            <a:r>
              <a:rPr lang="zh-CN" altLang="en-US" sz="2400" b="1" smtClean="0">
                <a:solidFill>
                  <a:srgbClr val="000000"/>
                </a:solidFill>
              </a:rPr>
              <a:t>在无外磁场作用下，</a:t>
            </a:r>
            <a:r>
              <a:rPr lang="zh-CN" altLang="en-US" sz="2400" b="1" smtClean="0">
                <a:solidFill>
                  <a:srgbClr val="FF0000"/>
                </a:solidFill>
              </a:rPr>
              <a:t>磁畴</a:t>
            </a:r>
            <a:r>
              <a:rPr lang="zh-CN" altLang="en-US" sz="2400" b="1" smtClean="0">
                <a:solidFill>
                  <a:srgbClr val="000000"/>
                </a:solidFill>
              </a:rPr>
              <a:t>磁化方向各不相同，取向平均抵消</a:t>
            </a:r>
          </a:p>
        </p:txBody>
      </p:sp>
      <p:grpSp>
        <p:nvGrpSpPr>
          <p:cNvPr id="2" name="Group 5"/>
          <p:cNvGrpSpPr>
            <a:grpSpLocks/>
          </p:cNvGrpSpPr>
          <p:nvPr/>
        </p:nvGrpSpPr>
        <p:grpSpPr bwMode="auto">
          <a:xfrm>
            <a:off x="2354263" y="1001713"/>
            <a:ext cx="2325687" cy="1098550"/>
            <a:chOff x="578" y="960"/>
            <a:chExt cx="2062" cy="1104"/>
          </a:xfrm>
        </p:grpSpPr>
        <p:grpSp>
          <p:nvGrpSpPr>
            <p:cNvPr id="33846" name="Group 6"/>
            <p:cNvGrpSpPr>
              <a:grpSpLocks/>
            </p:cNvGrpSpPr>
            <p:nvPr/>
          </p:nvGrpSpPr>
          <p:grpSpPr bwMode="auto">
            <a:xfrm>
              <a:off x="1008" y="960"/>
              <a:ext cx="1632" cy="1104"/>
              <a:chOff x="1056" y="2352"/>
              <a:chExt cx="1632" cy="1056"/>
            </a:xfrm>
          </p:grpSpPr>
          <p:grpSp>
            <p:nvGrpSpPr>
              <p:cNvPr id="33848" name="Group 7"/>
              <p:cNvGrpSpPr>
                <a:grpSpLocks/>
              </p:cNvGrpSpPr>
              <p:nvPr/>
            </p:nvGrpSpPr>
            <p:grpSpPr bwMode="auto">
              <a:xfrm>
                <a:off x="1056" y="2352"/>
                <a:ext cx="1632" cy="1056"/>
                <a:chOff x="1056" y="2016"/>
                <a:chExt cx="1632" cy="1056"/>
              </a:xfrm>
            </p:grpSpPr>
            <p:sp>
              <p:nvSpPr>
                <p:cNvPr id="33861" name="Rectangle 8"/>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3862" name="Line 9"/>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3" name="Freeform 10"/>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4" name="Freeform 11"/>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5" name="Freeform 12"/>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6" name="Freeform 13"/>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7" name="Line 14"/>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33849" name="Line 15"/>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0" name="Line 16"/>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1" name="Line 17"/>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2" name="Line 18"/>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3" name="Line 19"/>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4" name="Line 20"/>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5" name="Line 21"/>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6" name="Line 22"/>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7" name="Line 23"/>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8" name="Line 24"/>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59" name="Line 25"/>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60" name="Line 26"/>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11291" name="Text Box 27"/>
            <p:cNvSpPr txBox="1">
              <a:spLocks noChangeArrowheads="1"/>
            </p:cNvSpPr>
            <p:nvPr/>
          </p:nvSpPr>
          <p:spPr bwMode="auto">
            <a:xfrm>
              <a:off x="578" y="960"/>
              <a:ext cx="381"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无外磁场</a:t>
              </a:r>
            </a:p>
          </p:txBody>
        </p:sp>
      </p:grpSp>
      <p:sp>
        <p:nvSpPr>
          <p:cNvPr id="33796" name="Rectangle 29"/>
          <p:cNvSpPr>
            <a:spLocks noChangeArrowheads="1"/>
          </p:cNvSpPr>
          <p:nvPr/>
        </p:nvSpPr>
        <p:spPr bwMode="auto">
          <a:xfrm>
            <a:off x="5046663" y="1139825"/>
            <a:ext cx="3168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整个铁磁质不显磁性</a:t>
            </a:r>
          </a:p>
        </p:txBody>
      </p:sp>
      <p:sp>
        <p:nvSpPr>
          <p:cNvPr id="33797" name="Rectangle 2"/>
          <p:cNvSpPr>
            <a:spLocks noChangeArrowheads="1"/>
          </p:cNvSpPr>
          <p:nvPr/>
        </p:nvSpPr>
        <p:spPr bwMode="auto">
          <a:xfrm>
            <a:off x="115888" y="2276475"/>
            <a:ext cx="87772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处于</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外磁场</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中时，自发磁化方向和外磁场方向</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成小角度</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的磁畴其</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体积</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随着外加磁场的增大而</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扩大</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并使磁畴的磁化方向进一步</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转向</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外磁场方向。</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自发磁化方向和外磁场方向</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成大角度</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的磁畴体积逐渐</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缩小</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，铁磁质对外呈现宏观磁性。</a:t>
            </a: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当外磁场增大时，上述效应相应增大，直到所有磁畴都沿外磁场排列达到</a:t>
            </a:r>
            <a:r>
              <a:rPr kumimoji="1" lang="zh-CN" altLang="en-US" sz="2400" b="1" i="0" u="none" strike="noStrike" kern="1200" cap="none" spc="0" normalizeH="0" baseline="0" noProof="0">
                <a:ln>
                  <a:noFill/>
                </a:ln>
                <a:solidFill>
                  <a:srgbClr val="0000FF"/>
                </a:solidFill>
                <a:effectLst/>
                <a:uLnTx/>
                <a:uFillTx/>
                <a:latin typeface="楷体_GB2312" pitchFamily="49" charset="-122"/>
                <a:ea typeface="楷体_GB2312" pitchFamily="49" charset="-122"/>
                <a:cs typeface="+mn-cs"/>
              </a:rPr>
              <a:t>饱和</a:t>
            </a: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a:t>
            </a:r>
            <a:r>
              <a:rPr kumimoji="1" lang="zh-CN" altLang="en-US" sz="2400" b="0"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grpSp>
        <p:nvGrpSpPr>
          <p:cNvPr id="30" name="Group 3"/>
          <p:cNvGrpSpPr>
            <a:grpSpLocks/>
          </p:cNvGrpSpPr>
          <p:nvPr/>
        </p:nvGrpSpPr>
        <p:grpSpPr bwMode="auto">
          <a:xfrm>
            <a:off x="4714875" y="4670425"/>
            <a:ext cx="2608263" cy="1719263"/>
            <a:chOff x="3072" y="672"/>
            <a:chExt cx="2064" cy="1488"/>
          </a:xfrm>
        </p:grpSpPr>
        <p:grpSp>
          <p:nvGrpSpPr>
            <p:cNvPr id="33822" name="Group 4"/>
            <p:cNvGrpSpPr>
              <a:grpSpLocks/>
            </p:cNvGrpSpPr>
            <p:nvPr/>
          </p:nvGrpSpPr>
          <p:grpSpPr bwMode="auto">
            <a:xfrm>
              <a:off x="3456" y="672"/>
              <a:ext cx="1680" cy="1488"/>
              <a:chOff x="3072" y="960"/>
              <a:chExt cx="1632" cy="1392"/>
            </a:xfrm>
          </p:grpSpPr>
          <p:sp>
            <p:nvSpPr>
              <p:cNvPr id="33824" name="Rectangle 5"/>
              <p:cNvSpPr>
                <a:spLocks noChangeArrowheads="1"/>
              </p:cNvSpPr>
              <p:nvPr/>
            </p:nvSpPr>
            <p:spPr bwMode="auto">
              <a:xfrm>
                <a:off x="3072" y="129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3825" name="Line 6"/>
              <p:cNvSpPr>
                <a:spLocks noChangeShapeType="1"/>
              </p:cNvSpPr>
              <p:nvPr/>
            </p:nvSpPr>
            <p:spPr bwMode="auto">
              <a:xfrm flipV="1">
                <a:off x="3072" y="1296"/>
                <a:ext cx="624"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6" name="Freeform 7"/>
              <p:cNvSpPr>
                <a:spLocks/>
              </p:cNvSpPr>
              <p:nvPr/>
            </p:nvSpPr>
            <p:spPr bwMode="auto">
              <a:xfrm>
                <a:off x="3072" y="1584"/>
                <a:ext cx="336" cy="432"/>
              </a:xfrm>
              <a:custGeom>
                <a:avLst/>
                <a:gdLst>
                  <a:gd name="T0" fmla="*/ 240 w 336"/>
                  <a:gd name="T1" fmla="*/ 0 h 480"/>
                  <a:gd name="T2" fmla="*/ 336 w 336"/>
                  <a:gd name="T3" fmla="*/ 77 h 480"/>
                  <a:gd name="T4" fmla="*/ 336 w 336"/>
                  <a:gd name="T5" fmla="*/ 150 h 480"/>
                  <a:gd name="T6" fmla="*/ 48 w 336"/>
                  <a:gd name="T7" fmla="*/ 135 h 480"/>
                  <a:gd name="T8" fmla="*/ 0 w 336"/>
                  <a:gd name="T9" fmla="*/ 135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7" name="Freeform 8"/>
              <p:cNvSpPr>
                <a:spLocks/>
              </p:cNvSpPr>
              <p:nvPr/>
            </p:nvSpPr>
            <p:spPr bwMode="auto">
              <a:xfrm>
                <a:off x="3408" y="129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8" name="Freeform 9"/>
              <p:cNvSpPr>
                <a:spLocks/>
              </p:cNvSpPr>
              <p:nvPr/>
            </p:nvSpPr>
            <p:spPr bwMode="auto">
              <a:xfrm>
                <a:off x="4032" y="1296"/>
                <a:ext cx="480" cy="1056"/>
              </a:xfrm>
              <a:custGeom>
                <a:avLst/>
                <a:gdLst>
                  <a:gd name="T0" fmla="*/ 192 w 480"/>
                  <a:gd name="T1" fmla="*/ 96946 h 672"/>
                  <a:gd name="T2" fmla="*/ 0 w 480"/>
                  <a:gd name="T3" fmla="*/ 69234 h 672"/>
                  <a:gd name="T4" fmla="*/ 480 w 480"/>
                  <a:gd name="T5" fmla="*/ 55393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9" name="Line 10"/>
              <p:cNvSpPr>
                <a:spLocks noChangeShapeType="1"/>
              </p:cNvSpPr>
              <p:nvPr/>
            </p:nvSpPr>
            <p:spPr bwMode="auto">
              <a:xfrm flipH="1" flipV="1">
                <a:off x="4512" y="1872"/>
                <a:ext cx="192"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0" name="Line 11"/>
              <p:cNvSpPr>
                <a:spLocks noChangeShapeType="1"/>
              </p:cNvSpPr>
              <p:nvPr/>
            </p:nvSpPr>
            <p:spPr bwMode="auto">
              <a:xfrm flipV="1">
                <a:off x="3120" y="1344"/>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1" name="Line 12"/>
              <p:cNvSpPr>
                <a:spLocks noChangeShapeType="1"/>
              </p:cNvSpPr>
              <p:nvPr/>
            </p:nvSpPr>
            <p:spPr bwMode="auto">
              <a:xfrm>
                <a:off x="3168" y="1824"/>
                <a:ext cx="192"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2" name="Line 13"/>
              <p:cNvSpPr>
                <a:spLocks noChangeShapeType="1"/>
              </p:cNvSpPr>
              <p:nvPr/>
            </p:nvSpPr>
            <p:spPr bwMode="auto">
              <a:xfrm flipH="1" flipV="1">
                <a:off x="3456" y="1584"/>
                <a:ext cx="336" cy="96"/>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3" name="Line 14"/>
              <p:cNvSpPr>
                <a:spLocks noChangeShapeType="1"/>
              </p:cNvSpPr>
              <p:nvPr/>
            </p:nvSpPr>
            <p:spPr bwMode="auto">
              <a:xfrm>
                <a:off x="3216" y="2112"/>
                <a:ext cx="288"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4" name="Line 15"/>
              <p:cNvSpPr>
                <a:spLocks noChangeShapeType="1"/>
              </p:cNvSpPr>
              <p:nvPr/>
            </p:nvSpPr>
            <p:spPr bwMode="auto">
              <a:xfrm flipV="1">
                <a:off x="3552" y="1872"/>
                <a:ext cx="192"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5" name="Line 16"/>
              <p:cNvSpPr>
                <a:spLocks noChangeShapeType="1"/>
              </p:cNvSpPr>
              <p:nvPr/>
            </p:nvSpPr>
            <p:spPr bwMode="auto">
              <a:xfrm>
                <a:off x="3936" y="1344"/>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6" name="Line 17"/>
              <p:cNvSpPr>
                <a:spLocks noChangeShapeType="1"/>
              </p:cNvSpPr>
              <p:nvPr/>
            </p:nvSpPr>
            <p:spPr bwMode="auto">
              <a:xfrm flipH="1">
                <a:off x="3984" y="1728"/>
                <a:ext cx="288" cy="192"/>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7" name="Line 18"/>
              <p:cNvSpPr>
                <a:spLocks noChangeShapeType="1"/>
              </p:cNvSpPr>
              <p:nvPr/>
            </p:nvSpPr>
            <p:spPr bwMode="auto">
              <a:xfrm>
                <a:off x="4464" y="1488"/>
                <a:ext cx="192"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8" name="Line 19"/>
              <p:cNvSpPr>
                <a:spLocks noChangeShapeType="1"/>
              </p:cNvSpPr>
              <p:nvPr/>
            </p:nvSpPr>
            <p:spPr bwMode="auto">
              <a:xfrm flipV="1">
                <a:off x="4320" y="2064"/>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39" name="Line 20"/>
              <p:cNvSpPr>
                <a:spLocks noChangeShapeType="1"/>
              </p:cNvSpPr>
              <p:nvPr/>
            </p:nvSpPr>
            <p:spPr bwMode="auto">
              <a:xfrm>
                <a:off x="3936" y="2112"/>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40" name="Line 21"/>
              <p:cNvSpPr>
                <a:spLocks noChangeShapeType="1"/>
              </p:cNvSpPr>
              <p:nvPr/>
            </p:nvSpPr>
            <p:spPr bwMode="auto">
              <a:xfrm>
                <a:off x="3408" y="1104"/>
                <a:ext cx="864"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41" name="Line 22"/>
              <p:cNvSpPr>
                <a:spLocks noChangeShapeType="1"/>
              </p:cNvSpPr>
              <p:nvPr/>
            </p:nvSpPr>
            <p:spPr bwMode="auto">
              <a:xfrm flipH="1" flipV="1">
                <a:off x="3408" y="2016"/>
                <a:ext cx="432" cy="336"/>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42" name="Line 23"/>
              <p:cNvSpPr>
                <a:spLocks noChangeShapeType="1"/>
              </p:cNvSpPr>
              <p:nvPr/>
            </p:nvSpPr>
            <p:spPr bwMode="auto">
              <a:xfrm flipH="1" flipV="1">
                <a:off x="3792" y="1536"/>
                <a:ext cx="624" cy="144"/>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43" name="Line 24"/>
              <p:cNvSpPr>
                <a:spLocks noChangeShapeType="1"/>
              </p:cNvSpPr>
              <p:nvPr/>
            </p:nvSpPr>
            <p:spPr bwMode="auto">
              <a:xfrm flipH="1" flipV="1">
                <a:off x="3792" y="1776"/>
                <a:ext cx="240"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44" name="Line 25"/>
              <p:cNvSpPr>
                <a:spLocks noChangeShapeType="1"/>
              </p:cNvSpPr>
              <p:nvPr/>
            </p:nvSpPr>
            <p:spPr bwMode="auto">
              <a:xfrm flipH="1">
                <a:off x="3792" y="1968"/>
                <a:ext cx="144" cy="384"/>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aphicFrame>
            <p:nvGraphicFramePr>
              <p:cNvPr id="33845" name="Object 26"/>
              <p:cNvGraphicFramePr>
                <a:graphicFrameLocks noChangeAspect="1"/>
              </p:cNvGraphicFramePr>
              <p:nvPr/>
            </p:nvGraphicFramePr>
            <p:xfrm>
              <a:off x="4320" y="960"/>
              <a:ext cx="251" cy="311"/>
            </p:xfrm>
            <a:graphic>
              <a:graphicData uri="http://schemas.openxmlformats.org/presentationml/2006/ole">
                <mc:AlternateContent xmlns:mc="http://schemas.openxmlformats.org/markup-compatibility/2006">
                  <mc:Choice xmlns:v="urn:schemas-microsoft-com:vml" Requires="v">
                    <p:oleObj spid="_x0000_s480260" name="公式" r:id="rId3" imgW="215619" imgH="266353" progId="Equation.3">
                      <p:embed/>
                    </p:oleObj>
                  </mc:Choice>
                  <mc:Fallback>
                    <p:oleObj name="公式" r:id="rId3" imgW="215619" imgH="266353" progId="Equation.3">
                      <p:embed/>
                      <p:pic>
                        <p:nvPicPr>
                          <p:cNvPr id="33845"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960"/>
                            <a:ext cx="251"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Rectangle 27"/>
            <p:cNvSpPr>
              <a:spLocks noChangeArrowheads="1"/>
            </p:cNvSpPr>
            <p:nvPr/>
          </p:nvSpPr>
          <p:spPr bwMode="auto">
            <a:xfrm>
              <a:off x="3072" y="1009"/>
              <a:ext cx="384" cy="1139"/>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有外磁场</a:t>
              </a:r>
            </a:p>
          </p:txBody>
        </p:sp>
      </p:grpSp>
      <p:grpSp>
        <p:nvGrpSpPr>
          <p:cNvPr id="55" name="Group 28"/>
          <p:cNvGrpSpPr>
            <a:grpSpLocks/>
          </p:cNvGrpSpPr>
          <p:nvPr/>
        </p:nvGrpSpPr>
        <p:grpSpPr bwMode="auto">
          <a:xfrm>
            <a:off x="1268413" y="5024438"/>
            <a:ext cx="2805112" cy="1306512"/>
            <a:chOff x="602" y="960"/>
            <a:chExt cx="2038" cy="1104"/>
          </a:xfrm>
        </p:grpSpPr>
        <p:grpSp>
          <p:nvGrpSpPr>
            <p:cNvPr id="33800" name="Group 29"/>
            <p:cNvGrpSpPr>
              <a:grpSpLocks/>
            </p:cNvGrpSpPr>
            <p:nvPr/>
          </p:nvGrpSpPr>
          <p:grpSpPr bwMode="auto">
            <a:xfrm>
              <a:off x="1008" y="960"/>
              <a:ext cx="1632" cy="1104"/>
              <a:chOff x="1056" y="2352"/>
              <a:chExt cx="1632" cy="1056"/>
            </a:xfrm>
          </p:grpSpPr>
          <p:grpSp>
            <p:nvGrpSpPr>
              <p:cNvPr id="33802" name="Group 30"/>
              <p:cNvGrpSpPr>
                <a:grpSpLocks/>
              </p:cNvGrpSpPr>
              <p:nvPr/>
            </p:nvGrpSpPr>
            <p:grpSpPr bwMode="auto">
              <a:xfrm>
                <a:off x="1056" y="2352"/>
                <a:ext cx="1632" cy="1056"/>
                <a:chOff x="1056" y="2016"/>
                <a:chExt cx="1632" cy="1056"/>
              </a:xfrm>
            </p:grpSpPr>
            <p:sp>
              <p:nvSpPr>
                <p:cNvPr id="33815" name="Rectangle 31"/>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3816" name="Line 32"/>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7" name="Freeform 33"/>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8" name="Freeform 34"/>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9" name="Freeform 35"/>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0" name="Freeform 36"/>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21" name="Line 37"/>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33803" name="Line 38"/>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4" name="Line 39"/>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5" name="Line 40"/>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6" name="Line 41"/>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7" name="Line 42"/>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8" name="Line 43"/>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09" name="Line 44"/>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0" name="Line 45"/>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1" name="Line 46"/>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2" name="Line 47"/>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3" name="Line 48"/>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33814" name="Line 49"/>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grpSp>
        <p:sp>
          <p:nvSpPr>
            <p:cNvPr id="57" name="Text Box 50"/>
            <p:cNvSpPr txBox="1">
              <a:spLocks noChangeArrowheads="1"/>
            </p:cNvSpPr>
            <p:nvPr/>
          </p:nvSpPr>
          <p:spPr bwMode="auto">
            <a:xfrm>
              <a:off x="602" y="960"/>
              <a:ext cx="358"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无外磁场</a:t>
              </a:r>
            </a:p>
          </p:txBody>
        </p:sp>
      </p:grpSp>
    </p:spTree>
    <p:extLst>
      <p:ext uri="{BB962C8B-B14F-4D97-AF65-F5344CB8AC3E}">
        <p14:creationId xmlns:p14="http://schemas.microsoft.com/office/powerpoint/2010/main" val="3167081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ox(in)">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250825" y="333375"/>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由于在每个磁畴中个</a:t>
            </a:r>
            <a:r>
              <a:rPr kumimoji="1" lang="zh-CN" altLang="en-US" sz="2400" b="1" i="0" u="none" strike="noStrike" kern="1200" cap="none" spc="0" normalizeH="0" baseline="0" noProof="0">
                <a:ln>
                  <a:noFill/>
                </a:ln>
                <a:solidFill>
                  <a:srgbClr val="0000FF"/>
                </a:solidFill>
                <a:effectLst/>
                <a:uLnTx/>
                <a:uFillTx/>
                <a:latin typeface="楷体_GB2312" pitchFamily="49" charset="-122"/>
                <a:ea typeface="楷体_GB2312" pitchFamily="49" charset="-122"/>
                <a:cs typeface="+mn-cs"/>
              </a:rPr>
              <a:t>单元磁矩</a:t>
            </a: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已排列整齐，</a:t>
            </a:r>
            <a:r>
              <a:rPr kumimoji="1" lang="zh-CN" altLang="en-US" sz="2400" b="1" i="0" u="none" strike="noStrike" kern="1200" cap="none" spc="0" normalizeH="0" baseline="0" noProof="0">
                <a:ln>
                  <a:noFill/>
                </a:ln>
                <a:solidFill>
                  <a:srgbClr val="FF0000"/>
                </a:solidFill>
                <a:effectLst/>
                <a:uLnTx/>
                <a:uFillTx/>
                <a:latin typeface="楷体_GB2312" pitchFamily="49" charset="-122"/>
                <a:ea typeface="楷体_GB2312" pitchFamily="49" charset="-122"/>
                <a:cs typeface="+mn-cs"/>
              </a:rPr>
              <a:t>饱和磁化强度</a:t>
            </a: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等于每个磁畴中原来的磁化强度，该值很大，因此铁磁质具有很强磁性。以上就是铁磁质的</a:t>
            </a:r>
            <a:r>
              <a:rPr kumimoji="1" lang="zh-CN" altLang="en-US" sz="2400" b="1" i="0" u="none" strike="noStrike" kern="1200" cap="none" spc="0" normalizeH="0" baseline="0" noProof="0">
                <a:ln>
                  <a:noFill/>
                </a:ln>
                <a:solidFill>
                  <a:srgbClr val="0000FF"/>
                </a:solidFill>
                <a:effectLst/>
                <a:uLnTx/>
                <a:uFillTx/>
                <a:latin typeface="楷体_GB2312" pitchFamily="49" charset="-122"/>
                <a:ea typeface="楷体_GB2312" pitchFamily="49" charset="-122"/>
                <a:cs typeface="+mn-cs"/>
              </a:rPr>
              <a:t>磁化过程。</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4819" name="矩形 2"/>
          <p:cNvSpPr>
            <a:spLocks noChangeArrowheads="1"/>
          </p:cNvSpPr>
          <p:nvPr/>
        </p:nvSpPr>
        <p:spPr bwMode="auto">
          <a:xfrm>
            <a:off x="323850" y="1670050"/>
            <a:ext cx="849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由于铁磁质体内</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杂质</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和</a:t>
            </a:r>
            <a:r>
              <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内应力</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等的作用，当减小或撤掉外磁场时磁畴的畴壁</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很难恢复</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到原来的形状，因而表现出来</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剩磁</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和</a:t>
            </a: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磁滞</a:t>
            </a:r>
            <a:r>
              <a:rPr kumimoji="1" lang="zh-CN" altLang="en-US" sz="2400" b="1" i="0" u="none" strike="noStrike" kern="1200" cap="none" spc="0" normalizeH="0" baseline="0" noProof="0">
                <a:ln>
                  <a:noFill/>
                </a:ln>
                <a:solidFill>
                  <a:srgbClr val="008000"/>
                </a:solidFill>
                <a:effectLst/>
                <a:uLnTx/>
                <a:uFillTx/>
                <a:latin typeface="Tahoma" panose="020B0604030504040204" pitchFamily="34" charset="0"/>
                <a:ea typeface="楷体_GB2312" pitchFamily="49" charset="-122"/>
                <a:cs typeface="+mn-cs"/>
              </a:rPr>
              <a:t>现象。</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34820" name="Rectangle 2"/>
          <p:cNvSpPr>
            <a:spLocks noGrp="1" noChangeArrowheads="1"/>
          </p:cNvSpPr>
          <p:nvPr>
            <p:ph type="ctrTitle"/>
          </p:nvPr>
        </p:nvSpPr>
        <p:spPr>
          <a:xfrm>
            <a:off x="323850" y="3213100"/>
            <a:ext cx="8497888" cy="1008063"/>
          </a:xfrm>
        </p:spPr>
        <p:txBody>
          <a:bodyPr/>
          <a:lstStyle/>
          <a:p>
            <a:pPr algn="l" eaLnBrk="1" hangingPunct="1">
              <a:buFontTx/>
              <a:buChar char="•"/>
            </a:pPr>
            <a:r>
              <a:rPr lang="en-US" altLang="zh-CN" sz="3200" b="1" smtClean="0">
                <a:solidFill>
                  <a:srgbClr val="0000FF"/>
                </a:solidFill>
              </a:rPr>
              <a:t> </a:t>
            </a:r>
            <a:r>
              <a:rPr lang="zh-CN" altLang="en-US" sz="2600" b="1" smtClean="0">
                <a:solidFill>
                  <a:srgbClr val="0000FF"/>
                </a:solidFill>
                <a:ea typeface="楷体_GB2312" pitchFamily="49" charset="-122"/>
              </a:rPr>
              <a:t>磁致伸缩</a:t>
            </a:r>
            <a:r>
              <a:rPr lang="zh-CN" altLang="en-US" sz="2600" b="1" smtClean="0">
                <a:solidFill>
                  <a:srgbClr val="000000"/>
                </a:solidFill>
                <a:ea typeface="楷体_GB2312" pitchFamily="49" charset="-122"/>
              </a:rPr>
              <a:t>是因</a:t>
            </a:r>
            <a:r>
              <a:rPr lang="zh-CN" altLang="en-US" sz="2600" b="1" smtClean="0">
                <a:solidFill>
                  <a:srgbClr val="FF0000"/>
                </a:solidFill>
                <a:ea typeface="楷体_GB2312" pitchFamily="49" charset="-122"/>
              </a:rPr>
              <a:t>磁畴</a:t>
            </a:r>
            <a:r>
              <a:rPr lang="zh-CN" altLang="en-US" sz="2600" b="1" smtClean="0">
                <a:solidFill>
                  <a:srgbClr val="000000"/>
                </a:solidFill>
                <a:ea typeface="楷体_GB2312" pitchFamily="49" charset="-122"/>
              </a:rPr>
              <a:t>在外磁场中的取向，改变了晶格间距而引起的</a:t>
            </a:r>
          </a:p>
        </p:txBody>
      </p:sp>
      <p:sp>
        <p:nvSpPr>
          <p:cNvPr id="34821" name="Rectangle 5"/>
          <p:cNvSpPr>
            <a:spLocks noChangeArrowheads="1"/>
          </p:cNvSpPr>
          <p:nvPr/>
        </p:nvSpPr>
        <p:spPr bwMode="auto">
          <a:xfrm>
            <a:off x="231775" y="4581525"/>
            <a:ext cx="8588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Char char="•"/>
              <a:tabLst/>
              <a:defRPr/>
            </a:pPr>
            <a:r>
              <a:rPr kumimoji="1" lang="en-US" altLang="zh-CN" sz="32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r>
              <a:rPr kumimoji="1" lang="zh-CN" altLang="en-US" sz="26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当温度升高时，热运动会瓦解</a:t>
            </a:r>
            <a:r>
              <a:rPr kumimoji="1" lang="zh-CN" altLang="en-US" sz="26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磁畴</a:t>
            </a:r>
            <a:r>
              <a:rPr kumimoji="1" lang="zh-CN" altLang="en-US" sz="26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内磁矩的规则排列，在临界温度（</a:t>
            </a:r>
            <a:r>
              <a:rPr kumimoji="1" lang="zh-CN" altLang="en-US" sz="2600" b="1" i="0" u="none" strike="noStrike" kern="1200" cap="none" spc="0" normalizeH="0" baseline="0" noProof="0">
                <a:ln>
                  <a:noFill/>
                </a:ln>
                <a:solidFill>
                  <a:srgbClr val="FF0000"/>
                </a:solidFill>
                <a:effectLst/>
                <a:uLnTx/>
                <a:uFillTx/>
                <a:latin typeface="Tahoma" panose="020B0604030504040204" pitchFamily="34" charset="0"/>
                <a:ea typeface="楷体_GB2312" pitchFamily="49" charset="-122"/>
                <a:cs typeface="+mn-cs"/>
              </a:rPr>
              <a:t>居里点</a:t>
            </a:r>
            <a:r>
              <a:rPr kumimoji="1" lang="zh-CN" altLang="en-US" sz="26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）时，磁畴消失，铁磁质完全变成了顺磁质。</a:t>
            </a:r>
          </a:p>
        </p:txBody>
      </p:sp>
    </p:spTree>
    <p:extLst>
      <p:ext uri="{BB962C8B-B14F-4D97-AF65-F5344CB8AC3E}">
        <p14:creationId xmlns:p14="http://schemas.microsoft.com/office/powerpoint/2010/main" val="13883282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23850" y="1025525"/>
            <a:ext cx="415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根据铁磁质的成分</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endParaRPr kumimoji="1" lang="zh-CN" altLang="en-US"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endParaRPr>
          </a:p>
        </p:txBody>
      </p:sp>
      <p:sp>
        <p:nvSpPr>
          <p:cNvPr id="35843" name="Rectangle 3"/>
          <p:cNvSpPr>
            <a:spLocks noChangeArrowheads="1"/>
          </p:cNvSpPr>
          <p:nvPr/>
        </p:nvSpPr>
        <p:spPr bwMode="auto">
          <a:xfrm>
            <a:off x="185738" y="188913"/>
            <a:ext cx="61261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3. </a:t>
            </a:r>
            <a:r>
              <a:rPr kumimoji="1" lang="zh-CN" altLang="en-US" sz="2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铁磁质的分类及应用</a:t>
            </a:r>
          </a:p>
        </p:txBody>
      </p:sp>
      <p:sp>
        <p:nvSpPr>
          <p:cNvPr id="35844" name="Rectangle 5"/>
          <p:cNvSpPr>
            <a:spLocks noChangeArrowheads="1"/>
          </p:cNvSpPr>
          <p:nvPr/>
        </p:nvSpPr>
        <p:spPr bwMode="auto">
          <a:xfrm>
            <a:off x="3590925" y="735013"/>
            <a:ext cx="3455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金属磁性材料</a:t>
            </a:r>
          </a:p>
        </p:txBody>
      </p:sp>
      <p:sp>
        <p:nvSpPr>
          <p:cNvPr id="35845" name="Rectangle 7"/>
          <p:cNvSpPr>
            <a:spLocks noChangeArrowheads="1"/>
          </p:cNvSpPr>
          <p:nvPr/>
        </p:nvSpPr>
        <p:spPr bwMode="auto">
          <a:xfrm>
            <a:off x="3590925" y="1349375"/>
            <a:ext cx="381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非金属磁性材料</a:t>
            </a:r>
          </a:p>
        </p:txBody>
      </p:sp>
      <p:sp>
        <p:nvSpPr>
          <p:cNvPr id="35846" name="Rectangle 9"/>
          <p:cNvSpPr>
            <a:spLocks noChangeArrowheads="1"/>
          </p:cNvSpPr>
          <p:nvPr/>
        </p:nvSpPr>
        <p:spPr bwMode="auto">
          <a:xfrm>
            <a:off x="257175" y="2416175"/>
            <a:ext cx="4943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根据</a:t>
            </a:r>
            <a:r>
              <a:rPr kumimoji="1" lang="zh-CN" altLang="en-US" sz="2800" b="1" i="0" u="none" strike="noStrike" kern="1200" cap="none" spc="0" normalizeH="0" baseline="0" noProof="0">
                <a:ln>
                  <a:noFill/>
                </a:ln>
                <a:solidFill>
                  <a:srgbClr val="0000FF"/>
                </a:solidFill>
                <a:effectLst/>
                <a:uLnTx/>
                <a:uFillTx/>
                <a:latin typeface="Tahoma" panose="020B0604030504040204" pitchFamily="34" charset="0"/>
                <a:ea typeface="楷体_GB2312" pitchFamily="49" charset="-122"/>
                <a:cs typeface="+mn-cs"/>
              </a:rPr>
              <a:t>矫顽力</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的大小</a:t>
            </a:r>
            <a:r>
              <a:rPr kumimoji="1" lang="zh-CN" altLang="en-US" sz="2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35847" name="AutoShape 16"/>
          <p:cNvSpPr>
            <a:spLocks/>
          </p:cNvSpPr>
          <p:nvPr/>
        </p:nvSpPr>
        <p:spPr bwMode="auto">
          <a:xfrm>
            <a:off x="3303588" y="884238"/>
            <a:ext cx="287337" cy="784225"/>
          </a:xfrm>
          <a:prstGeom prst="leftBrace">
            <a:avLst>
              <a:gd name="adj1" fmla="val 3756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35848" name="Picture 18" descr="C:\My Documents\3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87888" y="1919288"/>
            <a:ext cx="4054475"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3"/>
          <p:cNvSpPr>
            <a:spLocks noChangeArrowheads="1"/>
          </p:cNvSpPr>
          <p:nvPr/>
        </p:nvSpPr>
        <p:spPr bwMode="auto">
          <a:xfrm>
            <a:off x="185738" y="3363913"/>
            <a:ext cx="5989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软磁材料（</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800" b="1" i="1" u="none" strike="noStrike" kern="1200" cap="none" spc="0" normalizeH="0" baseline="-3000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800" b="1" i="1"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1A/m</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5850" name="Rectangle 4"/>
          <p:cNvSpPr>
            <a:spLocks noChangeArrowheads="1"/>
          </p:cNvSpPr>
          <p:nvPr/>
        </p:nvSpPr>
        <p:spPr bwMode="auto">
          <a:xfrm>
            <a:off x="252413" y="4013200"/>
            <a:ext cx="85613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饱和磁感应强度</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大，矫顽力</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小，磁滞回线呈细长型，</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易磁化、易退磁</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。适用于：</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变压器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电磁铁</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继电器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电机</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851" name="Rectangle 5"/>
          <p:cNvSpPr>
            <a:spLocks noChangeArrowheads="1"/>
          </p:cNvSpPr>
          <p:nvPr/>
        </p:nvSpPr>
        <p:spPr bwMode="auto">
          <a:xfrm>
            <a:off x="265113" y="5156200"/>
            <a:ext cx="813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纯铁，硅钢，坡莫合金</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(Fe</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Ni)</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，铁氧体</a:t>
            </a:r>
          </a:p>
        </p:txBody>
      </p:sp>
      <p:sp>
        <p:nvSpPr>
          <p:cNvPr id="35852" name="Rectangle 10"/>
          <p:cNvSpPr>
            <a:spLocks noChangeArrowheads="1"/>
          </p:cNvSpPr>
          <p:nvPr/>
        </p:nvSpPr>
        <p:spPr bwMode="auto">
          <a:xfrm>
            <a:off x="295275" y="5765800"/>
            <a:ext cx="8451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以及各种高频电磁元件的磁芯、磁棒。还可用于</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磁屏蔽</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吸波</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领域。</a:t>
            </a:r>
          </a:p>
        </p:txBody>
      </p:sp>
    </p:spTree>
    <p:extLst>
      <p:ext uri="{BB962C8B-B14F-4D97-AF65-F5344CB8AC3E}">
        <p14:creationId xmlns:p14="http://schemas.microsoft.com/office/powerpoint/2010/main" val="2461429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4"/>
          <p:cNvSpPr>
            <a:spLocks noChangeArrowheads="1"/>
          </p:cNvSpPr>
          <p:nvPr/>
        </p:nvSpPr>
        <p:spPr bwMode="auto">
          <a:xfrm>
            <a:off x="214282" y="3714752"/>
            <a:ext cx="8567737"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spcBef>
                <a:spcPct val="50000"/>
              </a:spcBef>
            </a:pPr>
            <a:r>
              <a:rPr lang="zh-CN" altLang="en-US" sz="2800" b="1" dirty="0">
                <a:solidFill>
                  <a:srgbClr val="FF0000"/>
                </a:solidFill>
                <a:latin typeface="宋体" pitchFamily="2" charset="-122"/>
              </a:rPr>
              <a:t>结论：</a:t>
            </a:r>
            <a:r>
              <a:rPr lang="zh-CN" altLang="en-US" sz="2800" b="1" dirty="0">
                <a:solidFill>
                  <a:srgbClr val="000000"/>
                </a:solidFill>
              </a:rPr>
              <a:t>单靠</a:t>
            </a:r>
            <a:r>
              <a:rPr lang="zh-CN" altLang="en-US" sz="2800" b="1" dirty="0">
                <a:solidFill>
                  <a:srgbClr val="FF0000"/>
                </a:solidFill>
              </a:rPr>
              <a:t>静电场</a:t>
            </a:r>
            <a:r>
              <a:rPr lang="zh-CN" altLang="en-US" sz="2800" b="1" dirty="0">
                <a:solidFill>
                  <a:srgbClr val="000000"/>
                </a:solidFill>
              </a:rPr>
              <a:t>不能在导体中维持恒定电流；必须有</a:t>
            </a:r>
            <a:r>
              <a:rPr lang="zh-CN" altLang="en-US" sz="2800" b="1" dirty="0">
                <a:solidFill>
                  <a:srgbClr val="FF0000"/>
                </a:solidFill>
              </a:rPr>
              <a:t>非静电场</a:t>
            </a:r>
            <a:r>
              <a:rPr lang="zh-CN" altLang="en-US" sz="2800" b="1" dirty="0">
                <a:solidFill>
                  <a:srgbClr val="000000"/>
                </a:solidFill>
              </a:rPr>
              <a:t>产生的</a:t>
            </a:r>
            <a:r>
              <a:rPr lang="zh-CN" altLang="en-US" sz="2800" b="1" dirty="0">
                <a:solidFill>
                  <a:srgbClr val="FF0000"/>
                </a:solidFill>
              </a:rPr>
              <a:t>非静电力</a:t>
            </a:r>
            <a:r>
              <a:rPr lang="zh-CN" altLang="en-US" sz="2800" b="1" dirty="0">
                <a:solidFill>
                  <a:srgbClr val="0000FF"/>
                </a:solidFill>
              </a:rPr>
              <a:t>。</a:t>
            </a:r>
            <a:r>
              <a:rPr lang="zh-CN" altLang="en-US" sz="2800" b="1" dirty="0">
                <a:solidFill>
                  <a:srgbClr val="000000"/>
                </a:solidFill>
              </a:rPr>
              <a:t>把正电荷不断地从</a:t>
            </a:r>
            <a:r>
              <a:rPr lang="zh-CN" altLang="en-US" sz="2800" b="1" dirty="0">
                <a:solidFill>
                  <a:srgbClr val="0000FF"/>
                </a:solidFill>
              </a:rPr>
              <a:t>负极板</a:t>
            </a:r>
            <a:r>
              <a:rPr lang="zh-CN" altLang="en-US" sz="2800" b="1" dirty="0">
                <a:solidFill>
                  <a:srgbClr val="000000"/>
                </a:solidFill>
              </a:rPr>
              <a:t>移动到</a:t>
            </a:r>
            <a:r>
              <a:rPr lang="zh-CN" altLang="en-US" sz="2800" b="1" dirty="0">
                <a:solidFill>
                  <a:srgbClr val="FF0000"/>
                </a:solidFill>
              </a:rPr>
              <a:t>正极板</a:t>
            </a:r>
            <a:r>
              <a:rPr lang="zh-CN" altLang="en-US" sz="2800" b="1" dirty="0">
                <a:solidFill>
                  <a:srgbClr val="000000"/>
                </a:solidFill>
              </a:rPr>
              <a:t>。</a:t>
            </a:r>
          </a:p>
        </p:txBody>
      </p:sp>
      <p:grpSp>
        <p:nvGrpSpPr>
          <p:cNvPr id="15366" name="组合 33"/>
          <p:cNvGrpSpPr>
            <a:grpSpLocks/>
          </p:cNvGrpSpPr>
          <p:nvPr/>
        </p:nvGrpSpPr>
        <p:grpSpPr bwMode="auto">
          <a:xfrm>
            <a:off x="428596" y="642918"/>
            <a:ext cx="2971800" cy="2751138"/>
            <a:chOff x="5795963" y="692150"/>
            <a:chExt cx="2971800" cy="2751138"/>
          </a:xfrm>
        </p:grpSpPr>
        <p:grpSp>
          <p:nvGrpSpPr>
            <p:cNvPr id="15368" name="Group 8"/>
            <p:cNvGrpSpPr>
              <a:grpSpLocks/>
            </p:cNvGrpSpPr>
            <p:nvPr/>
          </p:nvGrpSpPr>
          <p:grpSpPr bwMode="auto">
            <a:xfrm>
              <a:off x="5795963" y="692150"/>
              <a:ext cx="2971800" cy="2514600"/>
              <a:chOff x="3600" y="528"/>
              <a:chExt cx="1872" cy="1584"/>
            </a:xfrm>
          </p:grpSpPr>
          <p:sp>
            <p:nvSpPr>
              <p:cNvPr id="15375" name="Rectangle 9"/>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5376" name="Group 10"/>
              <p:cNvGrpSpPr>
                <a:grpSpLocks/>
              </p:cNvGrpSpPr>
              <p:nvPr/>
            </p:nvGrpSpPr>
            <p:grpSpPr bwMode="auto">
              <a:xfrm>
                <a:off x="4368" y="1130"/>
                <a:ext cx="336" cy="262"/>
                <a:chOff x="3936" y="1802"/>
                <a:chExt cx="336" cy="262"/>
              </a:xfrm>
            </p:grpSpPr>
            <p:sp>
              <p:nvSpPr>
                <p:cNvPr id="15389" name="Line 11"/>
                <p:cNvSpPr>
                  <a:spLocks noChangeShapeType="1"/>
                </p:cNvSpPr>
                <p:nvPr/>
              </p:nvSpPr>
              <p:spPr bwMode="auto">
                <a:xfrm>
                  <a:off x="3936" y="2064"/>
                  <a:ext cx="336" cy="0"/>
                </a:xfrm>
                <a:prstGeom prst="line">
                  <a:avLst/>
                </a:prstGeom>
                <a:noFill/>
                <a:ln w="19050">
                  <a:solidFill>
                    <a:schemeClr val="bg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4" name="Object 4"/>
                <p:cNvGraphicFramePr>
                  <a:graphicFrameLocks noChangeAspect="1"/>
                </p:cNvGraphicFramePr>
                <p:nvPr/>
              </p:nvGraphicFramePr>
              <p:xfrm>
                <a:off x="4036" y="1802"/>
                <a:ext cx="118" cy="223"/>
              </p:xfrm>
              <a:graphic>
                <a:graphicData uri="http://schemas.openxmlformats.org/presentationml/2006/ole">
                  <mc:AlternateContent xmlns:mc="http://schemas.openxmlformats.org/markup-compatibility/2006">
                    <mc:Choice xmlns:v="urn:schemas-microsoft-com:vml" Requires="v">
                      <p:oleObj spid="_x0000_s413800" name="公式" r:id="rId3" imgW="114151" imgH="215619" progId="Equation.3">
                        <p:embed/>
                      </p:oleObj>
                    </mc:Choice>
                    <mc:Fallback>
                      <p:oleObj name="公式" r:id="rId3" imgW="114151" imgH="215619" progId="Equation.3">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 y="1802"/>
                              <a:ext cx="118"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Rectangle 13"/>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5378" name="Rectangle 14"/>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79" name="Rectangle 15"/>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80" name="Line 16"/>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17"/>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18"/>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9"/>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20"/>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1"/>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2"/>
              <p:cNvSpPr>
                <a:spLocks noChangeShapeType="1"/>
              </p:cNvSpPr>
              <p:nvPr/>
            </p:nvSpPr>
            <p:spPr bwMode="auto">
              <a:xfrm flipV="1">
                <a:off x="3744" y="1151"/>
                <a:ext cx="0" cy="144"/>
              </a:xfrm>
              <a:prstGeom prst="line">
                <a:avLst/>
              </a:prstGeom>
              <a:noFill/>
              <a:ln w="28575">
                <a:solidFill>
                  <a:schemeClr val="bg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Text Box 23"/>
              <p:cNvSpPr txBox="1">
                <a:spLocks noChangeArrowheads="1"/>
              </p:cNvSpPr>
              <p:nvPr/>
            </p:nvSpPr>
            <p:spPr bwMode="auto">
              <a:xfrm>
                <a:off x="4224" y="1199"/>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sp>
            <p:nvSpPr>
              <p:cNvPr id="15388" name="Text Box 24"/>
              <p:cNvSpPr txBox="1">
                <a:spLocks noChangeArrowheads="1"/>
              </p:cNvSpPr>
              <p:nvPr/>
            </p:nvSpPr>
            <p:spPr bwMode="auto">
              <a:xfrm>
                <a:off x="4656" y="115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graphicFrame>
            <p:nvGraphicFramePr>
              <p:cNvPr id="15362" name="Object 2"/>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3801" name="公式" r:id="rId5" imgW="215806" imgH="228501" progId="Equation.3">
                      <p:embed/>
                    </p:oleObj>
                  </mc:Choice>
                  <mc:Fallback>
                    <p:oleObj name="公式" r:id="rId5" imgW="215806" imgH="228501" progId="Equation.3">
                      <p:embed/>
                      <p:pic>
                        <p:nvPicPr>
                          <p:cNvPr id="1536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3"/>
              <p:cNvGraphicFramePr>
                <a:graphicFrameLocks noChangeAspect="1"/>
              </p:cNvGraphicFramePr>
              <p:nvPr/>
            </p:nvGraphicFramePr>
            <p:xfrm>
              <a:off x="3819" y="1109"/>
              <a:ext cx="119" cy="227"/>
            </p:xfrm>
            <a:graphic>
              <a:graphicData uri="http://schemas.openxmlformats.org/presentationml/2006/ole">
                <mc:AlternateContent xmlns:mc="http://schemas.openxmlformats.org/markup-compatibility/2006">
                  <mc:Choice xmlns:v="urn:schemas-microsoft-com:vml" Requires="v">
                    <p:oleObj spid="_x0000_s413802" name="公式" r:id="rId7" imgW="114151" imgH="215619" progId="Equation.3">
                      <p:embed/>
                    </p:oleObj>
                  </mc:Choice>
                  <mc:Fallback>
                    <p:oleObj name="公式" r:id="rId7" imgW="114151" imgH="215619" progId="Equation.3">
                      <p:embed/>
                      <p:pic>
                        <p:nvPicPr>
                          <p:cNvPr id="153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 y="1109"/>
                            <a:ext cx="11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369" name="Line 28"/>
            <p:cNvSpPr>
              <a:spLocks noChangeShapeType="1"/>
            </p:cNvSpPr>
            <p:nvPr/>
          </p:nvSpPr>
          <p:spPr bwMode="auto">
            <a:xfrm>
              <a:off x="6011863" y="1557338"/>
              <a:ext cx="0" cy="503237"/>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0" name="Oval 34"/>
            <p:cNvSpPr>
              <a:spLocks noChangeArrowheads="1"/>
            </p:cNvSpPr>
            <p:nvPr/>
          </p:nvSpPr>
          <p:spPr bwMode="auto">
            <a:xfrm>
              <a:off x="7308850" y="2276475"/>
              <a:ext cx="287338" cy="288925"/>
            </a:xfrm>
            <a:prstGeom prst="ellipse">
              <a:avLst/>
            </a:prstGeom>
            <a:solidFill>
              <a:schemeClr val="accent1"/>
            </a:solidFill>
            <a:ln w="38100">
              <a:solidFill>
                <a:srgbClr val="FF0000"/>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71" name="Line 35"/>
            <p:cNvSpPr>
              <a:spLocks noChangeShapeType="1"/>
            </p:cNvSpPr>
            <p:nvPr/>
          </p:nvSpPr>
          <p:spPr bwMode="auto">
            <a:xfrm>
              <a:off x="7308850" y="2420938"/>
              <a:ext cx="28733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2" name="Line 36"/>
            <p:cNvSpPr>
              <a:spLocks noChangeShapeType="1"/>
            </p:cNvSpPr>
            <p:nvPr/>
          </p:nvSpPr>
          <p:spPr bwMode="auto">
            <a:xfrm>
              <a:off x="7451725" y="2276475"/>
              <a:ext cx="0" cy="288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3" name="Rectangle 39"/>
            <p:cNvSpPr>
              <a:spLocks noChangeArrowheads="1"/>
            </p:cNvSpPr>
            <p:nvPr/>
          </p:nvSpPr>
          <p:spPr bwMode="auto">
            <a:xfrm>
              <a:off x="6011863" y="292417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FF0000"/>
                  </a:solidFill>
                </a:rPr>
                <a:t>正极板</a:t>
              </a:r>
            </a:p>
          </p:txBody>
        </p:sp>
        <p:sp>
          <p:nvSpPr>
            <p:cNvPr id="15374" name="Rectangle 40"/>
            <p:cNvSpPr>
              <a:spLocks noChangeArrowheads="1"/>
            </p:cNvSpPr>
            <p:nvPr/>
          </p:nvSpPr>
          <p:spPr bwMode="auto">
            <a:xfrm>
              <a:off x="7380288" y="292417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0000FF"/>
                  </a:solidFill>
                </a:rPr>
                <a:t>负极板</a:t>
              </a:r>
            </a:p>
          </p:txBody>
        </p:sp>
      </p:grpSp>
      <p:sp>
        <p:nvSpPr>
          <p:cNvPr id="15367" name="TextBox 34"/>
          <p:cNvSpPr txBox="1">
            <a:spLocks noChangeArrowheads="1"/>
          </p:cNvSpPr>
          <p:nvPr/>
        </p:nvSpPr>
        <p:spPr bwMode="auto">
          <a:xfrm>
            <a:off x="3857620" y="1285860"/>
            <a:ext cx="457203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lnSpc>
                <a:spcPct val="130000"/>
              </a:lnSpc>
            </a:pPr>
            <a:r>
              <a:rPr lang="zh-CN" altLang="en-US" sz="2400" dirty="0"/>
              <a:t>如果能将正电荷源源不断地从负极板移动到正极板，就可以保持电流连续性。需要克服静电力</a:t>
            </a:r>
          </a:p>
        </p:txBody>
      </p:sp>
    </p:spTree>
    <p:extLst>
      <p:ext uri="{BB962C8B-B14F-4D97-AF65-F5344CB8AC3E}">
        <p14:creationId xmlns:p14="http://schemas.microsoft.com/office/powerpoint/2010/main" val="211171599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79388" y="28575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2</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硬磁材料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 </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H</a:t>
            </a:r>
            <a:r>
              <a:rPr kumimoji="1" lang="en-US" altLang="zh-CN" sz="2800" b="1" i="1" u="none" strike="noStrike" kern="1200" cap="none" spc="0" normalizeH="0" baseline="-30000" noProof="0" dirty="0" err="1">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c</a:t>
            </a:r>
            <a:r>
              <a:rPr kumimoji="1" lang="en-US" altLang="zh-CN" sz="2800" b="1" i="1" u="none" strike="noStrike" kern="1200" cap="none" spc="0" normalizeH="0" baseline="-3000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 10</a:t>
            </a:r>
            <a:r>
              <a:rPr kumimoji="1" lang="en-US" altLang="zh-CN" sz="2800" b="1" i="0" u="none" strike="noStrike" kern="1200" cap="none" spc="0" normalizeH="0" baseline="3000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4</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A/m</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以上，又称</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永磁材料</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a:t>
            </a:r>
            <a:endPar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36867" name="Rectangle 7"/>
          <p:cNvSpPr>
            <a:spLocks noChangeArrowheads="1"/>
          </p:cNvSpPr>
          <p:nvPr/>
        </p:nvSpPr>
        <p:spPr bwMode="auto">
          <a:xfrm>
            <a:off x="342900" y="2617788"/>
            <a:ext cx="8648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适用于：</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磁电式电表中的永磁铁、耳机中的永久磁铁、永磁扬声器。</a:t>
            </a:r>
          </a:p>
        </p:txBody>
      </p:sp>
      <p:sp>
        <p:nvSpPr>
          <p:cNvPr id="36868" name="Rectangle 9"/>
          <p:cNvSpPr>
            <a:spLocks noChangeArrowheads="1"/>
          </p:cNvSpPr>
          <p:nvPr/>
        </p:nvSpPr>
        <p:spPr bwMode="auto">
          <a:xfrm>
            <a:off x="369888" y="1557338"/>
            <a:ext cx="8643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特点：</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剩磁</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和矫顽力</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都比较大，磁滞回线包围的面积大，磁滞特性非常明显，所以磁化后可长久保持很强磁性；</a:t>
            </a:r>
          </a:p>
        </p:txBody>
      </p:sp>
      <p:sp>
        <p:nvSpPr>
          <p:cNvPr id="36869" name="矩形 1"/>
          <p:cNvSpPr>
            <a:spLocks noChangeArrowheads="1"/>
          </p:cNvSpPr>
          <p:nvPr/>
        </p:nvSpPr>
        <p:spPr bwMode="auto">
          <a:xfrm>
            <a:off x="468313" y="912813"/>
            <a:ext cx="655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钨钢，碳钢，</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钕铁硼</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NdFeB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）合金等</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 panose="02010609060101010101" pitchFamily="49" charset="-122"/>
              <a:cs typeface="Times New Roman" panose="02020603050405020304" pitchFamily="18" charset="0"/>
            </a:endParaRPr>
          </a:p>
        </p:txBody>
      </p:sp>
      <p:sp>
        <p:nvSpPr>
          <p:cNvPr id="36870" name="Rectangle 4"/>
          <p:cNvSpPr>
            <a:spLocks noChangeArrowheads="1"/>
          </p:cNvSpPr>
          <p:nvPr/>
        </p:nvSpPr>
        <p:spPr bwMode="auto">
          <a:xfrm>
            <a:off x="230188" y="3616325"/>
            <a:ext cx="3309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3</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矩磁材料</a:t>
            </a:r>
          </a:p>
        </p:txBody>
      </p:sp>
      <p:sp>
        <p:nvSpPr>
          <p:cNvPr id="36871" name="矩形 9"/>
          <p:cNvSpPr>
            <a:spLocks noChangeArrowheads="1"/>
          </p:cNvSpPr>
          <p:nvPr/>
        </p:nvSpPr>
        <p:spPr bwMode="auto">
          <a:xfrm>
            <a:off x="230188" y="4311650"/>
            <a:ext cx="878363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磁滞回线呈矩形，在两个方向上的剩磁可用于表示计算机二进制的</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，故适合于制成“记忆”元件。</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另外，利用铁磁质的磁致伸缩效应，可用来做换能器，在超声及检测技术中大有作为。</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664086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Box 3"/>
          <p:cNvSpPr txBox="1">
            <a:spLocks noChangeArrowheads="1"/>
          </p:cNvSpPr>
          <p:nvPr/>
        </p:nvSpPr>
        <p:spPr bwMode="auto">
          <a:xfrm>
            <a:off x="2143125" y="571500"/>
            <a:ext cx="464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4000" b="1">
                <a:solidFill>
                  <a:srgbClr val="0000FF"/>
                </a:solidFill>
                <a:latin typeface="黑体" pitchFamily="49" charset="-122"/>
                <a:ea typeface="黑体" pitchFamily="49" charset="-122"/>
              </a:rPr>
              <a:t>稳 恒 磁 场 复 习</a:t>
            </a:r>
          </a:p>
        </p:txBody>
      </p:sp>
      <p:sp>
        <p:nvSpPr>
          <p:cNvPr id="214019" name="TextBox 4"/>
          <p:cNvSpPr txBox="1">
            <a:spLocks noChangeArrowheads="1"/>
          </p:cNvSpPr>
          <p:nvPr/>
        </p:nvSpPr>
        <p:spPr bwMode="auto">
          <a:xfrm>
            <a:off x="214313" y="1643063"/>
            <a:ext cx="7786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t>一、描述磁场性质的两个定理</a:t>
            </a:r>
          </a:p>
        </p:txBody>
      </p:sp>
      <p:sp>
        <p:nvSpPr>
          <p:cNvPr id="214020" name="TextBox 5"/>
          <p:cNvSpPr txBox="1">
            <a:spLocks noChangeArrowheads="1"/>
          </p:cNvSpPr>
          <p:nvPr/>
        </p:nvSpPr>
        <p:spPr bwMode="auto">
          <a:xfrm>
            <a:off x="571500" y="2428875"/>
            <a:ext cx="2643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t>1. </a:t>
            </a:r>
            <a:r>
              <a:rPr lang="zh-CN" altLang="en-US" sz="2800"/>
              <a:t>磁高斯定理</a:t>
            </a:r>
          </a:p>
        </p:txBody>
      </p:sp>
      <p:graphicFrame>
        <p:nvGraphicFramePr>
          <p:cNvPr id="214021" name="Object 4"/>
          <p:cNvGraphicFramePr>
            <a:graphicFrameLocks noChangeAspect="1"/>
          </p:cNvGraphicFramePr>
          <p:nvPr/>
        </p:nvGraphicFramePr>
        <p:xfrm>
          <a:off x="2286000" y="3071813"/>
          <a:ext cx="2208213" cy="800100"/>
        </p:xfrm>
        <a:graphic>
          <a:graphicData uri="http://schemas.openxmlformats.org/presentationml/2006/ole">
            <mc:AlternateContent xmlns:mc="http://schemas.openxmlformats.org/markup-compatibility/2006">
              <mc:Choice xmlns:v="urn:schemas-microsoft-com:vml" Requires="v">
                <p:oleObj spid="_x0000_s214134" name="公式" r:id="rId3" imgW="799753" imgH="291973" progId="Equation.3">
                  <p:embed/>
                </p:oleObj>
              </mc:Choice>
              <mc:Fallback>
                <p:oleObj name="公式" r:id="rId3" imgW="799753" imgH="291973"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71813"/>
                        <a:ext cx="2208213"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2" name="Rectangle 11"/>
          <p:cNvSpPr>
            <a:spLocks noChangeArrowheads="1"/>
          </p:cNvSpPr>
          <p:nvPr/>
        </p:nvSpPr>
        <p:spPr bwMode="auto">
          <a:xfrm>
            <a:off x="5000625" y="314325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Arial" pitchFamily="34" charset="0"/>
              </a:rPr>
              <a:t>磁场是无源场</a:t>
            </a:r>
            <a:endParaRPr lang="en-US" altLang="zh-CN" sz="2800" b="1">
              <a:solidFill>
                <a:srgbClr val="FF0000"/>
              </a:solidFill>
              <a:latin typeface="Arial" pitchFamily="34" charset="0"/>
            </a:endParaRPr>
          </a:p>
        </p:txBody>
      </p:sp>
      <p:sp>
        <p:nvSpPr>
          <p:cNvPr id="214023" name="TextBox 9"/>
          <p:cNvSpPr txBox="1">
            <a:spLocks noChangeArrowheads="1"/>
          </p:cNvSpPr>
          <p:nvPr/>
        </p:nvSpPr>
        <p:spPr bwMode="auto">
          <a:xfrm>
            <a:off x="642938" y="4071938"/>
            <a:ext cx="400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t>2. </a:t>
            </a:r>
            <a:r>
              <a:rPr lang="zh-CN" altLang="en-US" sz="2800"/>
              <a:t>安培环路定理</a:t>
            </a:r>
          </a:p>
        </p:txBody>
      </p:sp>
      <p:graphicFrame>
        <p:nvGraphicFramePr>
          <p:cNvPr id="214024" name="Object 3"/>
          <p:cNvGraphicFramePr>
            <a:graphicFrameLocks noChangeAspect="1"/>
          </p:cNvGraphicFramePr>
          <p:nvPr/>
        </p:nvGraphicFramePr>
        <p:xfrm>
          <a:off x="2071688" y="4786313"/>
          <a:ext cx="3286125" cy="992187"/>
        </p:xfrm>
        <a:graphic>
          <a:graphicData uri="http://schemas.openxmlformats.org/presentationml/2006/ole">
            <mc:AlternateContent xmlns:mc="http://schemas.openxmlformats.org/markup-compatibility/2006">
              <mc:Choice xmlns:v="urn:schemas-microsoft-com:vml" Requires="v">
                <p:oleObj spid="_x0000_s214135" name="公式" r:id="rId5" imgW="1206500" imgH="368300" progId="Equation.3">
                  <p:embed/>
                </p:oleObj>
              </mc:Choice>
              <mc:Fallback>
                <p:oleObj name="公式" r:id="rId5" imgW="1206500" imgH="36830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688" y="4786313"/>
                        <a:ext cx="3286125"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5" name="Rectangle 11"/>
          <p:cNvSpPr>
            <a:spLocks noChangeArrowheads="1"/>
          </p:cNvSpPr>
          <p:nvPr/>
        </p:nvSpPr>
        <p:spPr bwMode="auto">
          <a:xfrm>
            <a:off x="5857875" y="485775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Arial" pitchFamily="34" charset="0"/>
              </a:rPr>
              <a:t>磁场是有旋场</a:t>
            </a:r>
            <a:endParaRPr lang="en-US" altLang="zh-CN" sz="2800" b="1">
              <a:solidFill>
                <a:srgbClr val="FF0000"/>
              </a:solidFill>
              <a:latin typeface="Arial"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Box 1"/>
          <p:cNvSpPr txBox="1">
            <a:spLocks noChangeArrowheads="1"/>
          </p:cNvSpPr>
          <p:nvPr/>
        </p:nvSpPr>
        <p:spPr bwMode="auto">
          <a:xfrm>
            <a:off x="428625" y="428625"/>
            <a:ext cx="4214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t>二、磁场计算</a:t>
            </a:r>
          </a:p>
        </p:txBody>
      </p:sp>
      <p:sp>
        <p:nvSpPr>
          <p:cNvPr id="215043" name="矩形 2"/>
          <p:cNvSpPr>
            <a:spLocks noChangeArrowheads="1"/>
          </p:cNvSpPr>
          <p:nvPr/>
        </p:nvSpPr>
        <p:spPr bwMode="auto">
          <a:xfrm>
            <a:off x="571500" y="1428750"/>
            <a:ext cx="742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b="1">
                <a:solidFill>
                  <a:srgbClr val="CC0000"/>
                </a:solidFill>
                <a:latin typeface="华文楷体" pitchFamily="2" charset="-122"/>
                <a:ea typeface="华文楷体" pitchFamily="2" charset="-122"/>
              </a:rPr>
              <a:t>1</a:t>
            </a:r>
            <a:r>
              <a:rPr lang="zh-CN" altLang="en-US" sz="2800" b="1">
                <a:solidFill>
                  <a:srgbClr val="CC0000"/>
                </a:solidFill>
                <a:latin typeface="华文楷体" pitchFamily="2" charset="-122"/>
                <a:ea typeface="华文楷体" pitchFamily="2" charset="-122"/>
              </a:rPr>
              <a:t>、利用毕奥</a:t>
            </a:r>
            <a:r>
              <a:rPr lang="en-US" altLang="zh-CN" sz="2800" b="1">
                <a:solidFill>
                  <a:srgbClr val="CC0000"/>
                </a:solidFill>
                <a:latin typeface="华文楷体" pitchFamily="2" charset="-122"/>
                <a:ea typeface="华文楷体" pitchFamily="2" charset="-122"/>
              </a:rPr>
              <a:t>—</a:t>
            </a:r>
            <a:r>
              <a:rPr lang="zh-CN" altLang="en-US" sz="2800" b="1">
                <a:solidFill>
                  <a:srgbClr val="CC0000"/>
                </a:solidFill>
                <a:latin typeface="华文楷体" pitchFamily="2" charset="-122"/>
                <a:ea typeface="华文楷体" pitchFamily="2" charset="-122"/>
              </a:rPr>
              <a:t>萨伐尔定律及场强叠加原理</a:t>
            </a:r>
            <a:endParaRPr lang="zh-CN" altLang="en-US" sz="2800"/>
          </a:p>
        </p:txBody>
      </p:sp>
      <p:graphicFrame>
        <p:nvGraphicFramePr>
          <p:cNvPr id="4" name="Object 4"/>
          <p:cNvGraphicFramePr>
            <a:graphicFrameLocks noChangeAspect="1"/>
          </p:cNvGraphicFramePr>
          <p:nvPr/>
        </p:nvGraphicFramePr>
        <p:xfrm>
          <a:off x="2786063" y="2071688"/>
          <a:ext cx="2828925" cy="1189037"/>
        </p:xfrm>
        <a:graphic>
          <a:graphicData uri="http://schemas.openxmlformats.org/presentationml/2006/ole">
            <mc:AlternateContent xmlns:mc="http://schemas.openxmlformats.org/markup-compatibility/2006">
              <mc:Choice xmlns:v="urn:schemas-microsoft-com:vml" Requires="v">
                <p:oleObj spid="_x0000_s215155" name="公式" r:id="rId3" imgW="876300" imgH="368300" progId="Equation.3">
                  <p:embed/>
                </p:oleObj>
              </mc:Choice>
              <mc:Fallback>
                <p:oleObj name="公式" r:id="rId3" imgW="876300" imgH="3683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2071688"/>
                        <a:ext cx="2828925" cy="1189037"/>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9"/>
          <p:cNvGraphicFramePr>
            <a:graphicFrameLocks noChangeAspect="1"/>
          </p:cNvGraphicFramePr>
          <p:nvPr/>
        </p:nvGraphicFramePr>
        <p:xfrm>
          <a:off x="2592388" y="5084763"/>
          <a:ext cx="3962400" cy="1185862"/>
        </p:xfrm>
        <a:graphic>
          <a:graphicData uri="http://schemas.openxmlformats.org/presentationml/2006/ole">
            <mc:AlternateContent xmlns:mc="http://schemas.openxmlformats.org/markup-compatibility/2006">
              <mc:Choice xmlns:v="urn:schemas-microsoft-com:vml" Requires="v">
                <p:oleObj spid="_x0000_s215156" name="公式" r:id="rId5" imgW="1447800" imgH="419100" progId="Equation.3">
                  <p:embed/>
                </p:oleObj>
              </mc:Choice>
              <mc:Fallback>
                <p:oleObj name="公式" r:id="rId5" imgW="1447800" imgH="419100" progId="Equation.3">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88" y="5084763"/>
                        <a:ext cx="3962400" cy="11858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10"/>
          <p:cNvSpPr txBox="1">
            <a:spLocks noChangeArrowheads="1"/>
          </p:cNvSpPr>
          <p:nvPr/>
        </p:nvSpPr>
        <p:spPr bwMode="auto">
          <a:xfrm>
            <a:off x="304800" y="3429000"/>
            <a:ext cx="83708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Blip>
                <a:blip r:embed="rId7"/>
              </a:buBlip>
            </a:pPr>
            <a:r>
              <a:rPr lang="zh-CN" altLang="en-US">
                <a:solidFill>
                  <a:srgbClr val="010000"/>
                </a:solidFill>
                <a:latin typeface="华文楷体" pitchFamily="2" charset="-122"/>
                <a:ea typeface="华文楷体" pitchFamily="2" charset="-122"/>
              </a:rPr>
              <a:t>    任意载流导线在空间某处的磁感应强度</a:t>
            </a:r>
          </a:p>
          <a:p>
            <a:pPr eaLnBrk="1" hangingPunct="1">
              <a:spcBef>
                <a:spcPct val="50000"/>
              </a:spcBef>
              <a:buFontTx/>
              <a:buNone/>
            </a:pPr>
            <a:r>
              <a:rPr lang="zh-CN" altLang="en-US">
                <a:solidFill>
                  <a:srgbClr val="FF00FF"/>
                </a:solidFill>
                <a:latin typeface="华文楷体" pitchFamily="2" charset="-122"/>
                <a:ea typeface="华文楷体" pitchFamily="2" charset="-122"/>
              </a:rPr>
              <a:t>            </a:t>
            </a:r>
            <a:r>
              <a:rPr lang="en-US" altLang="zh-CN">
                <a:solidFill>
                  <a:srgbClr val="FF00FF"/>
                </a:solidFill>
                <a:latin typeface="华文楷体" pitchFamily="2" charset="-122"/>
                <a:ea typeface="华文楷体" pitchFamily="2" charset="-122"/>
              </a:rPr>
              <a:t>(</a:t>
            </a:r>
            <a:r>
              <a:rPr lang="zh-CN" altLang="en-US">
                <a:solidFill>
                  <a:srgbClr val="FF00FF"/>
                </a:solidFill>
                <a:latin typeface="华文楷体" pitchFamily="2" charset="-122"/>
                <a:ea typeface="华文楷体" pitchFamily="2" charset="-122"/>
              </a:rPr>
              <a:t>场强叠加原理）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amond(in)">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4"/>
          <p:cNvSpPr txBox="1">
            <a:spLocks noChangeArrowheads="1"/>
          </p:cNvSpPr>
          <p:nvPr/>
        </p:nvSpPr>
        <p:spPr bwMode="auto">
          <a:xfrm>
            <a:off x="250825" y="908050"/>
            <a:ext cx="6049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a:solidFill>
                  <a:srgbClr val="000000"/>
                </a:solidFill>
                <a:latin typeface="华文楷体" pitchFamily="2" charset="-122"/>
                <a:ea typeface="华文楷体" pitchFamily="2" charset="-122"/>
              </a:rPr>
              <a:t>（</a:t>
            </a:r>
            <a:r>
              <a:rPr lang="en-US" altLang="zh-CN">
                <a:solidFill>
                  <a:srgbClr val="000000"/>
                </a:solidFill>
                <a:latin typeface="华文楷体" pitchFamily="2" charset="-122"/>
                <a:ea typeface="华文楷体" pitchFamily="2" charset="-122"/>
              </a:rPr>
              <a:t>1</a:t>
            </a:r>
            <a:r>
              <a:rPr lang="zh-CN" altLang="en-US">
                <a:solidFill>
                  <a:srgbClr val="000000"/>
                </a:solidFill>
                <a:latin typeface="华文楷体" pitchFamily="2" charset="-122"/>
                <a:ea typeface="华文楷体" pitchFamily="2" charset="-122"/>
              </a:rPr>
              <a:t>）载流长直导线的磁场</a:t>
            </a:r>
          </a:p>
        </p:txBody>
      </p:sp>
      <p:graphicFrame>
        <p:nvGraphicFramePr>
          <p:cNvPr id="216072" name="Object 5"/>
          <p:cNvGraphicFramePr>
            <a:graphicFrameLocks noChangeAspect="1"/>
          </p:cNvGraphicFramePr>
          <p:nvPr>
            <p:extLst>
              <p:ext uri="{D42A27DB-BD31-4B8C-83A1-F6EECF244321}">
                <p14:modId xmlns:p14="http://schemas.microsoft.com/office/powerpoint/2010/main" val="1107876491"/>
              </p:ext>
            </p:extLst>
          </p:nvPr>
        </p:nvGraphicFramePr>
        <p:xfrm>
          <a:off x="2131539" y="1628800"/>
          <a:ext cx="3960813" cy="1133475"/>
        </p:xfrm>
        <a:graphic>
          <a:graphicData uri="http://schemas.openxmlformats.org/presentationml/2006/ole">
            <mc:AlternateContent xmlns:mc="http://schemas.openxmlformats.org/markup-compatibility/2006">
              <mc:Choice xmlns:v="urn:schemas-microsoft-com:vml" Requires="v">
                <p:oleObj spid="_x0000_s216281" name="Equation" r:id="rId3" imgW="1587240" imgH="431640" progId="Equation.DSMT4">
                  <p:embed/>
                </p:oleObj>
              </mc:Choice>
              <mc:Fallback>
                <p:oleObj name="Equation" r:id="rId3" imgW="1587240" imgH="431640" progId="Equation.DSMT4">
                  <p:embed/>
                  <p:pic>
                    <p:nvPicPr>
                      <p:cNvPr id="0" name="Picture 66"/>
                      <p:cNvPicPr>
                        <a:picLocks noChangeAspect="1" noChangeArrowheads="1"/>
                      </p:cNvPicPr>
                      <p:nvPr/>
                    </p:nvPicPr>
                    <p:blipFill>
                      <a:blip r:embed="rId4"/>
                      <a:srcRect/>
                      <a:stretch>
                        <a:fillRect/>
                      </a:stretch>
                    </p:blipFill>
                    <p:spPr bwMode="auto">
                      <a:xfrm>
                        <a:off x="2131539" y="1628800"/>
                        <a:ext cx="3960813" cy="113347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6" name="Rectangle 8"/>
          <p:cNvSpPr>
            <a:spLocks noChangeArrowheads="1"/>
          </p:cNvSpPr>
          <p:nvPr/>
        </p:nvSpPr>
        <p:spPr bwMode="auto">
          <a:xfrm>
            <a:off x="468313" y="335756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solidFill>
                  <a:srgbClr val="CC0000"/>
                </a:solidFill>
                <a:ea typeface="华文楷体" pitchFamily="2" charset="-122"/>
              </a:rPr>
              <a:t>无限长</a:t>
            </a:r>
            <a:r>
              <a:rPr lang="zh-CN" altLang="en-US" sz="2400">
                <a:solidFill>
                  <a:srgbClr val="000000"/>
                </a:solidFill>
                <a:ea typeface="华文楷体" pitchFamily="2" charset="-122"/>
              </a:rPr>
              <a:t>载流长直导线的磁场</a:t>
            </a:r>
          </a:p>
        </p:txBody>
      </p:sp>
      <p:graphicFrame>
        <p:nvGraphicFramePr>
          <p:cNvPr id="53257" name="Object 9"/>
          <p:cNvGraphicFramePr>
            <a:graphicFrameLocks noGrp="1" noChangeAspect="1"/>
          </p:cNvGraphicFramePr>
          <p:nvPr>
            <p:ph sz="half" idx="1"/>
            <p:extLst>
              <p:ext uri="{D42A27DB-BD31-4B8C-83A1-F6EECF244321}">
                <p14:modId xmlns:p14="http://schemas.microsoft.com/office/powerpoint/2010/main" val="3616799071"/>
              </p:ext>
            </p:extLst>
          </p:nvPr>
        </p:nvGraphicFramePr>
        <p:xfrm>
          <a:off x="4515946" y="3071813"/>
          <a:ext cx="1558925" cy="1090612"/>
        </p:xfrm>
        <a:graphic>
          <a:graphicData uri="http://schemas.openxmlformats.org/presentationml/2006/ole">
            <mc:AlternateContent xmlns:mc="http://schemas.openxmlformats.org/markup-compatibility/2006">
              <mc:Choice xmlns:v="urn:schemas-microsoft-com:vml" Requires="v">
                <p:oleObj spid="_x0000_s216282" name="公式" r:id="rId5" imgW="507780" imgH="355446" progId="Equation.3">
                  <p:embed/>
                </p:oleObj>
              </mc:Choice>
              <mc:Fallback>
                <p:oleObj name="公式" r:id="rId5" imgW="507780" imgH="355446" progId="Equation.3">
                  <p:embed/>
                  <p:pic>
                    <p:nvPicPr>
                      <p:cNvPr id="0" name="Picture 6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46" y="3071813"/>
                        <a:ext cx="1558925" cy="1090612"/>
                      </a:xfrm>
                      <a:prstGeom prst="rect">
                        <a:avLst/>
                      </a:prstGeom>
                      <a:noFill/>
                      <a:ln w="28575">
                        <a:noFill/>
                        <a:miter lim="800000"/>
                        <a:headEnd/>
                        <a:tailEnd/>
                      </a:ln>
                    </p:spPr>
                  </p:pic>
                </p:oleObj>
              </mc:Fallback>
            </mc:AlternateContent>
          </a:graphicData>
        </a:graphic>
      </p:graphicFrame>
      <p:sp>
        <p:nvSpPr>
          <p:cNvPr id="53260" name="Rectangle 12"/>
          <p:cNvSpPr>
            <a:spLocks noChangeArrowheads="1"/>
          </p:cNvSpPr>
          <p:nvPr/>
        </p:nvSpPr>
        <p:spPr bwMode="auto">
          <a:xfrm>
            <a:off x="539750" y="4868863"/>
            <a:ext cx="581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solidFill>
                  <a:srgbClr val="CC0000"/>
                </a:solidFill>
                <a:ea typeface="华文楷体" pitchFamily="2" charset="-122"/>
              </a:rPr>
              <a:t>半无限长</a:t>
            </a:r>
            <a:r>
              <a:rPr lang="zh-CN" altLang="en-US" sz="2400">
                <a:solidFill>
                  <a:srgbClr val="000000"/>
                </a:solidFill>
                <a:ea typeface="华文楷体" pitchFamily="2" charset="-122"/>
              </a:rPr>
              <a:t>载流长直导线的磁场</a:t>
            </a:r>
          </a:p>
        </p:txBody>
      </p:sp>
      <p:graphicFrame>
        <p:nvGraphicFramePr>
          <p:cNvPr id="53261" name="Object 13"/>
          <p:cNvGraphicFramePr>
            <a:graphicFrameLocks noGrp="1" noChangeAspect="1"/>
          </p:cNvGraphicFramePr>
          <p:nvPr>
            <p:ph sz="half" idx="2"/>
            <p:extLst>
              <p:ext uri="{D42A27DB-BD31-4B8C-83A1-F6EECF244321}">
                <p14:modId xmlns:p14="http://schemas.microsoft.com/office/powerpoint/2010/main" val="3405997940"/>
              </p:ext>
            </p:extLst>
          </p:nvPr>
        </p:nvGraphicFramePr>
        <p:xfrm>
          <a:off x="4716463" y="4569619"/>
          <a:ext cx="1584325" cy="1117600"/>
        </p:xfrm>
        <a:graphic>
          <a:graphicData uri="http://schemas.openxmlformats.org/presentationml/2006/ole">
            <mc:AlternateContent xmlns:mc="http://schemas.openxmlformats.org/markup-compatibility/2006">
              <mc:Choice xmlns:v="urn:schemas-microsoft-com:vml" Requires="v">
                <p:oleObj spid="_x0000_s216283" name="公式" r:id="rId7" imgW="558558" imgH="393529" progId="Equation.3">
                  <p:embed/>
                </p:oleObj>
              </mc:Choice>
              <mc:Fallback>
                <p:oleObj name="公式" r:id="rId7" imgW="558558" imgH="393529" progId="Equation.3">
                  <p:embed/>
                  <p:pic>
                    <p:nvPicPr>
                      <p:cNvPr id="0" name="Picture 6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4569619"/>
                        <a:ext cx="1584325" cy="1117600"/>
                      </a:xfrm>
                      <a:prstGeom prst="rect">
                        <a:avLst/>
                      </a:prstGeom>
                      <a:noFill/>
                      <a:ln w="28575">
                        <a:no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blinds(horizontal)">
                                      <p:cBhvr>
                                        <p:cTn id="7" dur="500"/>
                                        <p:tgtEl>
                                          <p:spTgt spid="532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53257"/>
                                        </p:tgtEl>
                                        <p:attrNameLst>
                                          <p:attrName>style.visibility</p:attrName>
                                        </p:attrNameLst>
                                      </p:cBhvr>
                                      <p:to>
                                        <p:strVal val="visible"/>
                                      </p:to>
                                    </p:set>
                                    <p:animEffect transition="in" filter="blinds(vertical)">
                                      <p:cBhvr>
                                        <p:cTn id="12" dur="500"/>
                                        <p:tgtEl>
                                          <p:spTgt spid="532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animEffect transition="in" filter="blinds(horizontal)">
                                      <p:cBhvr>
                                        <p:cTn id="17" dur="500"/>
                                        <p:tgtEl>
                                          <p:spTgt spid="532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blinds(horizontal)">
                                      <p:cBhvr>
                                        <p:cTn id="22"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autoUpdateAnimBg="0"/>
      <p:bldP spid="53260"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algn="l" eaLnBrk="1" hangingPunct="1"/>
            <a:r>
              <a:rPr lang="zh-CN" altLang="en-US" sz="3200" b="1" smtClean="0">
                <a:solidFill>
                  <a:schemeClr val="tx1"/>
                </a:solidFill>
                <a:latin typeface="华文楷体" pitchFamily="2" charset="-122"/>
                <a:ea typeface="华文楷体" pitchFamily="2" charset="-122"/>
              </a:rPr>
              <a:t>（</a:t>
            </a:r>
            <a:r>
              <a:rPr lang="en-US" altLang="zh-CN" sz="3200" b="1" smtClean="0">
                <a:solidFill>
                  <a:schemeClr val="tx1"/>
                </a:solidFill>
                <a:latin typeface="华文楷体" pitchFamily="2" charset="-122"/>
                <a:ea typeface="华文楷体" pitchFamily="2" charset="-122"/>
              </a:rPr>
              <a:t>2</a:t>
            </a:r>
            <a:r>
              <a:rPr lang="zh-CN" altLang="en-US" sz="3200" b="1" smtClean="0">
                <a:solidFill>
                  <a:schemeClr val="tx1"/>
                </a:solidFill>
                <a:latin typeface="华文楷体" pitchFamily="2" charset="-122"/>
                <a:ea typeface="华文楷体" pitchFamily="2" charset="-122"/>
              </a:rPr>
              <a:t>）</a:t>
            </a:r>
            <a:r>
              <a:rPr lang="zh-CN" altLang="zh-CN" sz="3200" b="1" smtClean="0">
                <a:solidFill>
                  <a:schemeClr val="tx1"/>
                </a:solidFill>
                <a:latin typeface="华文楷体" pitchFamily="2" charset="-122"/>
                <a:ea typeface="华文楷体" pitchFamily="2" charset="-122"/>
              </a:rPr>
              <a:t>圆形载流导线的磁场</a:t>
            </a:r>
            <a:endParaRPr lang="zh-CN" altLang="en-US" sz="3200" b="1" smtClean="0">
              <a:solidFill>
                <a:schemeClr val="tx1"/>
              </a:solidFill>
              <a:latin typeface="华文楷体" pitchFamily="2" charset="-122"/>
              <a:ea typeface="华文楷体" pitchFamily="2" charset="-122"/>
            </a:endParaRPr>
          </a:p>
        </p:txBody>
      </p:sp>
      <p:graphicFrame>
        <p:nvGraphicFramePr>
          <p:cNvPr id="56324" name="Object 4"/>
          <p:cNvGraphicFramePr>
            <a:graphicFrameLocks noGrp="1" noChangeAspect="1"/>
          </p:cNvGraphicFramePr>
          <p:nvPr>
            <p:ph sz="half" idx="1"/>
          </p:nvPr>
        </p:nvGraphicFramePr>
        <p:xfrm>
          <a:off x="2771775" y="1773238"/>
          <a:ext cx="2519363" cy="1084262"/>
        </p:xfrm>
        <a:graphic>
          <a:graphicData uri="http://schemas.openxmlformats.org/presentationml/2006/ole">
            <mc:AlternateContent xmlns:mc="http://schemas.openxmlformats.org/markup-compatibility/2006">
              <mc:Choice xmlns:v="urn:schemas-microsoft-com:vml" Requires="v">
                <p:oleObj spid="_x0000_s217258" name="公式" r:id="rId3" imgW="1091726" imgH="469696" progId="Equation.3">
                  <p:embed/>
                </p:oleObj>
              </mc:Choice>
              <mc:Fallback>
                <p:oleObj name="公式" r:id="rId3" imgW="1091726" imgH="469696" progId="Equation.3">
                  <p:embed/>
                  <p:pic>
                    <p:nvPicPr>
                      <p:cNvPr id="0" name="Picture 5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773238"/>
                        <a:ext cx="2519363" cy="10842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6" name="Text Box 6"/>
          <p:cNvSpPr txBox="1">
            <a:spLocks noChangeArrowheads="1"/>
          </p:cNvSpPr>
          <p:nvPr/>
        </p:nvSpPr>
        <p:spPr bwMode="auto">
          <a:xfrm>
            <a:off x="684213" y="3789363"/>
            <a:ext cx="39608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a:ea typeface="华文楷体" pitchFamily="2" charset="-122"/>
              </a:rPr>
              <a:t>圆环中心处的磁场</a:t>
            </a:r>
          </a:p>
        </p:txBody>
      </p:sp>
      <p:graphicFrame>
        <p:nvGraphicFramePr>
          <p:cNvPr id="56328" name="Object 8"/>
          <p:cNvGraphicFramePr>
            <a:graphicFrameLocks noChangeAspect="1"/>
          </p:cNvGraphicFramePr>
          <p:nvPr>
            <p:extLst>
              <p:ext uri="{D42A27DB-BD31-4B8C-83A1-F6EECF244321}">
                <p14:modId xmlns:p14="http://schemas.microsoft.com/office/powerpoint/2010/main" val="3309739428"/>
              </p:ext>
            </p:extLst>
          </p:nvPr>
        </p:nvGraphicFramePr>
        <p:xfrm>
          <a:off x="4355976" y="3645024"/>
          <a:ext cx="2501900" cy="1136650"/>
        </p:xfrm>
        <a:graphic>
          <a:graphicData uri="http://schemas.openxmlformats.org/presentationml/2006/ole">
            <mc:AlternateContent xmlns:mc="http://schemas.openxmlformats.org/markup-compatibility/2006">
              <mc:Choice xmlns:v="urn:schemas-microsoft-com:vml" Requires="v">
                <p:oleObj spid="_x0000_s217259" name="公式" r:id="rId5" imgW="545863" imgH="393529" progId="Equation.3">
                  <p:embed/>
                </p:oleObj>
              </mc:Choice>
              <mc:Fallback>
                <p:oleObj name="公式" r:id="rId5" imgW="545863" imgH="393529" progId="Equation.3">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645024"/>
                        <a:ext cx="2501900" cy="1136650"/>
                      </a:xfrm>
                      <a:prstGeom prst="rect">
                        <a:avLst/>
                      </a:prstGeom>
                      <a:noFill/>
                      <a:ln w="28575">
                        <a:noFill/>
                        <a:miter lim="800000"/>
                        <a:headEnd/>
                        <a:tailEnd/>
                      </a:ln>
                    </p:spPr>
                  </p:pic>
                </p:oleObj>
              </mc:Fallback>
            </mc:AlternateContent>
          </a:graphicData>
        </a:graphic>
      </p:graphicFrame>
      <p:graphicFrame>
        <p:nvGraphicFramePr>
          <p:cNvPr id="56332" name="Object 12"/>
          <p:cNvGraphicFramePr>
            <a:graphicFrameLocks noGrp="1" noChangeAspect="1"/>
          </p:cNvGraphicFramePr>
          <p:nvPr>
            <p:ph sz="half" idx="2"/>
            <p:extLst>
              <p:ext uri="{D42A27DB-BD31-4B8C-83A1-F6EECF244321}">
                <p14:modId xmlns:p14="http://schemas.microsoft.com/office/powerpoint/2010/main" val="275475865"/>
              </p:ext>
            </p:extLst>
          </p:nvPr>
        </p:nvGraphicFramePr>
        <p:xfrm>
          <a:off x="4427984" y="5172076"/>
          <a:ext cx="2376487" cy="1052512"/>
        </p:xfrm>
        <a:graphic>
          <a:graphicData uri="http://schemas.openxmlformats.org/presentationml/2006/ole">
            <mc:AlternateContent xmlns:mc="http://schemas.openxmlformats.org/markup-compatibility/2006">
              <mc:Choice xmlns:v="urn:schemas-microsoft-com:vml" Requires="v">
                <p:oleObj spid="_x0000_s217260" name="公式" r:id="rId7" imgW="888614" imgH="393529" progId="Equation.3">
                  <p:embed/>
                </p:oleObj>
              </mc:Choice>
              <mc:Fallback>
                <p:oleObj name="公式" r:id="rId7" imgW="888614" imgH="393529" progId="Equation.3">
                  <p:embed/>
                  <p:pic>
                    <p:nvPicPr>
                      <p:cNvPr id="0" name="Picture 52"/>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5172076"/>
                        <a:ext cx="2376487" cy="1052512"/>
                      </a:xfrm>
                      <a:prstGeom prst="rect">
                        <a:avLst/>
                      </a:prstGeom>
                      <a:noFill/>
                      <a:ln w="28575">
                        <a:noFill/>
                        <a:miter lim="800000"/>
                        <a:headEnd/>
                        <a:tailEnd/>
                      </a:ln>
                      <a:extLst/>
                    </p:spPr>
                  </p:pic>
                </p:oleObj>
              </mc:Fallback>
            </mc:AlternateContent>
          </a:graphicData>
        </a:graphic>
      </p:graphicFrame>
      <p:sp>
        <p:nvSpPr>
          <p:cNvPr id="56334" name="Text Box 14"/>
          <p:cNvSpPr txBox="1">
            <a:spLocks noChangeArrowheads="1"/>
          </p:cNvSpPr>
          <p:nvPr/>
        </p:nvSpPr>
        <p:spPr bwMode="auto">
          <a:xfrm>
            <a:off x="395288" y="5157788"/>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a:latin typeface="华文楷体" pitchFamily="2" charset="-122"/>
                <a:ea typeface="华文楷体" pitchFamily="2" charset="-122"/>
              </a:rPr>
              <a:t> 一段圆弧电流在中心处的磁场</a:t>
            </a:r>
            <a:endParaRPr lang="zh-CN" altLang="en-US" sz="3600" u="sng">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blinds(horizontal)">
                                      <p:cBhvr>
                                        <p:cTn id="7" dur="500"/>
                                        <p:tgtEl>
                                          <p:spTgt spid="5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6326"/>
                                        </p:tgtEl>
                                        <p:attrNameLst>
                                          <p:attrName>style.visibility</p:attrName>
                                        </p:attrNameLst>
                                      </p:cBhvr>
                                      <p:to>
                                        <p:strVal val="visible"/>
                                      </p:to>
                                    </p:set>
                                    <p:anim calcmode="lin" valueType="num">
                                      <p:cBhvr additive="base">
                                        <p:cTn id="12" dur="500" fill="hold"/>
                                        <p:tgtEl>
                                          <p:spTgt spid="56326"/>
                                        </p:tgtEl>
                                        <p:attrNameLst>
                                          <p:attrName>ppt_x</p:attrName>
                                        </p:attrNameLst>
                                      </p:cBhvr>
                                      <p:tavLst>
                                        <p:tav tm="0">
                                          <p:val>
                                            <p:strVal val="#ppt_x"/>
                                          </p:val>
                                        </p:tav>
                                        <p:tav tm="100000">
                                          <p:val>
                                            <p:strVal val="#ppt_x"/>
                                          </p:val>
                                        </p:tav>
                                      </p:tavLst>
                                    </p:anim>
                                    <p:anim calcmode="lin" valueType="num">
                                      <p:cBhvr additive="base">
                                        <p:cTn id="13"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6328"/>
                                        </p:tgtEl>
                                        <p:attrNameLst>
                                          <p:attrName>style.visibility</p:attrName>
                                        </p:attrNameLst>
                                      </p:cBhvr>
                                      <p:to>
                                        <p:strVal val="visible"/>
                                      </p:to>
                                    </p:set>
                                    <p:animEffect transition="in" filter="diamond(in)">
                                      <p:cBhvr>
                                        <p:cTn id="18" dur="2000"/>
                                        <p:tgtEl>
                                          <p:spTgt spid="5632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56334"/>
                                        </p:tgtEl>
                                        <p:attrNameLst>
                                          <p:attrName>style.visibility</p:attrName>
                                        </p:attrNameLst>
                                      </p:cBhvr>
                                      <p:to>
                                        <p:strVal val="visible"/>
                                      </p:to>
                                    </p:set>
                                    <p:animEffect transition="in" filter="diamond(in)">
                                      <p:cBhvr>
                                        <p:cTn id="23" dur="2000"/>
                                        <p:tgtEl>
                                          <p:spTgt spid="563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56332"/>
                                        </p:tgtEl>
                                        <p:attrNameLst>
                                          <p:attrName>style.visibility</p:attrName>
                                        </p:attrNameLst>
                                      </p:cBhvr>
                                      <p:to>
                                        <p:strVal val="visible"/>
                                      </p:to>
                                    </p:set>
                                    <p:animEffect transition="in" filter="diamond(in)">
                                      <p:cBhvr>
                                        <p:cTn id="28" dur="2000"/>
                                        <p:tgtEl>
                                          <p:spTgt spid="5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3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sz="half" idx="1"/>
          </p:nvPr>
        </p:nvSpPr>
        <p:spPr>
          <a:xfrm>
            <a:off x="285750" y="357188"/>
            <a:ext cx="8435975" cy="857250"/>
          </a:xfrm>
        </p:spPr>
        <p:txBody>
          <a:bodyPr/>
          <a:lstStyle/>
          <a:p>
            <a:pPr eaLnBrk="1" hangingPunct="1">
              <a:buFontTx/>
              <a:buNone/>
            </a:pPr>
            <a:r>
              <a:rPr lang="en-US" altLang="zh-CN" b="1" smtClean="0">
                <a:solidFill>
                  <a:srgbClr val="CC0000"/>
                </a:solidFill>
                <a:latin typeface="华文楷体" pitchFamily="2" charset="-122"/>
                <a:ea typeface="华文楷体" pitchFamily="2" charset="-122"/>
              </a:rPr>
              <a:t>2</a:t>
            </a:r>
            <a:r>
              <a:rPr lang="zh-CN" altLang="en-US" b="1" smtClean="0">
                <a:solidFill>
                  <a:srgbClr val="CC0000"/>
                </a:solidFill>
                <a:latin typeface="华文楷体" pitchFamily="2" charset="-122"/>
                <a:ea typeface="华文楷体" pitchFamily="2" charset="-122"/>
              </a:rPr>
              <a:t>、利用安培环路定理和计算具有对称性磁场</a:t>
            </a:r>
          </a:p>
        </p:txBody>
      </p:sp>
      <p:graphicFrame>
        <p:nvGraphicFramePr>
          <p:cNvPr id="81933" name="Object 13"/>
          <p:cNvGraphicFramePr>
            <a:graphicFrameLocks noGrp="1" noChangeAspect="1"/>
          </p:cNvGraphicFramePr>
          <p:nvPr>
            <p:ph sz="quarter" idx="2"/>
            <p:extLst>
              <p:ext uri="{D42A27DB-BD31-4B8C-83A1-F6EECF244321}">
                <p14:modId xmlns:p14="http://schemas.microsoft.com/office/powerpoint/2010/main" val="3467198537"/>
              </p:ext>
            </p:extLst>
          </p:nvPr>
        </p:nvGraphicFramePr>
        <p:xfrm>
          <a:off x="3923928" y="2524990"/>
          <a:ext cx="1655762" cy="635000"/>
        </p:xfrm>
        <a:graphic>
          <a:graphicData uri="http://schemas.openxmlformats.org/presentationml/2006/ole">
            <mc:AlternateContent xmlns:mc="http://schemas.openxmlformats.org/markup-compatibility/2006">
              <mc:Choice xmlns:v="urn:schemas-microsoft-com:vml" Requires="v">
                <p:oleObj spid="_x0000_s218284" name="公式" r:id="rId3" imgW="596900" imgH="228600" progId="Equation.3">
                  <p:embed/>
                </p:oleObj>
              </mc:Choice>
              <mc:Fallback>
                <p:oleObj name="公式" r:id="rId3" imgW="596900" imgH="228600" progId="Equation.3">
                  <p:embed/>
                  <p:pic>
                    <p:nvPicPr>
                      <p:cNvPr id="0" name="Picture 5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524990"/>
                        <a:ext cx="1655762" cy="635000"/>
                      </a:xfrm>
                      <a:prstGeom prst="rect">
                        <a:avLst/>
                      </a:prstGeom>
                      <a:noFill/>
                      <a:ln w="28575">
                        <a:noFill/>
                        <a:miter lim="800000"/>
                        <a:headEnd/>
                        <a:tailEnd/>
                      </a:ln>
                    </p:spPr>
                  </p:pic>
                </p:oleObj>
              </mc:Fallback>
            </mc:AlternateContent>
          </a:graphicData>
        </a:graphic>
      </p:graphicFrame>
      <p:sp>
        <p:nvSpPr>
          <p:cNvPr id="81932" name="Text Box 12"/>
          <p:cNvSpPr txBox="1">
            <a:spLocks noChangeArrowheads="1"/>
          </p:cNvSpPr>
          <p:nvPr/>
        </p:nvSpPr>
        <p:spPr bwMode="auto">
          <a:xfrm>
            <a:off x="871089" y="2585171"/>
            <a:ext cx="3786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dirty="0"/>
              <a:t>无限长载流螺线管</a:t>
            </a:r>
          </a:p>
        </p:txBody>
      </p:sp>
      <p:graphicFrame>
        <p:nvGraphicFramePr>
          <p:cNvPr id="81942" name="Object 22"/>
          <p:cNvGraphicFramePr>
            <a:graphicFrameLocks noGrp="1" noChangeAspect="1"/>
          </p:cNvGraphicFramePr>
          <p:nvPr>
            <p:ph sz="quarter" idx="3"/>
            <p:extLst>
              <p:ext uri="{D42A27DB-BD31-4B8C-83A1-F6EECF244321}">
                <p14:modId xmlns:p14="http://schemas.microsoft.com/office/powerpoint/2010/main" val="541692010"/>
              </p:ext>
            </p:extLst>
          </p:nvPr>
        </p:nvGraphicFramePr>
        <p:xfrm>
          <a:off x="4657277" y="5002212"/>
          <a:ext cx="3911600" cy="711200"/>
        </p:xfrm>
        <a:graphic>
          <a:graphicData uri="http://schemas.openxmlformats.org/presentationml/2006/ole">
            <mc:AlternateContent xmlns:mc="http://schemas.openxmlformats.org/markup-compatibility/2006">
              <mc:Choice xmlns:v="urn:schemas-microsoft-com:vml" Requires="v">
                <p:oleObj spid="_x0000_s218285" name="公式" r:id="rId5" imgW="1257300" imgH="228600" progId="Equation.3">
                  <p:embed/>
                </p:oleObj>
              </mc:Choice>
              <mc:Fallback>
                <p:oleObj name="公式" r:id="rId5" imgW="1257300" imgH="228600" progId="Equation.3">
                  <p:embed/>
                  <p:pic>
                    <p:nvPicPr>
                      <p:cNvPr id="0" name="Picture 5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277" y="5002212"/>
                        <a:ext cx="3911600" cy="711200"/>
                      </a:xfrm>
                      <a:prstGeom prst="rect">
                        <a:avLst/>
                      </a:prstGeom>
                      <a:noFill/>
                      <a:ln w="28575">
                        <a:noFill/>
                        <a:miter lim="800000"/>
                        <a:headEnd/>
                        <a:tailEnd/>
                      </a:ln>
                    </p:spPr>
                  </p:pic>
                </p:oleObj>
              </mc:Fallback>
            </mc:AlternateContent>
          </a:graphicData>
        </a:graphic>
      </p:graphicFrame>
      <p:sp>
        <p:nvSpPr>
          <p:cNvPr id="81945" name="Text Box 25"/>
          <p:cNvSpPr txBox="1">
            <a:spLocks noChangeArrowheads="1"/>
          </p:cNvSpPr>
          <p:nvPr/>
        </p:nvSpPr>
        <p:spPr bwMode="auto">
          <a:xfrm>
            <a:off x="891871" y="5095875"/>
            <a:ext cx="500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dirty="0">
                <a:solidFill>
                  <a:srgbClr val="0000FF"/>
                </a:solidFill>
              </a:rPr>
              <a:t>环形螺线管（螺绕环）</a:t>
            </a:r>
            <a:endParaRPr lang="zh-CN" altLang="en-US" sz="2800" dirty="0"/>
          </a:p>
        </p:txBody>
      </p:sp>
      <p:sp>
        <p:nvSpPr>
          <p:cNvPr id="218119" name="矩形 7"/>
          <p:cNvSpPr>
            <a:spLocks noChangeArrowheads="1"/>
          </p:cNvSpPr>
          <p:nvPr/>
        </p:nvSpPr>
        <p:spPr bwMode="auto">
          <a:xfrm>
            <a:off x="142875" y="1285875"/>
            <a:ext cx="85725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FF"/>
                </a:solidFill>
                <a:latin typeface="华文楷体" pitchFamily="2" charset="-122"/>
                <a:ea typeface="华文楷体" pitchFamily="2" charset="-122"/>
              </a:rPr>
              <a:t>（</a:t>
            </a:r>
            <a:r>
              <a:rPr lang="en-US" altLang="zh-CN" sz="2800" b="1">
                <a:solidFill>
                  <a:srgbClr val="FF00FF"/>
                </a:solidFill>
                <a:latin typeface="华文楷体" pitchFamily="2" charset="-122"/>
                <a:ea typeface="华文楷体" pitchFamily="2" charset="-122"/>
              </a:rPr>
              <a:t>1</a:t>
            </a:r>
            <a:r>
              <a:rPr lang="zh-CN" altLang="en-US" sz="2800" b="1">
                <a:solidFill>
                  <a:srgbClr val="FF00FF"/>
                </a:solidFill>
                <a:latin typeface="华文楷体" pitchFamily="2" charset="-122"/>
                <a:ea typeface="华文楷体" pitchFamily="2" charset="-122"/>
              </a:rPr>
              <a:t>）</a:t>
            </a:r>
            <a:r>
              <a:rPr lang="zh-CN" altLang="en-US" sz="2800" b="1">
                <a:latin typeface="华文楷体" pitchFamily="2" charset="-122"/>
                <a:ea typeface="华文楷体" pitchFamily="2" charset="-122"/>
              </a:rPr>
              <a:t>均匀密绕</a:t>
            </a:r>
            <a:r>
              <a:rPr lang="zh-CN" altLang="en-US" sz="2800" b="1">
                <a:solidFill>
                  <a:srgbClr val="0000FF"/>
                </a:solidFill>
                <a:latin typeface="华文楷体" pitchFamily="2" charset="-122"/>
                <a:ea typeface="华文楷体" pitchFamily="2" charset="-122"/>
              </a:rPr>
              <a:t>长直螺线管</a:t>
            </a:r>
            <a:r>
              <a:rPr lang="zh-CN" altLang="en-US" sz="2800" b="1">
                <a:latin typeface="华文楷体" pitchFamily="2" charset="-122"/>
                <a:ea typeface="华文楷体" pitchFamily="2" charset="-122"/>
              </a:rPr>
              <a:t>内部的磁场和密绕</a:t>
            </a:r>
            <a:r>
              <a:rPr lang="zh-CN" altLang="en-US" sz="2800" b="1">
                <a:solidFill>
                  <a:srgbClr val="0000FF"/>
                </a:solidFill>
                <a:latin typeface="华文楷体" pitchFamily="2" charset="-122"/>
                <a:ea typeface="华文楷体" pitchFamily="2" charset="-122"/>
              </a:rPr>
              <a:t>环形螺线管</a:t>
            </a:r>
            <a:r>
              <a:rPr lang="zh-CN" altLang="en-US" sz="2800" b="1">
                <a:latin typeface="华文楷体" pitchFamily="2" charset="-122"/>
                <a:ea typeface="华文楷体" pitchFamily="2" charset="-122"/>
              </a:rPr>
              <a:t>内部的磁场</a:t>
            </a:r>
          </a:p>
        </p:txBody>
      </p:sp>
      <p:sp>
        <p:nvSpPr>
          <p:cNvPr id="218120" name="TextBox 8"/>
          <p:cNvSpPr txBox="1">
            <a:spLocks noChangeArrowheads="1"/>
          </p:cNvSpPr>
          <p:nvPr/>
        </p:nvSpPr>
        <p:spPr bwMode="auto">
          <a:xfrm>
            <a:off x="993182" y="3952875"/>
            <a:ext cx="3357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t>半无限长螺线管</a:t>
            </a:r>
          </a:p>
        </p:txBody>
      </p:sp>
      <p:graphicFrame>
        <p:nvGraphicFramePr>
          <p:cNvPr id="4" name="Object 4"/>
          <p:cNvGraphicFramePr>
            <a:graphicFrameLocks noChangeAspect="1"/>
          </p:cNvGraphicFramePr>
          <p:nvPr>
            <p:extLst>
              <p:ext uri="{D42A27DB-BD31-4B8C-83A1-F6EECF244321}">
                <p14:modId xmlns:p14="http://schemas.microsoft.com/office/powerpoint/2010/main" val="651783938"/>
              </p:ext>
            </p:extLst>
          </p:nvPr>
        </p:nvGraphicFramePr>
        <p:xfrm>
          <a:off x="3923928" y="3573016"/>
          <a:ext cx="1973263" cy="1093788"/>
        </p:xfrm>
        <a:graphic>
          <a:graphicData uri="http://schemas.openxmlformats.org/presentationml/2006/ole">
            <mc:AlternateContent xmlns:mc="http://schemas.openxmlformats.org/markup-compatibility/2006">
              <mc:Choice xmlns:v="urn:schemas-microsoft-com:vml" Requires="v">
                <p:oleObj spid="_x0000_s218286" name="公式" r:id="rId7" imgW="710891" imgH="393529" progId="Equation.3">
                  <p:embed/>
                </p:oleObj>
              </mc:Choice>
              <mc:Fallback>
                <p:oleObj name="公式" r:id="rId7" imgW="710891" imgH="393529" progId="Equation.3">
                  <p:embed/>
                  <p:pic>
                    <p:nvPicPr>
                      <p:cNvPr id="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928" y="3573016"/>
                        <a:ext cx="1973263" cy="1093788"/>
                      </a:xfrm>
                      <a:prstGeom prst="rect">
                        <a:avLst/>
                      </a:prstGeom>
                      <a:noFill/>
                      <a:ln w="28575">
                        <a:no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32"/>
                                        </p:tgtEl>
                                        <p:attrNameLst>
                                          <p:attrName>style.visibility</p:attrName>
                                        </p:attrNameLst>
                                      </p:cBhvr>
                                      <p:to>
                                        <p:strVal val="visible"/>
                                      </p:to>
                                    </p:set>
                                    <p:anim calcmode="lin" valueType="num">
                                      <p:cBhvr additive="base">
                                        <p:cTn id="13" dur="500" fill="hold"/>
                                        <p:tgtEl>
                                          <p:spTgt spid="81932"/>
                                        </p:tgtEl>
                                        <p:attrNameLst>
                                          <p:attrName>ppt_x</p:attrName>
                                        </p:attrNameLst>
                                      </p:cBhvr>
                                      <p:tavLst>
                                        <p:tav tm="0">
                                          <p:val>
                                            <p:strVal val="#ppt_x"/>
                                          </p:val>
                                        </p:tav>
                                        <p:tav tm="100000">
                                          <p:val>
                                            <p:strVal val="#ppt_x"/>
                                          </p:val>
                                        </p:tav>
                                      </p:tavLst>
                                    </p:anim>
                                    <p:anim calcmode="lin" valueType="num">
                                      <p:cBhvr additive="base">
                                        <p:cTn id="14" dur="500" fill="hold"/>
                                        <p:tgtEl>
                                          <p:spTgt spid="819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81933"/>
                                        </p:tgtEl>
                                        <p:attrNameLst>
                                          <p:attrName>style.visibility</p:attrName>
                                        </p:attrNameLst>
                                      </p:cBhvr>
                                      <p:to>
                                        <p:strVal val="visible"/>
                                      </p:to>
                                    </p:set>
                                    <p:animEffect transition="in" filter="blinds(horizontal)">
                                      <p:cBhvr>
                                        <p:cTn id="19" dur="500"/>
                                        <p:tgtEl>
                                          <p:spTgt spid="8193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1945"/>
                                        </p:tgtEl>
                                        <p:attrNameLst>
                                          <p:attrName>style.visibility</p:attrName>
                                        </p:attrNameLst>
                                      </p:cBhvr>
                                      <p:to>
                                        <p:strVal val="visible"/>
                                      </p:to>
                                    </p:set>
                                    <p:anim calcmode="lin" valueType="num">
                                      <p:cBhvr additive="base">
                                        <p:cTn id="24" dur="500" fill="hold"/>
                                        <p:tgtEl>
                                          <p:spTgt spid="81945"/>
                                        </p:tgtEl>
                                        <p:attrNameLst>
                                          <p:attrName>ppt_x</p:attrName>
                                        </p:attrNameLst>
                                      </p:cBhvr>
                                      <p:tavLst>
                                        <p:tav tm="0">
                                          <p:val>
                                            <p:strVal val="#ppt_x"/>
                                          </p:val>
                                        </p:tav>
                                        <p:tav tm="100000">
                                          <p:val>
                                            <p:strVal val="#ppt_x"/>
                                          </p:val>
                                        </p:tav>
                                      </p:tavLst>
                                    </p:anim>
                                    <p:anim calcmode="lin" valueType="num">
                                      <p:cBhvr additive="base">
                                        <p:cTn id="25" dur="500" fill="hold"/>
                                        <p:tgtEl>
                                          <p:spTgt spid="81945"/>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81942"/>
                                        </p:tgtEl>
                                        <p:attrNameLst>
                                          <p:attrName>style.visibility</p:attrName>
                                        </p:attrNameLst>
                                      </p:cBhvr>
                                      <p:to>
                                        <p:strVal val="visible"/>
                                      </p:to>
                                    </p:set>
                                    <p:animEffect transition="in" filter="blinds(horizontal)">
                                      <p:cBhvr>
                                        <p:cTn id="30" dur="500"/>
                                        <p:tgtEl>
                                          <p:spTgt spid="819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p:bldP spid="8194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Box 5"/>
          <p:cNvSpPr txBox="1">
            <a:spLocks noChangeArrowheads="1"/>
          </p:cNvSpPr>
          <p:nvPr/>
        </p:nvSpPr>
        <p:spPr bwMode="auto">
          <a:xfrm>
            <a:off x="357188" y="642938"/>
            <a:ext cx="500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a:latin typeface="华文楷体" pitchFamily="2" charset="-122"/>
                <a:ea typeface="华文楷体" pitchFamily="2" charset="-122"/>
              </a:rPr>
              <a:t>（</a:t>
            </a:r>
            <a:r>
              <a:rPr lang="en-US" altLang="zh-CN" sz="2800">
                <a:latin typeface="华文楷体" pitchFamily="2" charset="-122"/>
                <a:ea typeface="华文楷体" pitchFamily="2" charset="-122"/>
              </a:rPr>
              <a:t>2</a:t>
            </a:r>
            <a:r>
              <a:rPr lang="zh-CN" altLang="en-US" sz="2800">
                <a:latin typeface="华文楷体" pitchFamily="2" charset="-122"/>
                <a:ea typeface="华文楷体" pitchFamily="2" charset="-122"/>
              </a:rPr>
              <a:t>）无限大带电板</a:t>
            </a:r>
          </a:p>
        </p:txBody>
      </p:sp>
      <p:graphicFrame>
        <p:nvGraphicFramePr>
          <p:cNvPr id="219139" name="Object 3"/>
          <p:cNvGraphicFramePr>
            <a:graphicFrameLocks noChangeAspect="1"/>
          </p:cNvGraphicFramePr>
          <p:nvPr/>
        </p:nvGraphicFramePr>
        <p:xfrm>
          <a:off x="4000500" y="357188"/>
          <a:ext cx="1703388" cy="1033462"/>
        </p:xfrm>
        <a:graphic>
          <a:graphicData uri="http://schemas.openxmlformats.org/presentationml/2006/ole">
            <mc:AlternateContent xmlns:mc="http://schemas.openxmlformats.org/markup-compatibility/2006">
              <mc:Choice xmlns:v="urn:schemas-microsoft-com:vml" Requires="v">
                <p:oleObj spid="_x0000_s219418" name="Equation" r:id="rId3" imgW="647419" imgH="393529" progId="Equation.DSMT4">
                  <p:embed/>
                </p:oleObj>
              </mc:Choice>
              <mc:Fallback>
                <p:oleObj name="Equation" r:id="rId3" imgW="647419" imgH="393529" progId="Equation.DSMT4">
                  <p:embed/>
                  <p:pic>
                    <p:nvPicPr>
                      <p:cNvPr id="0"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357188"/>
                        <a:ext cx="1703388"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0" name="Text Box 4"/>
          <p:cNvSpPr txBox="1">
            <a:spLocks noChangeArrowheads="1"/>
          </p:cNvSpPr>
          <p:nvPr/>
        </p:nvSpPr>
        <p:spPr bwMode="auto">
          <a:xfrm>
            <a:off x="428625" y="1714500"/>
            <a:ext cx="835818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a:t>
            </a:r>
            <a:r>
              <a:rPr lang="en-US" altLang="zh-CN" sz="2400">
                <a:latin typeface="Times New Roman" pitchFamily="18" charset="0"/>
              </a:rPr>
              <a:t>3</a:t>
            </a:r>
            <a:r>
              <a:rPr lang="zh-CN" altLang="en-US" sz="2400">
                <a:latin typeface="Times New Roman" pitchFamily="18" charset="0"/>
              </a:rPr>
              <a:t>）</a:t>
            </a:r>
            <a:r>
              <a:rPr lang="zh-CN" altLang="en-US" sz="2800">
                <a:latin typeface="华文楷体" pitchFamily="2" charset="-122"/>
                <a:ea typeface="华文楷体" pitchFamily="2" charset="-122"/>
              </a:rPr>
              <a:t>无限长载流直导线、无限长均匀载流圆柱面、无限长载流圆柱体、无限长载流园管以及他们共轴组合产生的磁场。</a:t>
            </a:r>
          </a:p>
          <a:p>
            <a:pPr eaLnBrk="1" hangingPunct="1">
              <a:spcBef>
                <a:spcPct val="0"/>
              </a:spcBef>
              <a:buClrTx/>
              <a:buSzTx/>
              <a:buFontTx/>
              <a:buNone/>
            </a:pPr>
            <a:endParaRPr lang="en-US" altLang="zh-CN" sz="2800">
              <a:latin typeface="Times New Roman" pitchFamily="18" charset="0"/>
            </a:endParaRPr>
          </a:p>
          <a:p>
            <a:pPr eaLnBrk="1" hangingPunct="1">
              <a:spcBef>
                <a:spcPct val="50000"/>
              </a:spcBef>
              <a:buClrTx/>
              <a:buSzTx/>
              <a:buFontTx/>
              <a:buNone/>
            </a:pPr>
            <a:endParaRPr lang="zh-CN" altLang="en-US" sz="2400">
              <a:latin typeface="Times New Roman" pitchFamily="18" charset="0"/>
            </a:endParaRPr>
          </a:p>
        </p:txBody>
      </p:sp>
      <p:sp>
        <p:nvSpPr>
          <p:cNvPr id="219141" name="Text Box 7"/>
          <p:cNvSpPr txBox="1">
            <a:spLocks noChangeArrowheads="1"/>
          </p:cNvSpPr>
          <p:nvPr/>
        </p:nvSpPr>
        <p:spPr bwMode="auto">
          <a:xfrm>
            <a:off x="642938" y="3357563"/>
            <a:ext cx="478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400">
                <a:latin typeface="Times New Roman" pitchFamily="18" charset="0"/>
              </a:rPr>
              <a:t>无限长载流圆柱体的磁场</a:t>
            </a:r>
            <a:r>
              <a:rPr lang="en-US" altLang="zh-CN" sz="2400">
                <a:latin typeface="Times New Roman" pitchFamily="18" charset="0"/>
              </a:rPr>
              <a:t>:</a:t>
            </a:r>
          </a:p>
        </p:txBody>
      </p:sp>
      <p:grpSp>
        <p:nvGrpSpPr>
          <p:cNvPr id="2" name="Group 8"/>
          <p:cNvGrpSpPr>
            <a:grpSpLocks/>
          </p:cNvGrpSpPr>
          <p:nvPr/>
        </p:nvGrpSpPr>
        <p:grpSpPr bwMode="auto">
          <a:xfrm>
            <a:off x="1571625" y="3857625"/>
            <a:ext cx="5562600" cy="2371725"/>
            <a:chOff x="768" y="720"/>
            <a:chExt cx="3504" cy="1494"/>
          </a:xfrm>
        </p:grpSpPr>
        <p:graphicFrame>
          <p:nvGraphicFramePr>
            <p:cNvPr id="219143" name="Object 9"/>
            <p:cNvGraphicFramePr>
              <a:graphicFrameLocks noChangeAspect="1"/>
            </p:cNvGraphicFramePr>
            <p:nvPr/>
          </p:nvGraphicFramePr>
          <p:xfrm>
            <a:off x="1089" y="1056"/>
            <a:ext cx="975" cy="329"/>
          </p:xfrm>
          <a:graphic>
            <a:graphicData uri="http://schemas.openxmlformats.org/presentationml/2006/ole">
              <mc:AlternateContent xmlns:mc="http://schemas.openxmlformats.org/markup-compatibility/2006">
                <mc:Choice xmlns:v="urn:schemas-microsoft-com:vml" Requires="v">
                  <p:oleObj spid="_x0000_s219419" name="公式" r:id="rId5" imgW="1016000" imgH="279400" progId="Equation.3">
                    <p:embed/>
                  </p:oleObj>
                </mc:Choice>
                <mc:Fallback>
                  <p:oleObj name="公式" r:id="rId5" imgW="1016000" imgH="279400" progId="Equation.3">
                    <p:embed/>
                    <p:pic>
                      <p:nvPicPr>
                        <p:cNvPr id="0"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 y="1056"/>
                          <a:ext cx="975"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4" name="Object 10"/>
            <p:cNvGraphicFramePr>
              <a:graphicFrameLocks noChangeAspect="1"/>
            </p:cNvGraphicFramePr>
            <p:nvPr/>
          </p:nvGraphicFramePr>
          <p:xfrm>
            <a:off x="1181" y="1584"/>
            <a:ext cx="785" cy="378"/>
          </p:xfrm>
          <a:graphic>
            <a:graphicData uri="http://schemas.openxmlformats.org/presentationml/2006/ole">
              <mc:AlternateContent xmlns:mc="http://schemas.openxmlformats.org/markup-compatibility/2006">
                <mc:Choice xmlns:v="urn:schemas-microsoft-com:vml" Requires="v">
                  <p:oleObj spid="_x0000_s219420" name="公式" r:id="rId7" imgW="444307" imgH="203112" progId="Equation.3">
                    <p:embed/>
                  </p:oleObj>
                </mc:Choice>
                <mc:Fallback>
                  <p:oleObj name="公式" r:id="rId7" imgW="444307" imgH="203112" progId="Equation.3">
                    <p:embed/>
                    <p:pic>
                      <p:nvPicPr>
                        <p:cNvPr id="0" name="Picture 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1" y="1584"/>
                          <a:ext cx="785"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5" name="AutoShape 11"/>
            <p:cNvSpPr>
              <a:spLocks/>
            </p:cNvSpPr>
            <p:nvPr/>
          </p:nvSpPr>
          <p:spPr bwMode="auto">
            <a:xfrm>
              <a:off x="768" y="1152"/>
              <a:ext cx="192" cy="672"/>
            </a:xfrm>
            <a:prstGeom prst="leftBrace">
              <a:avLst>
                <a:gd name="adj1" fmla="val 29167"/>
                <a:gd name="adj2" fmla="val 50000"/>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aphicFrame>
          <p:nvGraphicFramePr>
            <p:cNvPr id="219146" name="Object 12"/>
            <p:cNvGraphicFramePr>
              <a:graphicFrameLocks noChangeAspect="1"/>
            </p:cNvGraphicFramePr>
            <p:nvPr/>
          </p:nvGraphicFramePr>
          <p:xfrm>
            <a:off x="2842" y="720"/>
            <a:ext cx="1430" cy="772"/>
          </p:xfrm>
          <a:graphic>
            <a:graphicData uri="http://schemas.openxmlformats.org/presentationml/2006/ole">
              <mc:AlternateContent xmlns:mc="http://schemas.openxmlformats.org/markup-compatibility/2006">
                <mc:Choice xmlns:v="urn:schemas-microsoft-com:vml" Requires="v">
                  <p:oleObj spid="_x0000_s219421" name="公式" r:id="rId9" imgW="698197" imgH="393529" progId="Equation.3">
                    <p:embed/>
                  </p:oleObj>
                </mc:Choice>
                <mc:Fallback>
                  <p:oleObj name="公式" r:id="rId9" imgW="698197" imgH="393529" progId="Equation.3">
                    <p:embed/>
                    <p:pic>
                      <p:nvPicPr>
                        <p:cNvPr id="0" name="Picture 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2" y="720"/>
                          <a:ext cx="1430"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7" name="Object 13"/>
            <p:cNvGraphicFramePr>
              <a:graphicFrameLocks noChangeAspect="1"/>
            </p:cNvGraphicFramePr>
            <p:nvPr/>
          </p:nvGraphicFramePr>
          <p:xfrm>
            <a:off x="2832" y="1440"/>
            <a:ext cx="1338" cy="774"/>
          </p:xfrm>
          <a:graphic>
            <a:graphicData uri="http://schemas.openxmlformats.org/presentationml/2006/ole">
              <mc:AlternateContent xmlns:mc="http://schemas.openxmlformats.org/markup-compatibility/2006">
                <mc:Choice xmlns:v="urn:schemas-microsoft-com:vml" Requires="v">
                  <p:oleObj spid="_x0000_s219422" name="公式" r:id="rId11" imgW="596641" imgH="393529" progId="Equation.3">
                    <p:embed/>
                  </p:oleObj>
                </mc:Choice>
                <mc:Fallback>
                  <p:oleObj name="公式" r:id="rId11" imgW="596641" imgH="393529" progId="Equation.3">
                    <p:embed/>
                    <p:pic>
                      <p:nvPicPr>
                        <p:cNvPr id="0" name="Picture 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1440"/>
                          <a:ext cx="1338" cy="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noChangeArrowheads="1"/>
          </p:cNvSpPr>
          <p:nvPr>
            <p:ph type="body" sz="half" idx="1"/>
          </p:nvPr>
        </p:nvSpPr>
        <p:spPr>
          <a:xfrm>
            <a:off x="215900" y="728663"/>
            <a:ext cx="8686800" cy="4456112"/>
          </a:xfrm>
        </p:spPr>
        <p:txBody>
          <a:bodyPr/>
          <a:lstStyle/>
          <a:p>
            <a:pPr eaLnBrk="1" hangingPunct="1">
              <a:buFontTx/>
              <a:buNone/>
            </a:pPr>
            <a:r>
              <a:rPr lang="zh-CN" altLang="en-US" b="1" smtClean="0">
                <a:solidFill>
                  <a:srgbClr val="CC0000"/>
                </a:solidFill>
                <a:latin typeface="华文楷体" pitchFamily="2" charset="-122"/>
                <a:ea typeface="华文楷体" pitchFamily="2" charset="-122"/>
              </a:rPr>
              <a:t>三、带电粒子在磁场中所收的洛仑兹力公式及</a:t>
            </a:r>
          </a:p>
          <a:p>
            <a:pPr eaLnBrk="1" hangingPunct="1">
              <a:buFontTx/>
              <a:buNone/>
            </a:pPr>
            <a:r>
              <a:rPr lang="zh-CN" altLang="en-US" b="1" smtClean="0">
                <a:solidFill>
                  <a:srgbClr val="CC0000"/>
                </a:solidFill>
                <a:latin typeface="华文楷体" pitchFamily="2" charset="-122"/>
                <a:ea typeface="华文楷体" pitchFamily="2" charset="-122"/>
              </a:rPr>
              <a:t>    其应用</a:t>
            </a:r>
          </a:p>
        </p:txBody>
      </p:sp>
      <p:graphicFrame>
        <p:nvGraphicFramePr>
          <p:cNvPr id="83972" name="Object 4"/>
          <p:cNvGraphicFramePr>
            <a:graphicFrameLocks noGrp="1" noChangeAspect="1"/>
          </p:cNvGraphicFramePr>
          <p:nvPr>
            <p:ph sz="quarter" idx="2"/>
          </p:nvPr>
        </p:nvGraphicFramePr>
        <p:xfrm>
          <a:off x="2663825" y="2168525"/>
          <a:ext cx="2735263" cy="720725"/>
        </p:xfrm>
        <a:graphic>
          <a:graphicData uri="http://schemas.openxmlformats.org/presentationml/2006/ole">
            <mc:AlternateContent xmlns:mc="http://schemas.openxmlformats.org/markup-compatibility/2006">
              <mc:Choice xmlns:v="urn:schemas-microsoft-com:vml" Requires="v">
                <p:oleObj spid="_x0000_s220499" name="公式" r:id="rId3" imgW="1447800" imgH="381000" progId="Equation.3">
                  <p:embed/>
                </p:oleObj>
              </mc:Choice>
              <mc:Fallback>
                <p:oleObj name="公式" r:id="rId3" imgW="1447800" imgH="381000" progId="Equation.3">
                  <p:embed/>
                  <p:pic>
                    <p:nvPicPr>
                      <p:cNvPr id="0" name="Picture 9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2168525"/>
                        <a:ext cx="2735263" cy="720725"/>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graphicFrame>
        <p:nvGraphicFramePr>
          <p:cNvPr id="83977" name="Object 9"/>
          <p:cNvGraphicFramePr>
            <a:graphicFrameLocks noGrp="1" noChangeAspect="1"/>
          </p:cNvGraphicFramePr>
          <p:nvPr>
            <p:ph sz="quarter" idx="3"/>
          </p:nvPr>
        </p:nvGraphicFramePr>
        <p:xfrm>
          <a:off x="2266950" y="3284538"/>
          <a:ext cx="1368425" cy="760412"/>
        </p:xfrm>
        <a:graphic>
          <a:graphicData uri="http://schemas.openxmlformats.org/presentationml/2006/ole">
            <mc:AlternateContent xmlns:mc="http://schemas.openxmlformats.org/markup-compatibility/2006">
              <mc:Choice xmlns:v="urn:schemas-microsoft-com:vml" Requires="v">
                <p:oleObj spid="_x0000_s220500" name="公式" r:id="rId5" imgW="457002" imgH="253890" progId="Equation.3">
                  <p:embed/>
                </p:oleObj>
              </mc:Choice>
              <mc:Fallback>
                <p:oleObj name="公式" r:id="rId5" imgW="457002" imgH="253890" progId="Equation.3">
                  <p:embed/>
                  <p:pic>
                    <p:nvPicPr>
                      <p:cNvPr id="0" name="Picture 10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950" y="3284538"/>
                        <a:ext cx="1368425" cy="76041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grpSp>
        <p:nvGrpSpPr>
          <p:cNvPr id="2" name="Group 12"/>
          <p:cNvGrpSpPr>
            <a:grpSpLocks/>
          </p:cNvGrpSpPr>
          <p:nvPr/>
        </p:nvGrpSpPr>
        <p:grpSpPr bwMode="auto">
          <a:xfrm>
            <a:off x="1979613" y="5481638"/>
            <a:ext cx="2700337" cy="592137"/>
            <a:chOff x="3840" y="1344"/>
            <a:chExt cx="1920" cy="393"/>
          </a:xfrm>
        </p:grpSpPr>
        <p:sp>
          <p:nvSpPr>
            <p:cNvPr id="220172" name="Text Box 13"/>
            <p:cNvSpPr txBox="1">
              <a:spLocks noChangeArrowheads="1"/>
            </p:cNvSpPr>
            <p:nvPr/>
          </p:nvSpPr>
          <p:spPr bwMode="auto">
            <a:xfrm>
              <a:off x="3840" y="1393"/>
              <a:ext cx="192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       </a:t>
              </a:r>
              <a:r>
                <a:rPr lang="zh-CN" altLang="en-US" sz="2400">
                  <a:solidFill>
                    <a:srgbClr val="000000"/>
                  </a:solidFill>
                </a:rPr>
                <a:t>与     不垂直</a:t>
              </a:r>
            </a:p>
          </p:txBody>
        </p:sp>
        <p:graphicFrame>
          <p:nvGraphicFramePr>
            <p:cNvPr id="220173" name="Object 14"/>
            <p:cNvGraphicFramePr>
              <a:graphicFrameLocks noChangeAspect="1"/>
            </p:cNvGraphicFramePr>
            <p:nvPr/>
          </p:nvGraphicFramePr>
          <p:xfrm>
            <a:off x="4509" y="1380"/>
            <a:ext cx="339" cy="348"/>
          </p:xfrm>
          <a:graphic>
            <a:graphicData uri="http://schemas.openxmlformats.org/presentationml/2006/ole">
              <mc:AlternateContent xmlns:mc="http://schemas.openxmlformats.org/markup-compatibility/2006">
                <mc:Choice xmlns:v="urn:schemas-microsoft-com:vml" Requires="v">
                  <p:oleObj spid="_x0000_s220501" name="公式" r:id="rId7" imgW="152334" imgH="190417" progId="Equation.3">
                    <p:embed/>
                  </p:oleObj>
                </mc:Choice>
                <mc:Fallback>
                  <p:oleObj name="公式" r:id="rId7" imgW="152334" imgH="190417" progId="Equation.3">
                    <p:embed/>
                    <p:pic>
                      <p:nvPicPr>
                        <p:cNvPr id="0" name="Picture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9" y="1380"/>
                          <a:ext cx="339" cy="348"/>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aphicFrame>
          <p:nvGraphicFramePr>
            <p:cNvPr id="220174" name="Object 15"/>
            <p:cNvGraphicFramePr>
              <a:graphicFrameLocks noChangeAspect="1"/>
            </p:cNvGraphicFramePr>
            <p:nvPr/>
          </p:nvGraphicFramePr>
          <p:xfrm>
            <a:off x="4026" y="1344"/>
            <a:ext cx="246" cy="384"/>
          </p:xfrm>
          <a:graphic>
            <a:graphicData uri="http://schemas.openxmlformats.org/presentationml/2006/ole">
              <mc:AlternateContent xmlns:mc="http://schemas.openxmlformats.org/markup-compatibility/2006">
                <mc:Choice xmlns:v="urn:schemas-microsoft-com:vml" Requires="v">
                  <p:oleObj spid="_x0000_s220502" name="公式" r:id="rId9" imgW="126725" imgH="177415" progId="Equation.3">
                    <p:embed/>
                  </p:oleObj>
                </mc:Choice>
                <mc:Fallback>
                  <p:oleObj name="公式" r:id="rId9" imgW="126725" imgH="177415" progId="Equation.3">
                    <p:embed/>
                    <p:pic>
                      <p:nvPicPr>
                        <p:cNvPr id="0" name="Picture 1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6" y="1344"/>
                          <a:ext cx="24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3984" name="Text Box 16"/>
          <p:cNvSpPr txBox="1">
            <a:spLocks noChangeArrowheads="1"/>
          </p:cNvSpPr>
          <p:nvPr/>
        </p:nvSpPr>
        <p:spPr bwMode="auto">
          <a:xfrm>
            <a:off x="863600" y="3429000"/>
            <a:ext cx="1476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a:t>
            </a:r>
            <a:r>
              <a:rPr lang="en-US" altLang="zh-CN" sz="2400"/>
              <a:t>1</a:t>
            </a:r>
            <a:r>
              <a:rPr lang="zh-CN" altLang="en-US" sz="2400"/>
              <a:t>）</a:t>
            </a:r>
            <a:endParaRPr lang="en-US" altLang="zh-CN" sz="2400"/>
          </a:p>
        </p:txBody>
      </p:sp>
      <p:sp>
        <p:nvSpPr>
          <p:cNvPr id="83985" name="Text Box 17"/>
          <p:cNvSpPr txBox="1">
            <a:spLocks noChangeArrowheads="1"/>
          </p:cNvSpPr>
          <p:nvPr/>
        </p:nvSpPr>
        <p:spPr bwMode="auto">
          <a:xfrm>
            <a:off x="935038" y="5514975"/>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a:t>
            </a:r>
            <a:r>
              <a:rPr lang="en-US" altLang="zh-CN" sz="2400"/>
              <a:t>2</a:t>
            </a:r>
            <a:r>
              <a:rPr lang="zh-CN" altLang="en-US" sz="2400"/>
              <a:t>）</a:t>
            </a:r>
            <a:endParaRPr lang="en-US" altLang="zh-CN" sz="2400"/>
          </a:p>
        </p:txBody>
      </p:sp>
      <p:sp>
        <p:nvSpPr>
          <p:cNvPr id="83986" name="Text Box 18"/>
          <p:cNvSpPr txBox="1">
            <a:spLocks noChangeArrowheads="1"/>
          </p:cNvSpPr>
          <p:nvPr/>
        </p:nvSpPr>
        <p:spPr bwMode="auto">
          <a:xfrm>
            <a:off x="4752975" y="3321050"/>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华文楷体" pitchFamily="2" charset="-122"/>
              </a:rPr>
              <a:t>（圆周运动）</a:t>
            </a:r>
          </a:p>
        </p:txBody>
      </p:sp>
      <p:sp>
        <p:nvSpPr>
          <p:cNvPr id="83987" name="Text Box 19"/>
          <p:cNvSpPr txBox="1">
            <a:spLocks noChangeArrowheads="1"/>
          </p:cNvSpPr>
          <p:nvPr/>
        </p:nvSpPr>
        <p:spPr bwMode="auto">
          <a:xfrm>
            <a:off x="4608513" y="5481638"/>
            <a:ext cx="2519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华文楷体" pitchFamily="2" charset="-122"/>
              </a:rPr>
              <a:t>（螺线运动）</a:t>
            </a:r>
          </a:p>
        </p:txBody>
      </p:sp>
      <p:graphicFrame>
        <p:nvGraphicFramePr>
          <p:cNvPr id="83988" name="Object 20"/>
          <p:cNvGraphicFramePr>
            <a:graphicFrameLocks noChangeAspect="1"/>
          </p:cNvGraphicFramePr>
          <p:nvPr/>
        </p:nvGraphicFramePr>
        <p:xfrm>
          <a:off x="1943100" y="4221163"/>
          <a:ext cx="2016125" cy="1044575"/>
        </p:xfrm>
        <a:graphic>
          <a:graphicData uri="http://schemas.openxmlformats.org/presentationml/2006/ole">
            <mc:AlternateContent xmlns:mc="http://schemas.openxmlformats.org/markup-compatibility/2006">
              <mc:Choice xmlns:v="urn:schemas-microsoft-com:vml" Requires="v">
                <p:oleObj spid="_x0000_s220503" name="公式" r:id="rId11" imgW="863225" imgH="431613" progId="Equation.3">
                  <p:embed/>
                </p:oleObj>
              </mc:Choice>
              <mc:Fallback>
                <p:oleObj name="公式" r:id="rId11" imgW="863225" imgH="431613" progId="Equation.3">
                  <p:embed/>
                  <p:pic>
                    <p:nvPicPr>
                      <p:cNvPr id="0" name="Picture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3100" y="4221163"/>
                        <a:ext cx="201612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9" name="Object 21"/>
          <p:cNvGraphicFramePr>
            <a:graphicFrameLocks noChangeAspect="1"/>
          </p:cNvGraphicFramePr>
          <p:nvPr/>
        </p:nvGraphicFramePr>
        <p:xfrm>
          <a:off x="4679950" y="4365625"/>
          <a:ext cx="2209800" cy="971550"/>
        </p:xfrm>
        <a:graphic>
          <a:graphicData uri="http://schemas.openxmlformats.org/presentationml/2006/ole">
            <mc:AlternateContent xmlns:mc="http://schemas.openxmlformats.org/markup-compatibility/2006">
              <mc:Choice xmlns:v="urn:schemas-microsoft-com:vml" Requires="v">
                <p:oleObj spid="_x0000_s220504" name="公式" r:id="rId13" imgW="1117600" imgH="431800" progId="Equation.3">
                  <p:embed/>
                </p:oleObj>
              </mc:Choice>
              <mc:Fallback>
                <p:oleObj name="公式" r:id="rId13" imgW="1117600" imgH="431800" progId="Equation.3">
                  <p:embed/>
                  <p:pic>
                    <p:nvPicPr>
                      <p:cNvPr id="0" name="Picture 1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9950" y="4365625"/>
                        <a:ext cx="220980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slide(fromBottom)">
                                      <p:cBhvr>
                                        <p:cTn id="7" dur="500"/>
                                        <p:tgtEl>
                                          <p:spTgt spid="83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3984"/>
                                        </p:tgtEl>
                                        <p:attrNameLst>
                                          <p:attrName>style.visibility</p:attrName>
                                        </p:attrNameLst>
                                      </p:cBhvr>
                                      <p:to>
                                        <p:strVal val="visible"/>
                                      </p:to>
                                    </p:set>
                                    <p:anim calcmode="lin" valueType="num">
                                      <p:cBhvr additive="base">
                                        <p:cTn id="12" dur="500" fill="hold"/>
                                        <p:tgtEl>
                                          <p:spTgt spid="83984"/>
                                        </p:tgtEl>
                                        <p:attrNameLst>
                                          <p:attrName>ppt_x</p:attrName>
                                        </p:attrNameLst>
                                      </p:cBhvr>
                                      <p:tavLst>
                                        <p:tav tm="0">
                                          <p:val>
                                            <p:strVal val="#ppt_x"/>
                                          </p:val>
                                        </p:tav>
                                        <p:tav tm="100000">
                                          <p:val>
                                            <p:strVal val="#ppt_x"/>
                                          </p:val>
                                        </p:tav>
                                      </p:tavLst>
                                    </p:anim>
                                    <p:anim calcmode="lin" valueType="num">
                                      <p:cBhvr additive="base">
                                        <p:cTn id="13" dur="500" fill="hold"/>
                                        <p:tgtEl>
                                          <p:spTgt spid="8398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3977"/>
                                        </p:tgtEl>
                                        <p:attrNameLst>
                                          <p:attrName>style.visibility</p:attrName>
                                        </p:attrNameLst>
                                      </p:cBhvr>
                                      <p:to>
                                        <p:strVal val="visible"/>
                                      </p:to>
                                    </p:set>
                                    <p:anim calcmode="lin" valueType="num">
                                      <p:cBhvr additive="base">
                                        <p:cTn id="16" dur="500" fill="hold"/>
                                        <p:tgtEl>
                                          <p:spTgt spid="83977"/>
                                        </p:tgtEl>
                                        <p:attrNameLst>
                                          <p:attrName>ppt_x</p:attrName>
                                        </p:attrNameLst>
                                      </p:cBhvr>
                                      <p:tavLst>
                                        <p:tav tm="0">
                                          <p:val>
                                            <p:strVal val="#ppt_x"/>
                                          </p:val>
                                        </p:tav>
                                        <p:tav tm="100000">
                                          <p:val>
                                            <p:strVal val="#ppt_x"/>
                                          </p:val>
                                        </p:tav>
                                      </p:tavLst>
                                    </p:anim>
                                    <p:anim calcmode="lin" valueType="num">
                                      <p:cBhvr additive="base">
                                        <p:cTn id="17" dur="500" fill="hold"/>
                                        <p:tgtEl>
                                          <p:spTgt spid="83977"/>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3986"/>
                                        </p:tgtEl>
                                        <p:attrNameLst>
                                          <p:attrName>style.visibility</p:attrName>
                                        </p:attrNameLst>
                                      </p:cBhvr>
                                      <p:to>
                                        <p:strVal val="visible"/>
                                      </p:to>
                                    </p:set>
                                    <p:animEffect transition="in" filter="diamond(in)">
                                      <p:cBhvr>
                                        <p:cTn id="22" dur="2000"/>
                                        <p:tgtEl>
                                          <p:spTgt spid="839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83988"/>
                                        </p:tgtEl>
                                        <p:attrNameLst>
                                          <p:attrName>style.visibility</p:attrName>
                                        </p:attrNameLst>
                                      </p:cBhvr>
                                      <p:to>
                                        <p:strVal val="visible"/>
                                      </p:to>
                                    </p:set>
                                    <p:animEffect transition="in" filter="blinds(vertical)">
                                      <p:cBhvr>
                                        <p:cTn id="27" dur="500"/>
                                        <p:tgtEl>
                                          <p:spTgt spid="839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83989"/>
                                        </p:tgtEl>
                                        <p:attrNameLst>
                                          <p:attrName>style.visibility</p:attrName>
                                        </p:attrNameLst>
                                      </p:cBhvr>
                                      <p:to>
                                        <p:strVal val="visible"/>
                                      </p:to>
                                    </p:set>
                                    <p:animEffect transition="in" filter="blinds(vertical)">
                                      <p:cBhvr>
                                        <p:cTn id="32" dur="500"/>
                                        <p:tgtEl>
                                          <p:spTgt spid="839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83985"/>
                                        </p:tgtEl>
                                        <p:attrNameLst>
                                          <p:attrName>style.visibility</p:attrName>
                                        </p:attrNameLst>
                                      </p:cBhvr>
                                      <p:to>
                                        <p:strVal val="visible"/>
                                      </p:to>
                                    </p:set>
                                    <p:animEffect transition="in" filter="diamond(in)">
                                      <p:cBhvr>
                                        <p:cTn id="37" dur="2000"/>
                                        <p:tgtEl>
                                          <p:spTgt spid="83985"/>
                                        </p:tgtEl>
                                      </p:cBhvr>
                                    </p:animEffect>
                                  </p:childTnLst>
                                </p:cTn>
                              </p:par>
                              <p:par>
                                <p:cTn id="38" presetID="8" presetClass="entr" presetSubtype="16"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diamond(in)">
                                      <p:cBhvr>
                                        <p:cTn id="40" dur="2000"/>
                                        <p:tgtEl>
                                          <p:spTgt spid="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83987"/>
                                        </p:tgtEl>
                                        <p:attrNameLst>
                                          <p:attrName>style.visibility</p:attrName>
                                        </p:attrNameLst>
                                      </p:cBhvr>
                                      <p:to>
                                        <p:strVal val="visible"/>
                                      </p:to>
                                    </p:set>
                                    <p:animEffect transition="in" filter="box(in)">
                                      <p:cBhvr>
                                        <p:cTn id="45" dur="500"/>
                                        <p:tgtEl>
                                          <p:spTgt spid="83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4" grpId="0"/>
      <p:bldP spid="83985" grpId="0"/>
      <p:bldP spid="83986" grpId="0"/>
      <p:bldP spid="8398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4"/>
          <p:cNvSpPr txBox="1">
            <a:spLocks noChangeArrowheads="1"/>
          </p:cNvSpPr>
          <p:nvPr/>
        </p:nvSpPr>
        <p:spPr bwMode="auto">
          <a:xfrm>
            <a:off x="287338" y="728663"/>
            <a:ext cx="824388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rgbClr val="CC0000"/>
                </a:solidFill>
                <a:latin typeface="华文楷体" pitchFamily="2" charset="-122"/>
                <a:ea typeface="华文楷体" pitchFamily="2" charset="-122"/>
              </a:rPr>
              <a:t>四、安培力的计算</a:t>
            </a:r>
          </a:p>
          <a:p>
            <a:pPr eaLnBrk="1" hangingPunct="1">
              <a:spcBef>
                <a:spcPct val="50000"/>
              </a:spcBef>
              <a:buFontTx/>
              <a:buNone/>
            </a:pP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1</a:t>
            </a:r>
            <a:r>
              <a:rPr lang="zh-CN" altLang="en-US" sz="2400">
                <a:latin typeface="华文楷体" pitchFamily="2" charset="-122"/>
                <a:ea typeface="华文楷体" pitchFamily="2" charset="-122"/>
              </a:rPr>
              <a:t>）平面载流导线（直的或弯的）在</a:t>
            </a:r>
            <a:r>
              <a:rPr lang="zh-CN" altLang="en-US" sz="2400">
                <a:solidFill>
                  <a:srgbClr val="FF00FF"/>
                </a:solidFill>
                <a:latin typeface="华文楷体" pitchFamily="2" charset="-122"/>
                <a:ea typeface="华文楷体" pitchFamily="2" charset="-122"/>
              </a:rPr>
              <a:t>均匀</a:t>
            </a:r>
            <a:r>
              <a:rPr lang="zh-CN" altLang="en-US" sz="2400">
                <a:latin typeface="华文楷体" pitchFamily="2" charset="-122"/>
                <a:ea typeface="华文楷体" pitchFamily="2" charset="-122"/>
              </a:rPr>
              <a:t>磁场中所</a:t>
            </a:r>
          </a:p>
          <a:p>
            <a:pPr eaLnBrk="1" hangingPunct="1">
              <a:spcBef>
                <a:spcPct val="50000"/>
              </a:spcBef>
              <a:buFontTx/>
              <a:buNone/>
            </a:pPr>
            <a:r>
              <a:rPr lang="zh-CN" altLang="en-US" sz="2400">
                <a:latin typeface="华文楷体" pitchFamily="2" charset="-122"/>
                <a:ea typeface="华文楷体" pitchFamily="2" charset="-122"/>
              </a:rPr>
              <a:t>     受的安培力。</a:t>
            </a:r>
          </a:p>
          <a:p>
            <a:pPr eaLnBrk="1" hangingPunct="1">
              <a:spcBef>
                <a:spcPct val="50000"/>
              </a:spcBef>
              <a:buFontTx/>
              <a:buNone/>
            </a:pP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2</a:t>
            </a:r>
            <a:r>
              <a:rPr lang="zh-CN" altLang="en-US" sz="2400">
                <a:latin typeface="华文楷体" pitchFamily="2" charset="-122"/>
                <a:ea typeface="华文楷体" pitchFamily="2" charset="-122"/>
              </a:rPr>
              <a:t>）平面载流导线（直的或弯的）在</a:t>
            </a:r>
            <a:r>
              <a:rPr lang="zh-CN" altLang="en-US" sz="2400">
                <a:solidFill>
                  <a:srgbClr val="FF00FF"/>
                </a:solidFill>
                <a:latin typeface="华文楷体" pitchFamily="2" charset="-122"/>
                <a:ea typeface="华文楷体" pitchFamily="2" charset="-122"/>
              </a:rPr>
              <a:t>非均匀</a:t>
            </a:r>
            <a:r>
              <a:rPr lang="zh-CN" altLang="en-US" sz="2400">
                <a:latin typeface="华文楷体" pitchFamily="2" charset="-122"/>
                <a:ea typeface="华文楷体" pitchFamily="2" charset="-122"/>
              </a:rPr>
              <a:t>磁场中</a:t>
            </a:r>
          </a:p>
          <a:p>
            <a:pPr eaLnBrk="1" hangingPunct="1">
              <a:spcBef>
                <a:spcPct val="50000"/>
              </a:spcBef>
              <a:buFontTx/>
              <a:buNone/>
            </a:pPr>
            <a:r>
              <a:rPr lang="zh-CN" altLang="en-US" sz="2400">
                <a:latin typeface="华文楷体" pitchFamily="2" charset="-122"/>
                <a:ea typeface="华文楷体" pitchFamily="2" charset="-122"/>
              </a:rPr>
              <a:t>     所受的安培力。</a:t>
            </a:r>
            <a:endParaRPr lang="en-US" altLang="zh-CN" sz="2400">
              <a:latin typeface="华文楷体" pitchFamily="2" charset="-122"/>
              <a:ea typeface="华文楷体" pitchFamily="2" charset="-122"/>
            </a:endParaRPr>
          </a:p>
        </p:txBody>
      </p:sp>
      <p:graphicFrame>
        <p:nvGraphicFramePr>
          <p:cNvPr id="221187" name="Object 7"/>
          <p:cNvGraphicFramePr>
            <a:graphicFrameLocks noChangeAspect="1"/>
          </p:cNvGraphicFramePr>
          <p:nvPr/>
        </p:nvGraphicFramePr>
        <p:xfrm>
          <a:off x="3851275" y="4005263"/>
          <a:ext cx="2479675" cy="544512"/>
        </p:xfrm>
        <a:graphic>
          <a:graphicData uri="http://schemas.openxmlformats.org/presentationml/2006/ole">
            <mc:AlternateContent xmlns:mc="http://schemas.openxmlformats.org/markup-compatibility/2006">
              <mc:Choice xmlns:v="urn:schemas-microsoft-com:vml" Requires="v">
                <p:oleObj spid="_x0000_s221299" name="公式" r:id="rId3" imgW="1320227" imgH="291973" progId="Equation.3">
                  <p:embed/>
                </p:oleObj>
              </mc:Choice>
              <mc:Fallback>
                <p:oleObj name="公式" r:id="rId3" imgW="1320227" imgH="291973"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4005263"/>
                        <a:ext cx="2479675" cy="54451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sp>
        <p:nvSpPr>
          <p:cNvPr id="221188" name="Text Box 8"/>
          <p:cNvSpPr txBox="1">
            <a:spLocks noChangeArrowheads="1"/>
          </p:cNvSpPr>
          <p:nvPr/>
        </p:nvSpPr>
        <p:spPr bwMode="auto">
          <a:xfrm>
            <a:off x="1476375" y="4076700"/>
            <a:ext cx="2627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zh-CN" sz="2400">
                <a:solidFill>
                  <a:srgbClr val="CC0000"/>
                </a:solidFill>
                <a:ea typeface="华文楷体" pitchFamily="2" charset="-122"/>
              </a:rPr>
              <a:t>安培定律</a:t>
            </a:r>
            <a:endParaRPr lang="zh-CN" altLang="en-US" sz="2400">
              <a:solidFill>
                <a:srgbClr val="CC0000"/>
              </a:solidFill>
              <a:ea typeface="华文楷体" pitchFamily="2" charset="-122"/>
            </a:endParaRPr>
          </a:p>
        </p:txBody>
      </p:sp>
      <p:sp>
        <p:nvSpPr>
          <p:cNvPr id="221189" name="Text Box 9"/>
          <p:cNvSpPr txBox="1">
            <a:spLocks noChangeArrowheads="1"/>
          </p:cNvSpPr>
          <p:nvPr/>
        </p:nvSpPr>
        <p:spPr bwMode="auto">
          <a:xfrm>
            <a:off x="1295400" y="4905375"/>
            <a:ext cx="5040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zh-CN" sz="2400">
                <a:ea typeface="华文楷体" pitchFamily="2" charset="-122"/>
              </a:rPr>
              <a:t>有限长载流导线所受的安培力</a:t>
            </a:r>
            <a:endParaRPr lang="zh-CN" altLang="en-US" sz="2400">
              <a:ea typeface="华文楷体" pitchFamily="2" charset="-122"/>
            </a:endParaRPr>
          </a:p>
        </p:txBody>
      </p:sp>
      <p:graphicFrame>
        <p:nvGraphicFramePr>
          <p:cNvPr id="87050" name="Object 10"/>
          <p:cNvGraphicFramePr>
            <a:graphicFrameLocks noGrp="1" noChangeAspect="1"/>
          </p:cNvGraphicFramePr>
          <p:nvPr>
            <p:ph/>
          </p:nvPr>
        </p:nvGraphicFramePr>
        <p:xfrm>
          <a:off x="2879725" y="5553075"/>
          <a:ext cx="3636963" cy="735013"/>
        </p:xfrm>
        <a:graphic>
          <a:graphicData uri="http://schemas.openxmlformats.org/presentationml/2006/ole">
            <mc:AlternateContent xmlns:mc="http://schemas.openxmlformats.org/markup-compatibility/2006">
              <mc:Choice xmlns:v="urn:schemas-microsoft-com:vml" Requires="v">
                <p:oleObj spid="_x0000_s221300" name="公式" r:id="rId5" imgW="2197100" imgH="444500" progId="Equation.3">
                  <p:embed/>
                </p:oleObj>
              </mc:Choice>
              <mc:Fallback>
                <p:oleObj name="公式" r:id="rId5" imgW="2197100" imgH="444500" progId="Equation.3">
                  <p:embed/>
                  <p:pic>
                    <p:nvPicPr>
                      <p:cNvPr id="0" name="Picture 3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725" y="5553075"/>
                        <a:ext cx="3636963"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050"/>
                                        </p:tgtEl>
                                        <p:attrNameLst>
                                          <p:attrName>style.visibility</p:attrName>
                                        </p:attrNameLst>
                                      </p:cBhvr>
                                      <p:to>
                                        <p:strVal val="visible"/>
                                      </p:to>
                                    </p:set>
                                    <p:animEffect transition="in" filter="blinds(horizontal)">
                                      <p:cBhvr>
                                        <p:cTn id="7" dur="500"/>
                                        <p:tgtEl>
                                          <p:spTgt spid="87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4"/>
          <p:cNvSpPr txBox="1">
            <a:spLocks noChangeArrowheads="1"/>
          </p:cNvSpPr>
          <p:nvPr/>
        </p:nvSpPr>
        <p:spPr bwMode="auto">
          <a:xfrm>
            <a:off x="287338" y="765175"/>
            <a:ext cx="8245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rgbClr val="CC0000"/>
                </a:solidFill>
                <a:latin typeface="华文行楷" pitchFamily="2" charset="-122"/>
                <a:ea typeface="华文行楷" pitchFamily="2" charset="-122"/>
              </a:rPr>
              <a:t>五、平面载流线圈及其在磁场中所受磁力矩的计算</a:t>
            </a:r>
          </a:p>
        </p:txBody>
      </p:sp>
      <p:sp>
        <p:nvSpPr>
          <p:cNvPr id="86021" name="Text Box 5"/>
          <p:cNvSpPr txBox="1">
            <a:spLocks noChangeArrowheads="1"/>
          </p:cNvSpPr>
          <p:nvPr/>
        </p:nvSpPr>
        <p:spPr bwMode="auto">
          <a:xfrm>
            <a:off x="642938" y="1571625"/>
            <a:ext cx="676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latin typeface="华文楷体" pitchFamily="2" charset="-122"/>
                <a:ea typeface="华文楷体" pitchFamily="2" charset="-122"/>
              </a:rPr>
              <a:t>均匀磁场作用于载流线圈的力：</a:t>
            </a:r>
          </a:p>
        </p:txBody>
      </p:sp>
      <p:graphicFrame>
        <p:nvGraphicFramePr>
          <p:cNvPr id="86022" name="Object 6"/>
          <p:cNvGraphicFramePr>
            <a:graphicFrameLocks noGrp="1" noChangeAspect="1"/>
          </p:cNvGraphicFramePr>
          <p:nvPr>
            <p:ph sz="half" idx="1"/>
          </p:nvPr>
        </p:nvGraphicFramePr>
        <p:xfrm>
          <a:off x="3348038" y="2384425"/>
          <a:ext cx="2016125" cy="1022350"/>
        </p:xfrm>
        <a:graphic>
          <a:graphicData uri="http://schemas.openxmlformats.org/presentationml/2006/ole">
            <mc:AlternateContent xmlns:mc="http://schemas.openxmlformats.org/markup-compatibility/2006">
              <mc:Choice xmlns:v="urn:schemas-microsoft-com:vml" Requires="v">
                <p:oleObj spid="_x0000_s222381" name="公式" r:id="rId3" imgW="850531" imgH="431613" progId="Equation.3">
                  <p:embed/>
                </p:oleObj>
              </mc:Choice>
              <mc:Fallback>
                <p:oleObj name="公式" r:id="rId3" imgW="850531" imgH="431613"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2384425"/>
                        <a:ext cx="20161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4" name="Object 8"/>
          <p:cNvGraphicFramePr>
            <a:graphicFrameLocks noGrp="1" noChangeAspect="1"/>
          </p:cNvGraphicFramePr>
          <p:nvPr>
            <p:ph sz="half" idx="2"/>
          </p:nvPr>
        </p:nvGraphicFramePr>
        <p:xfrm>
          <a:off x="2279650" y="4473575"/>
          <a:ext cx="3465513" cy="609600"/>
        </p:xfrm>
        <a:graphic>
          <a:graphicData uri="http://schemas.openxmlformats.org/presentationml/2006/ole">
            <mc:AlternateContent xmlns:mc="http://schemas.openxmlformats.org/markup-compatibility/2006">
              <mc:Choice xmlns:v="urn:schemas-microsoft-com:vml" Requires="v">
                <p:oleObj spid="_x0000_s222382" name="公式" r:id="rId5" imgW="1371600" imgH="241300" progId="Equation.3">
                  <p:embed/>
                </p:oleObj>
              </mc:Choice>
              <mc:Fallback>
                <p:oleObj name="公式" r:id="rId5" imgW="1371600" imgH="241300" progId="Equation.3">
                  <p:embed/>
                  <p:pic>
                    <p:nvPicPr>
                      <p:cNvPr id="0" name="Picture 5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4473575"/>
                        <a:ext cx="346551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7" name="Text Box 11"/>
          <p:cNvSpPr txBox="1">
            <a:spLocks noChangeArrowheads="1"/>
          </p:cNvSpPr>
          <p:nvPr/>
        </p:nvSpPr>
        <p:spPr bwMode="auto">
          <a:xfrm>
            <a:off x="468313" y="3536950"/>
            <a:ext cx="6013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latin typeface="华文楷体" pitchFamily="2" charset="-122"/>
                <a:ea typeface="华文楷体" pitchFamily="2" charset="-122"/>
              </a:rPr>
              <a:t>均匀磁场作用于载流线圈的磁力矩：</a:t>
            </a:r>
          </a:p>
        </p:txBody>
      </p:sp>
      <p:grpSp>
        <p:nvGrpSpPr>
          <p:cNvPr id="2" name="Group 12"/>
          <p:cNvGrpSpPr>
            <a:grpSpLocks/>
          </p:cNvGrpSpPr>
          <p:nvPr/>
        </p:nvGrpSpPr>
        <p:grpSpPr bwMode="auto">
          <a:xfrm>
            <a:off x="2124075" y="5481638"/>
            <a:ext cx="3490913" cy="627062"/>
            <a:chOff x="3719" y="3612"/>
            <a:chExt cx="2199" cy="395"/>
          </a:xfrm>
        </p:grpSpPr>
        <p:graphicFrame>
          <p:nvGraphicFramePr>
            <p:cNvPr id="222216" name="Object 13"/>
            <p:cNvGraphicFramePr>
              <a:graphicFrameLocks noChangeAspect="1"/>
            </p:cNvGraphicFramePr>
            <p:nvPr/>
          </p:nvGraphicFramePr>
          <p:xfrm>
            <a:off x="3719" y="3612"/>
            <a:ext cx="998" cy="395"/>
          </p:xfrm>
          <a:graphic>
            <a:graphicData uri="http://schemas.openxmlformats.org/presentationml/2006/ole">
              <mc:AlternateContent xmlns:mc="http://schemas.openxmlformats.org/markup-compatibility/2006">
                <mc:Choice xmlns:v="urn:schemas-microsoft-com:vml" Requires="v">
                  <p:oleObj spid="_x0000_s222383" name="公式" r:id="rId7" imgW="609336" imgH="241195" progId="Equation.3">
                    <p:embed/>
                  </p:oleObj>
                </mc:Choice>
                <mc:Fallback>
                  <p:oleObj name="公式" r:id="rId7" imgW="609336" imgH="241195" progId="Equation.3">
                    <p:embed/>
                    <p:pic>
                      <p:nvPicPr>
                        <p:cNvPr id="0"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 y="3612"/>
                          <a:ext cx="998" cy="3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7" name="Text Box 14"/>
            <p:cNvSpPr txBox="1">
              <a:spLocks noChangeArrowheads="1"/>
            </p:cNvSpPr>
            <p:nvPr/>
          </p:nvSpPr>
          <p:spPr bwMode="auto">
            <a:xfrm>
              <a:off x="5261" y="3669"/>
              <a:ext cx="6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磁矩</a:t>
              </a:r>
            </a:p>
          </p:txBody>
        </p:sp>
        <p:sp>
          <p:nvSpPr>
            <p:cNvPr id="222218" name="AutoShape 15"/>
            <p:cNvSpPr>
              <a:spLocks noChangeArrowheads="1"/>
            </p:cNvSpPr>
            <p:nvPr/>
          </p:nvSpPr>
          <p:spPr bwMode="auto">
            <a:xfrm>
              <a:off x="4811" y="3759"/>
              <a:ext cx="295" cy="68"/>
            </a:xfrm>
            <a:prstGeom prst="rightArrow">
              <a:avLst>
                <a:gd name="adj1" fmla="val 50000"/>
                <a:gd name="adj2" fmla="val 108456"/>
              </a:avLst>
            </a:prstGeom>
            <a:solidFill>
              <a:srgbClr val="CC00CC"/>
            </a:solidFill>
            <a:ln w="9525">
              <a:solidFill>
                <a:srgbClr val="CC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additive="base">
                                        <p:cTn id="7" dur="500" fill="hold"/>
                                        <p:tgtEl>
                                          <p:spTgt spid="86021"/>
                                        </p:tgtEl>
                                        <p:attrNameLst>
                                          <p:attrName>ppt_x</p:attrName>
                                        </p:attrNameLst>
                                      </p:cBhvr>
                                      <p:tavLst>
                                        <p:tav tm="0">
                                          <p:val>
                                            <p:strVal val="#ppt_x"/>
                                          </p:val>
                                        </p:tav>
                                        <p:tav tm="100000">
                                          <p:val>
                                            <p:strVal val="#ppt_x"/>
                                          </p:val>
                                        </p:tav>
                                      </p:tavLst>
                                    </p:anim>
                                    <p:anim calcmode="lin" valueType="num">
                                      <p:cBhvr additive="base">
                                        <p:cTn id="8" dur="500" fill="hold"/>
                                        <p:tgtEl>
                                          <p:spTgt spid="860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6022"/>
                                        </p:tgtEl>
                                        <p:attrNameLst>
                                          <p:attrName>style.visibility</p:attrName>
                                        </p:attrNameLst>
                                      </p:cBhvr>
                                      <p:to>
                                        <p:strVal val="visible"/>
                                      </p:to>
                                    </p:set>
                                    <p:animEffect transition="in" filter="blinds(horizontal)">
                                      <p:cBhvr>
                                        <p:cTn id="13" dur="500"/>
                                        <p:tgtEl>
                                          <p:spTgt spid="860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6027"/>
                                        </p:tgtEl>
                                        <p:attrNameLst>
                                          <p:attrName>style.visibility</p:attrName>
                                        </p:attrNameLst>
                                      </p:cBhvr>
                                      <p:to>
                                        <p:strVal val="visible"/>
                                      </p:to>
                                    </p:set>
                                    <p:anim calcmode="lin" valueType="num">
                                      <p:cBhvr additive="base">
                                        <p:cTn id="18" dur="500" fill="hold"/>
                                        <p:tgtEl>
                                          <p:spTgt spid="86027"/>
                                        </p:tgtEl>
                                        <p:attrNameLst>
                                          <p:attrName>ppt_x</p:attrName>
                                        </p:attrNameLst>
                                      </p:cBhvr>
                                      <p:tavLst>
                                        <p:tav tm="0">
                                          <p:val>
                                            <p:strVal val="#ppt_x"/>
                                          </p:val>
                                        </p:tav>
                                        <p:tav tm="100000">
                                          <p:val>
                                            <p:strVal val="#ppt_x"/>
                                          </p:val>
                                        </p:tav>
                                      </p:tavLst>
                                    </p:anim>
                                    <p:anim calcmode="lin" valueType="num">
                                      <p:cBhvr additive="base">
                                        <p:cTn id="19" dur="500" fill="hold"/>
                                        <p:tgtEl>
                                          <p:spTgt spid="8602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nodeType="clickEffect">
                                  <p:stCondLst>
                                    <p:cond delay="0"/>
                                  </p:stCondLst>
                                  <p:childTnLst>
                                    <p:set>
                                      <p:cBhvr>
                                        <p:cTn id="23" dur="1" fill="hold">
                                          <p:stCondLst>
                                            <p:cond delay="0"/>
                                          </p:stCondLst>
                                        </p:cTn>
                                        <p:tgtEl>
                                          <p:spTgt spid="86024"/>
                                        </p:tgtEl>
                                        <p:attrNameLst>
                                          <p:attrName>style.visibility</p:attrName>
                                        </p:attrNameLst>
                                      </p:cBhvr>
                                      <p:to>
                                        <p:strVal val="visible"/>
                                      </p:to>
                                    </p:set>
                                    <p:animEffect transition="in" filter="blinds(vertical)">
                                      <p:cBhvr>
                                        <p:cTn id="24" dur="500"/>
                                        <p:tgtEl>
                                          <p:spTgt spid="8602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285720" y="285728"/>
            <a:ext cx="3895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smtClean="0">
                <a:solidFill>
                  <a:srgbClr val="000000"/>
                </a:solidFill>
              </a:rPr>
              <a:t>一、</a:t>
            </a:r>
            <a:r>
              <a:rPr lang="zh-CN" altLang="en-US" sz="3200" b="1" dirty="0">
                <a:solidFill>
                  <a:srgbClr val="000000"/>
                </a:solidFill>
              </a:rPr>
              <a:t>电源</a:t>
            </a:r>
          </a:p>
        </p:txBody>
      </p:sp>
      <p:sp>
        <p:nvSpPr>
          <p:cNvPr id="16388" name="Oval 6"/>
          <p:cNvSpPr>
            <a:spLocks noChangeArrowheads="1"/>
          </p:cNvSpPr>
          <p:nvPr/>
        </p:nvSpPr>
        <p:spPr bwMode="auto">
          <a:xfrm>
            <a:off x="6443663" y="2565400"/>
            <a:ext cx="288925" cy="288925"/>
          </a:xfrm>
          <a:prstGeom prst="ellipse">
            <a:avLst/>
          </a:prstGeom>
          <a:solidFill>
            <a:schemeClr val="accent1"/>
          </a:solidFill>
          <a:ln w="38100">
            <a:solidFill>
              <a:srgbClr val="FF0000"/>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6389" name="Line 7"/>
          <p:cNvSpPr>
            <a:spLocks noChangeShapeType="1"/>
          </p:cNvSpPr>
          <p:nvPr/>
        </p:nvSpPr>
        <p:spPr bwMode="auto">
          <a:xfrm>
            <a:off x="6443663" y="2708275"/>
            <a:ext cx="2889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90" name="Line 8"/>
          <p:cNvSpPr>
            <a:spLocks noChangeShapeType="1"/>
          </p:cNvSpPr>
          <p:nvPr/>
        </p:nvSpPr>
        <p:spPr bwMode="auto">
          <a:xfrm>
            <a:off x="6588125" y="2565400"/>
            <a:ext cx="0" cy="288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91" name="Line 10"/>
          <p:cNvSpPr>
            <a:spLocks noChangeShapeType="1"/>
          </p:cNvSpPr>
          <p:nvPr/>
        </p:nvSpPr>
        <p:spPr bwMode="auto">
          <a:xfrm flipV="1">
            <a:off x="6804025" y="2420938"/>
            <a:ext cx="3603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2" name="Line 11"/>
          <p:cNvSpPr>
            <a:spLocks noChangeShapeType="1"/>
          </p:cNvSpPr>
          <p:nvPr/>
        </p:nvSpPr>
        <p:spPr bwMode="auto">
          <a:xfrm flipV="1">
            <a:off x="3779838" y="1989138"/>
            <a:ext cx="431800"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3" name="Rectangle 12"/>
          <p:cNvSpPr>
            <a:spLocks noChangeArrowheads="1"/>
          </p:cNvSpPr>
          <p:nvPr/>
        </p:nvSpPr>
        <p:spPr bwMode="auto">
          <a:xfrm>
            <a:off x="4140200" y="148431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CC0000"/>
                </a:solidFill>
              </a:rPr>
              <a:t>水</a:t>
            </a:r>
          </a:p>
        </p:txBody>
      </p:sp>
      <p:sp>
        <p:nvSpPr>
          <p:cNvPr id="16394" name="Rectangle 14"/>
          <p:cNvSpPr>
            <a:spLocks noChangeArrowheads="1"/>
          </p:cNvSpPr>
          <p:nvPr/>
        </p:nvSpPr>
        <p:spPr bwMode="auto">
          <a:xfrm>
            <a:off x="900113" y="5445125"/>
            <a:ext cx="3024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水泵</a:t>
            </a:r>
            <a:r>
              <a:rPr lang="zh-CN" altLang="en-US" sz="2400" b="1">
                <a:solidFill>
                  <a:srgbClr val="0000FF"/>
                </a:solidFill>
              </a:rPr>
              <a:t>把水从低处抽到高处，使水流连续；</a:t>
            </a:r>
          </a:p>
        </p:txBody>
      </p:sp>
      <p:sp>
        <p:nvSpPr>
          <p:cNvPr id="16395" name="Rectangle 15"/>
          <p:cNvSpPr>
            <a:spLocks noChangeArrowheads="1"/>
          </p:cNvSpPr>
          <p:nvPr/>
        </p:nvSpPr>
        <p:spPr bwMode="auto">
          <a:xfrm>
            <a:off x="4284663" y="5445125"/>
            <a:ext cx="3600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r>
              <a:rPr lang="zh-CN" altLang="en-US" sz="2400" b="1">
                <a:solidFill>
                  <a:srgbClr val="0000FF"/>
                </a:solidFill>
              </a:rPr>
              <a:t>把正电荷从低电势运到高电势，使电流连续。</a:t>
            </a:r>
          </a:p>
        </p:txBody>
      </p:sp>
      <p:sp>
        <p:nvSpPr>
          <p:cNvPr id="16396" name="Rectangle 16"/>
          <p:cNvSpPr>
            <a:spLocks noChangeArrowheads="1"/>
          </p:cNvSpPr>
          <p:nvPr/>
        </p:nvSpPr>
        <p:spPr bwMode="auto">
          <a:xfrm>
            <a:off x="7596188" y="2565400"/>
            <a:ext cx="143986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电源内非静电场</a:t>
            </a:r>
            <a:r>
              <a:rPr lang="zh-CN" altLang="en-US" sz="2400" b="1">
                <a:solidFill>
                  <a:srgbClr val="000000"/>
                </a:solidFill>
              </a:rPr>
              <a:t>产生的</a:t>
            </a:r>
            <a:r>
              <a:rPr lang="zh-CN" altLang="en-US" sz="2400" b="1">
                <a:solidFill>
                  <a:srgbClr val="FF0000"/>
                </a:solidFill>
              </a:rPr>
              <a:t>非静电力</a:t>
            </a:r>
          </a:p>
        </p:txBody>
      </p:sp>
    </p:spTree>
    <p:controls>
      <mc:AlternateContent xmlns:mc="http://schemas.openxmlformats.org/markup-compatibility/2006">
        <mc:Choice xmlns:v="urn:schemas-microsoft-com:vml" Requires="v">
          <p:control spid="414738" name="ShockwaveFlash1" r:id="rId2" imgW="1828800" imgH="1828800"/>
        </mc:Choice>
        <mc:Fallback>
          <p:control name="ShockwaveFlash1" r:id="rId2" imgW="1828800" imgH="1828800">
            <p:pic>
              <p:nvPicPr>
                <p:cNvPr id="2" name="ShockwaveFlash1"/>
                <p:cNvPicPr preferRelativeResize="0">
                  <a:picLocks noChangeArrowheads="1" noChangeShapeType="1"/>
                </p:cNvPicPr>
                <p:nvPr/>
              </p:nvPicPr>
              <p:blipFill>
                <a:blip r:embed="rId4"/>
                <a:srcRect/>
                <a:stretch>
                  <a:fillRect/>
                </a:stretch>
              </p:blipFill>
              <p:spPr bwMode="auto">
                <a:xfrm>
                  <a:off x="755650" y="1196975"/>
                  <a:ext cx="6858000" cy="411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4025933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Box 4"/>
          <p:cNvSpPr txBox="1">
            <a:spLocks noChangeArrowheads="1"/>
          </p:cNvSpPr>
          <p:nvPr/>
        </p:nvSpPr>
        <p:spPr bwMode="auto">
          <a:xfrm>
            <a:off x="0" y="197644"/>
            <a:ext cx="1000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smtClean="0">
                <a:latin typeface="Times New Roman" pitchFamily="18" charset="0"/>
              </a:rPr>
              <a:t>1</a:t>
            </a:r>
            <a:r>
              <a:rPr lang="en-US" altLang="zh-CN" sz="2400" dirty="0">
                <a:latin typeface="Times New Roman" pitchFamily="18" charset="0"/>
              </a:rPr>
              <a:t>: </a:t>
            </a:r>
            <a:endParaRPr lang="zh-CN" altLang="en-US" sz="2400" dirty="0">
              <a:latin typeface="Times New Roman" pitchFamily="18" charset="0"/>
            </a:endParaRPr>
          </a:p>
        </p:txBody>
      </p:sp>
      <p:sp>
        <p:nvSpPr>
          <p:cNvPr id="223235" name="TextBox 5"/>
          <p:cNvSpPr txBox="1">
            <a:spLocks noChangeArrowheads="1"/>
          </p:cNvSpPr>
          <p:nvPr/>
        </p:nvSpPr>
        <p:spPr bwMode="auto">
          <a:xfrm>
            <a:off x="323528" y="181887"/>
            <a:ext cx="8392418"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zh-CN" altLang="en-US" sz="2400" b="1" dirty="0">
                <a:solidFill>
                  <a:srgbClr val="0000FF"/>
                </a:solidFill>
                <a:latin typeface="黑体" pitchFamily="49" charset="-122"/>
                <a:ea typeface="黑体" pitchFamily="49" charset="-122"/>
              </a:rPr>
              <a:t>无限长载流空心圆柱导体的内外半径分别为</a:t>
            </a:r>
            <a:r>
              <a:rPr lang="en-US" altLang="zh-CN" sz="2400" b="1" dirty="0" err="1">
                <a:solidFill>
                  <a:srgbClr val="0000FF"/>
                </a:solidFill>
                <a:latin typeface="黑体" pitchFamily="49" charset="-122"/>
                <a:ea typeface="黑体" pitchFamily="49" charset="-122"/>
              </a:rPr>
              <a:t>a,b</a:t>
            </a:r>
            <a:r>
              <a:rPr lang="zh-CN" altLang="en-US" sz="2400" b="1" dirty="0">
                <a:solidFill>
                  <a:srgbClr val="0000FF"/>
                </a:solidFill>
                <a:latin typeface="黑体" pitchFamily="49" charset="-122"/>
                <a:ea typeface="黑体" pitchFamily="49" charset="-122"/>
              </a:rPr>
              <a:t>，电流在导体截面上均匀分布，则空间各处的磁感应强度的大小与场点到圆柱中心轴线的距离关系可以定性表示</a:t>
            </a:r>
            <a:r>
              <a:rPr lang="zh-CN" altLang="en-US" sz="2400" b="1" dirty="0" smtClean="0">
                <a:solidFill>
                  <a:srgbClr val="0000FF"/>
                </a:solidFill>
                <a:latin typeface="黑体" pitchFamily="49" charset="-122"/>
                <a:ea typeface="黑体" pitchFamily="49" charset="-122"/>
              </a:rPr>
              <a:t>为（</a:t>
            </a:r>
            <a:r>
              <a:rPr lang="en-US" altLang="zh-CN" sz="2400" b="1" dirty="0" smtClean="0">
                <a:solidFill>
                  <a:srgbClr val="0000FF"/>
                </a:solidFill>
                <a:latin typeface="黑体" pitchFamily="49" charset="-122"/>
                <a:ea typeface="黑体" pitchFamily="49" charset="-122"/>
              </a:rPr>
              <a:t>B</a:t>
            </a:r>
            <a:r>
              <a:rPr lang="zh-CN" altLang="en-US" sz="2400" b="1" dirty="0" smtClean="0">
                <a:solidFill>
                  <a:srgbClr val="0000FF"/>
                </a:solidFill>
                <a:latin typeface="黑体" pitchFamily="49" charset="-122"/>
                <a:ea typeface="黑体" pitchFamily="49" charset="-122"/>
              </a:rPr>
              <a:t>）</a:t>
            </a:r>
            <a:endParaRPr lang="zh-CN" altLang="en-US" sz="2400" b="1" dirty="0">
              <a:solidFill>
                <a:srgbClr val="0000FF"/>
              </a:solidFill>
              <a:latin typeface="黑体" pitchFamily="49" charset="-122"/>
              <a:ea typeface="黑体" pitchFamily="49" charset="-122"/>
            </a:endParaRPr>
          </a:p>
        </p:txBody>
      </p:sp>
      <p:sp>
        <p:nvSpPr>
          <p:cNvPr id="223236" name="椭圆 6"/>
          <p:cNvSpPr>
            <a:spLocks noChangeArrowheads="1"/>
          </p:cNvSpPr>
          <p:nvPr/>
        </p:nvSpPr>
        <p:spPr bwMode="auto">
          <a:xfrm>
            <a:off x="2000250" y="2500313"/>
            <a:ext cx="1785938" cy="7858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sp>
        <p:nvSpPr>
          <p:cNvPr id="223237" name="椭圆 8"/>
          <p:cNvSpPr>
            <a:spLocks noChangeArrowheads="1"/>
          </p:cNvSpPr>
          <p:nvPr/>
        </p:nvSpPr>
        <p:spPr bwMode="auto">
          <a:xfrm>
            <a:off x="2071688" y="2714625"/>
            <a:ext cx="1714500" cy="6429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latin typeface="宋体" pitchFamily="2" charset="-122"/>
            </a:endParaRPr>
          </a:p>
        </p:txBody>
      </p:sp>
      <p:sp>
        <p:nvSpPr>
          <p:cNvPr id="223238" name="椭圆 9"/>
          <p:cNvSpPr>
            <a:spLocks noChangeArrowheads="1"/>
          </p:cNvSpPr>
          <p:nvPr/>
        </p:nvSpPr>
        <p:spPr bwMode="auto">
          <a:xfrm>
            <a:off x="857250" y="2143125"/>
            <a:ext cx="1071563" cy="7143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sp>
        <p:nvSpPr>
          <p:cNvPr id="223239" name="椭圆 10"/>
          <p:cNvSpPr>
            <a:spLocks noChangeArrowheads="1"/>
          </p:cNvSpPr>
          <p:nvPr/>
        </p:nvSpPr>
        <p:spPr bwMode="auto">
          <a:xfrm>
            <a:off x="714375" y="1857375"/>
            <a:ext cx="1357313" cy="13573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graphicFrame>
        <p:nvGraphicFramePr>
          <p:cNvPr id="86022" name="Object 6"/>
          <p:cNvGraphicFramePr>
            <a:graphicFrameLocks noChangeAspect="1"/>
          </p:cNvGraphicFramePr>
          <p:nvPr>
            <p:extLst>
              <p:ext uri="{D42A27DB-BD31-4B8C-83A1-F6EECF244321}">
                <p14:modId xmlns:p14="http://schemas.microsoft.com/office/powerpoint/2010/main" val="526552920"/>
              </p:ext>
            </p:extLst>
          </p:nvPr>
        </p:nvGraphicFramePr>
        <p:xfrm>
          <a:off x="357187" y="2329271"/>
          <a:ext cx="4935537" cy="2495550"/>
        </p:xfrm>
        <a:graphic>
          <a:graphicData uri="http://schemas.openxmlformats.org/presentationml/2006/ole">
            <mc:AlternateContent xmlns:mc="http://schemas.openxmlformats.org/markup-compatibility/2006">
              <mc:Choice xmlns:v="urn:schemas-microsoft-com:vml" Requires="v">
                <p:oleObj spid="_x0000_s223409" name="Equation" r:id="rId3" imgW="2082800" imgH="1054100" progId="Equation.DSMT4">
                  <p:embed/>
                </p:oleObj>
              </mc:Choice>
              <mc:Fallback>
                <p:oleObj name="Equation" r:id="rId3" imgW="2082800" imgH="1054100" progId="Equation.DSMT4">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 y="2329271"/>
                        <a:ext cx="4935537"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9"/>
          <p:cNvGraphicFramePr>
            <a:graphicFrameLocks noChangeAspect="1"/>
          </p:cNvGraphicFramePr>
          <p:nvPr>
            <p:extLst>
              <p:ext uri="{D42A27DB-BD31-4B8C-83A1-F6EECF244321}">
                <p14:modId xmlns:p14="http://schemas.microsoft.com/office/powerpoint/2010/main" val="3908330606"/>
              </p:ext>
            </p:extLst>
          </p:nvPr>
        </p:nvGraphicFramePr>
        <p:xfrm>
          <a:off x="357187" y="4725144"/>
          <a:ext cx="5267325" cy="1022350"/>
        </p:xfrm>
        <a:graphic>
          <a:graphicData uri="http://schemas.openxmlformats.org/presentationml/2006/ole">
            <mc:AlternateContent xmlns:mc="http://schemas.openxmlformats.org/markup-compatibility/2006">
              <mc:Choice xmlns:v="urn:schemas-microsoft-com:vml" Requires="v">
                <p:oleObj spid="_x0000_s223410" name="Equation" r:id="rId5" imgW="2222500" imgH="431800" progId="Equation.DSMT4">
                  <p:embed/>
                </p:oleObj>
              </mc:Choice>
              <mc:Fallback>
                <p:oleObj name="Equation" r:id="rId5" imgW="2222500" imgH="431800" progId="Equation.DSMT4">
                  <p:embed/>
                  <p:pic>
                    <p:nvPicPr>
                      <p:cNvPr id="0"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7" y="4725144"/>
                        <a:ext cx="52673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
          <p:cNvGraphicFramePr>
            <a:graphicFrameLocks noChangeAspect="1"/>
          </p:cNvGraphicFramePr>
          <p:nvPr>
            <p:extLst>
              <p:ext uri="{D42A27DB-BD31-4B8C-83A1-F6EECF244321}">
                <p14:modId xmlns:p14="http://schemas.microsoft.com/office/powerpoint/2010/main" val="638763390"/>
              </p:ext>
            </p:extLst>
          </p:nvPr>
        </p:nvGraphicFramePr>
        <p:xfrm>
          <a:off x="714375" y="5661248"/>
          <a:ext cx="2738438" cy="962025"/>
        </p:xfrm>
        <a:graphic>
          <a:graphicData uri="http://schemas.openxmlformats.org/presentationml/2006/ole">
            <mc:AlternateContent xmlns:mc="http://schemas.openxmlformats.org/markup-compatibility/2006">
              <mc:Choice xmlns:v="urn:schemas-microsoft-com:vml" Requires="v">
                <p:oleObj spid="_x0000_s223411" name="Equation" r:id="rId7" imgW="1155199" imgH="406224" progId="Equation.DSMT4">
                  <p:embed/>
                </p:oleObj>
              </mc:Choice>
              <mc:Fallback>
                <p:oleObj name="Equation" r:id="rId7" imgW="1155199" imgH="406224" progId="Equation.DSMT4">
                  <p:embed/>
                  <p:pic>
                    <p:nvPicPr>
                      <p:cNvPr id="0"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75" y="5661248"/>
                        <a:ext cx="2738438"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3390" name="Picture 1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070" y="1815199"/>
            <a:ext cx="4644876" cy="1787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1500188"/>
            <a:ext cx="19288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59"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2.</a:t>
            </a:r>
            <a:r>
              <a:rPr lang="zh-CN" altLang="en-US" sz="2400" b="1" dirty="0">
                <a:solidFill>
                  <a:srgbClr val="0000FF"/>
                </a:solidFill>
                <a:latin typeface="黑体" pitchFamily="49" charset="-122"/>
                <a:ea typeface="黑体" pitchFamily="49" charset="-122"/>
              </a:rPr>
              <a:t>一个动量为</a:t>
            </a:r>
            <a:r>
              <a:rPr lang="en-US" altLang="zh-CN" sz="2400" b="1" dirty="0">
                <a:solidFill>
                  <a:srgbClr val="0000FF"/>
                </a:solidFill>
                <a:latin typeface="黑体" pitchFamily="49" charset="-122"/>
                <a:ea typeface="黑体" pitchFamily="49" charset="-122"/>
              </a:rPr>
              <a:t>p</a:t>
            </a:r>
            <a:r>
              <a:rPr lang="zh-CN" altLang="en-US" sz="2400" b="1" dirty="0">
                <a:solidFill>
                  <a:srgbClr val="0000FF"/>
                </a:solidFill>
                <a:latin typeface="黑体" pitchFamily="49" charset="-122"/>
                <a:ea typeface="黑体" pitchFamily="49" charset="-122"/>
              </a:rPr>
              <a:t>的电子，沿图示方向入射并能穿过一个宽度为</a:t>
            </a:r>
            <a:r>
              <a:rPr lang="en-US" altLang="zh-CN" sz="2400" b="1" dirty="0">
                <a:solidFill>
                  <a:srgbClr val="0000FF"/>
                </a:solidFill>
                <a:latin typeface="黑体" pitchFamily="49" charset="-122"/>
                <a:ea typeface="黑体" pitchFamily="49" charset="-122"/>
              </a:rPr>
              <a:t>D</a:t>
            </a:r>
            <a:r>
              <a:rPr lang="zh-CN" altLang="en-US" sz="2400" b="1" dirty="0">
                <a:solidFill>
                  <a:srgbClr val="0000FF"/>
                </a:solidFill>
                <a:latin typeface="黑体" pitchFamily="49" charset="-122"/>
                <a:ea typeface="黑体" pitchFamily="49" charset="-122"/>
              </a:rPr>
              <a:t>磁感应强度为</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的均匀磁场区域，则该电子出射方向和入射方向间的夹角为</a:t>
            </a:r>
          </a:p>
        </p:txBody>
      </p:sp>
      <p:graphicFrame>
        <p:nvGraphicFramePr>
          <p:cNvPr id="86022" name="Object 1"/>
          <p:cNvGraphicFramePr>
            <a:graphicFrameLocks noChangeAspect="1"/>
          </p:cNvGraphicFramePr>
          <p:nvPr/>
        </p:nvGraphicFramePr>
        <p:xfrm>
          <a:off x="1357313" y="1857375"/>
          <a:ext cx="3249612" cy="1231900"/>
        </p:xfrm>
        <a:graphic>
          <a:graphicData uri="http://schemas.openxmlformats.org/presentationml/2006/ole">
            <mc:AlternateContent xmlns:mc="http://schemas.openxmlformats.org/markup-compatibility/2006">
              <mc:Choice xmlns:v="urn:schemas-microsoft-com:vml" Requires="v">
                <p:oleObj spid="_x0000_s224372" name="Equation" r:id="rId4" imgW="1371600" imgH="520700" progId="Equation.DSMT4">
                  <p:embed/>
                </p:oleObj>
              </mc:Choice>
              <mc:Fallback>
                <p:oleObj name="Equation" r:id="rId4" imgW="1371600" imgH="5207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1857375"/>
                        <a:ext cx="3249612"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4261" name="TextBox 5"/>
          <p:cNvSpPr txBox="1">
            <a:spLocks noChangeArrowheads="1"/>
          </p:cNvSpPr>
          <p:nvPr/>
        </p:nvSpPr>
        <p:spPr bwMode="auto">
          <a:xfrm>
            <a:off x="214313" y="3643313"/>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3.</a:t>
            </a:r>
            <a:r>
              <a:rPr lang="zh-CN" altLang="en-US" sz="2400" b="1" dirty="0">
                <a:solidFill>
                  <a:srgbClr val="0000FF"/>
                </a:solidFill>
                <a:latin typeface="黑体" pitchFamily="49" charset="-122"/>
                <a:ea typeface="黑体" pitchFamily="49" charset="-122"/>
              </a:rPr>
              <a:t>如图所示，宽度为</a:t>
            </a:r>
            <a:r>
              <a:rPr lang="en-US" altLang="zh-CN" sz="2400" b="1" dirty="0">
                <a:solidFill>
                  <a:srgbClr val="0000FF"/>
                </a:solidFill>
                <a:latin typeface="黑体" pitchFamily="49" charset="-122"/>
                <a:ea typeface="黑体" pitchFamily="49" charset="-122"/>
              </a:rPr>
              <a:t>d</a:t>
            </a:r>
            <a:r>
              <a:rPr lang="zh-CN" altLang="en-US" sz="2400" b="1" dirty="0">
                <a:solidFill>
                  <a:srgbClr val="0000FF"/>
                </a:solidFill>
                <a:latin typeface="黑体" pitchFamily="49" charset="-122"/>
                <a:ea typeface="黑体" pitchFamily="49" charset="-122"/>
              </a:rPr>
              <a:t>的导体薄片上有电流沿着导体长度方向流过，电流在导体宽度方向均匀分布，则导体在导线中线附近处</a:t>
            </a:r>
            <a:r>
              <a:rPr lang="en-US" altLang="zh-CN" sz="2400" b="1" dirty="0">
                <a:solidFill>
                  <a:srgbClr val="0000FF"/>
                </a:solidFill>
                <a:latin typeface="黑体" pitchFamily="49" charset="-122"/>
                <a:ea typeface="黑体" pitchFamily="49" charset="-122"/>
              </a:rPr>
              <a:t>P</a:t>
            </a:r>
            <a:r>
              <a:rPr lang="zh-CN" altLang="en-US" sz="2400" b="1" dirty="0">
                <a:solidFill>
                  <a:srgbClr val="0000FF"/>
                </a:solidFill>
                <a:latin typeface="黑体" pitchFamily="49" charset="-122"/>
                <a:ea typeface="黑体" pitchFamily="49" charset="-122"/>
              </a:rPr>
              <a:t>点的磁感应强度为</a:t>
            </a:r>
          </a:p>
        </p:txBody>
      </p:sp>
      <p:graphicFrame>
        <p:nvGraphicFramePr>
          <p:cNvPr id="4" name="Object 2"/>
          <p:cNvGraphicFramePr>
            <a:graphicFrameLocks noChangeAspect="1"/>
          </p:cNvGraphicFramePr>
          <p:nvPr/>
        </p:nvGraphicFramePr>
        <p:xfrm>
          <a:off x="1285875" y="5286375"/>
          <a:ext cx="3219450" cy="931863"/>
        </p:xfrm>
        <a:graphic>
          <a:graphicData uri="http://schemas.openxmlformats.org/presentationml/2006/ole">
            <mc:AlternateContent xmlns:mc="http://schemas.openxmlformats.org/markup-compatibility/2006">
              <mc:Choice xmlns:v="urn:schemas-microsoft-com:vml" Requires="v">
                <p:oleObj spid="_x0000_s224373" name="Equation" r:id="rId6" imgW="1358310" imgH="393529" progId="Equation.DSMT4">
                  <p:embed/>
                </p:oleObj>
              </mc:Choice>
              <mc:Fallback>
                <p:oleObj name="Equation" r:id="rId6" imgW="1358310" imgH="393529" progId="Equation.DSMT4">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75" y="5286375"/>
                        <a:ext cx="3219450"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42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450" y="4652963"/>
            <a:ext cx="995363" cy="157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4.</a:t>
            </a:r>
            <a:r>
              <a:rPr lang="zh-CN" altLang="en-US" sz="2400" b="1" dirty="0">
                <a:solidFill>
                  <a:srgbClr val="0000FF"/>
                </a:solidFill>
                <a:latin typeface="黑体" pitchFamily="49" charset="-122"/>
                <a:ea typeface="黑体" pitchFamily="49" charset="-122"/>
              </a:rPr>
              <a:t>一根通有电流的长直导线旁，与之共面地放着一个长宽分别为</a:t>
            </a:r>
            <a:r>
              <a:rPr lang="en-US" altLang="zh-CN" sz="2400" b="1" dirty="0">
                <a:solidFill>
                  <a:srgbClr val="0000FF"/>
                </a:solidFill>
                <a:latin typeface="黑体" pitchFamily="49" charset="-122"/>
                <a:ea typeface="黑体" pitchFamily="49" charset="-122"/>
              </a:rPr>
              <a:t>a</a:t>
            </a:r>
            <a:r>
              <a:rPr lang="zh-CN" altLang="en-US" sz="2400" b="1" dirty="0">
                <a:solidFill>
                  <a:srgbClr val="0000FF"/>
                </a:solidFill>
                <a:latin typeface="黑体" pitchFamily="49" charset="-122"/>
                <a:ea typeface="黑体" pitchFamily="49" charset="-122"/>
              </a:rPr>
              <a:t>和</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的矩形线框，线框的长边与载流长直导线平行，且二者相距为</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，如图所示，求线框内的磁通量。</a:t>
            </a:r>
          </a:p>
        </p:txBody>
      </p:sp>
      <p:pic>
        <p:nvPicPr>
          <p:cNvPr id="22528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143125"/>
            <a:ext cx="2257425"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6022" name="Object 2"/>
          <p:cNvGraphicFramePr>
            <a:graphicFrameLocks noChangeAspect="1"/>
          </p:cNvGraphicFramePr>
          <p:nvPr/>
        </p:nvGraphicFramePr>
        <p:xfrm>
          <a:off x="2928938" y="2286000"/>
          <a:ext cx="6048375" cy="930275"/>
        </p:xfrm>
        <a:graphic>
          <a:graphicData uri="http://schemas.openxmlformats.org/presentationml/2006/ole">
            <mc:AlternateContent xmlns:mc="http://schemas.openxmlformats.org/markup-compatibility/2006">
              <mc:Choice xmlns:v="urn:schemas-microsoft-com:vml" Requires="v">
                <p:oleObj spid="_x0000_s225339" name="Equation" r:id="rId4" imgW="2552700" imgH="393700" progId="Equation.DSMT4">
                  <p:embed/>
                </p:oleObj>
              </mc:Choice>
              <mc:Fallback>
                <p:oleObj name="Equation" r:id="rId4" imgW="2552700" imgH="393700" progId="Equation.DSMT4">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2286000"/>
                        <a:ext cx="6048375"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357438"/>
            <a:ext cx="21669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7" name="TextBox 5"/>
          <p:cNvSpPr txBox="1">
            <a:spLocks noChangeArrowheads="1"/>
          </p:cNvSpPr>
          <p:nvPr/>
        </p:nvSpPr>
        <p:spPr bwMode="auto">
          <a:xfrm>
            <a:off x="214313" y="357188"/>
            <a:ext cx="85725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5.</a:t>
            </a:r>
            <a:r>
              <a:rPr lang="zh-CN" altLang="en-US" sz="2400" b="1" dirty="0">
                <a:solidFill>
                  <a:srgbClr val="0000FF"/>
                </a:solidFill>
                <a:latin typeface="黑体" pitchFamily="49" charset="-122"/>
                <a:ea typeface="黑体" pitchFamily="49" charset="-122"/>
              </a:rPr>
              <a:t>有一半径为</a:t>
            </a:r>
            <a:r>
              <a:rPr lang="en-US" altLang="zh-CN" sz="2400" b="1" dirty="0">
                <a:solidFill>
                  <a:srgbClr val="0000FF"/>
                </a:solidFill>
                <a:latin typeface="黑体" pitchFamily="49" charset="-122"/>
                <a:ea typeface="黑体" pitchFamily="49" charset="-122"/>
              </a:rPr>
              <a:t>r</a:t>
            </a:r>
            <a:r>
              <a:rPr lang="zh-CN" altLang="en-US" sz="2400" b="1" dirty="0">
                <a:solidFill>
                  <a:srgbClr val="0000FF"/>
                </a:solidFill>
                <a:latin typeface="黑体" pitchFamily="49" charset="-122"/>
                <a:ea typeface="黑体" pitchFamily="49" charset="-122"/>
              </a:rPr>
              <a:t>的无限长直圆柱金属导体，竖直线</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为其中心轴线，在圆柱体内挖一个直径为</a:t>
            </a:r>
            <a:r>
              <a:rPr lang="en-US" altLang="zh-CN" sz="2400" b="1" dirty="0">
                <a:solidFill>
                  <a:srgbClr val="0000FF"/>
                </a:solidFill>
                <a:latin typeface="黑体" pitchFamily="49" charset="-122"/>
                <a:ea typeface="黑体" pitchFamily="49" charset="-122"/>
              </a:rPr>
              <a:t>r/2</a:t>
            </a:r>
            <a:r>
              <a:rPr lang="zh-CN" altLang="en-US" sz="2400" b="1" dirty="0">
                <a:solidFill>
                  <a:srgbClr val="0000FF"/>
                </a:solidFill>
                <a:latin typeface="黑体" pitchFamily="49" charset="-122"/>
                <a:ea typeface="黑体" pitchFamily="49" charset="-122"/>
              </a:rPr>
              <a:t>的圆柱空洞，空洞侧面与</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相切，未挖洞部分通以均匀分布的电流</a:t>
            </a:r>
            <a:r>
              <a:rPr lang="en-US" altLang="zh-CN" sz="2400" b="1" dirty="0">
                <a:solidFill>
                  <a:srgbClr val="0000FF"/>
                </a:solidFill>
                <a:latin typeface="黑体" pitchFamily="49" charset="-122"/>
                <a:ea typeface="黑体" pitchFamily="49" charset="-122"/>
              </a:rPr>
              <a:t>I</a:t>
            </a:r>
            <a:r>
              <a:rPr lang="zh-CN" altLang="en-US" sz="2400" b="1" dirty="0">
                <a:solidFill>
                  <a:srgbClr val="0000FF"/>
                </a:solidFill>
                <a:latin typeface="黑体" pitchFamily="49" charset="-122"/>
                <a:ea typeface="黑体" pitchFamily="49" charset="-122"/>
              </a:rPr>
              <a:t>，方向沿</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向下，求在距离轴线</a:t>
            </a:r>
            <a:r>
              <a:rPr lang="en-US" altLang="zh-CN" sz="2400" b="1" dirty="0">
                <a:solidFill>
                  <a:srgbClr val="0000FF"/>
                </a:solidFill>
                <a:latin typeface="黑体" pitchFamily="49" charset="-122"/>
                <a:ea typeface="黑体" pitchFamily="49" charset="-122"/>
              </a:rPr>
              <a:t>3r</a:t>
            </a:r>
            <a:r>
              <a:rPr lang="zh-CN" altLang="en-US" sz="2400" b="1" dirty="0">
                <a:solidFill>
                  <a:srgbClr val="0000FF"/>
                </a:solidFill>
                <a:latin typeface="黑体" pitchFamily="49" charset="-122"/>
                <a:ea typeface="黑体" pitchFamily="49" charset="-122"/>
              </a:rPr>
              <a:t>处的磁感应强度。</a:t>
            </a:r>
          </a:p>
        </p:txBody>
      </p:sp>
      <p:graphicFrame>
        <p:nvGraphicFramePr>
          <p:cNvPr id="86022" name="Object 2"/>
          <p:cNvGraphicFramePr>
            <a:graphicFrameLocks noChangeAspect="1"/>
          </p:cNvGraphicFramePr>
          <p:nvPr/>
        </p:nvGraphicFramePr>
        <p:xfrm>
          <a:off x="2500313" y="4572000"/>
          <a:ext cx="1625600" cy="2130425"/>
        </p:xfrm>
        <a:graphic>
          <a:graphicData uri="http://schemas.openxmlformats.org/presentationml/2006/ole">
            <mc:AlternateContent xmlns:mc="http://schemas.openxmlformats.org/markup-compatibility/2006">
              <mc:Choice xmlns:v="urn:schemas-microsoft-com:vml" Requires="v">
                <p:oleObj spid="_x0000_s226475" name="Equation" r:id="rId4" imgW="685800" imgH="901700" progId="Equation.DSMT4">
                  <p:embed/>
                </p:oleObj>
              </mc:Choice>
              <mc:Fallback>
                <p:oleObj name="Equation" r:id="rId4" imgW="685800" imgH="901700" progId="Equation.DSMT4">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313" y="4572000"/>
                        <a:ext cx="1625600" cy="213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4714875" y="5214938"/>
          <a:ext cx="2165350" cy="930275"/>
        </p:xfrm>
        <a:graphic>
          <a:graphicData uri="http://schemas.openxmlformats.org/presentationml/2006/ole">
            <mc:AlternateContent xmlns:mc="http://schemas.openxmlformats.org/markup-compatibility/2006">
              <mc:Choice xmlns:v="urn:schemas-microsoft-com:vml" Requires="v">
                <p:oleObj spid="_x0000_s226476" name="Equation" r:id="rId6" imgW="914400" imgH="393700" progId="Equation.DSMT4">
                  <p:embed/>
                </p:oleObj>
              </mc:Choice>
              <mc:Fallback>
                <p:oleObj name="Equation" r:id="rId6" imgW="914400" imgH="393700" progId="Equation.DSMT4">
                  <p:embed/>
                  <p:pic>
                    <p:nvPicPr>
                      <p:cNvPr id="0" name="Picture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75" y="5214938"/>
                        <a:ext cx="21653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10" name="TextBox 6"/>
          <p:cNvSpPr txBox="1">
            <a:spLocks noChangeArrowheads="1"/>
          </p:cNvSpPr>
          <p:nvPr/>
        </p:nvSpPr>
        <p:spPr bwMode="auto">
          <a:xfrm>
            <a:off x="3000375" y="2286000"/>
            <a:ext cx="5572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FF0000"/>
                </a:solidFill>
                <a:latin typeface="Times New Roman" pitchFamily="18" charset="0"/>
              </a:rPr>
              <a:t>补偿法：看成是全部电流向下的和半径为</a:t>
            </a:r>
            <a:r>
              <a:rPr lang="en-US" altLang="zh-CN" sz="2400" b="1">
                <a:solidFill>
                  <a:srgbClr val="FF0000"/>
                </a:solidFill>
                <a:latin typeface="Times New Roman" pitchFamily="18" charset="0"/>
              </a:rPr>
              <a:t>r/2</a:t>
            </a:r>
            <a:r>
              <a:rPr lang="zh-CN" altLang="en-US" sz="2400" b="1">
                <a:solidFill>
                  <a:srgbClr val="FF0000"/>
                </a:solidFill>
                <a:latin typeface="Times New Roman" pitchFamily="18" charset="0"/>
              </a:rPr>
              <a:t>的电流向上的叠加，导体中电流密度为</a:t>
            </a:r>
          </a:p>
        </p:txBody>
      </p:sp>
      <p:graphicFrame>
        <p:nvGraphicFramePr>
          <p:cNvPr id="6" name="Object 5"/>
          <p:cNvGraphicFramePr>
            <a:graphicFrameLocks noChangeAspect="1"/>
          </p:cNvGraphicFramePr>
          <p:nvPr>
            <p:extLst>
              <p:ext uri="{D42A27DB-BD31-4B8C-83A1-F6EECF244321}">
                <p14:modId xmlns:p14="http://schemas.microsoft.com/office/powerpoint/2010/main" val="3700336538"/>
              </p:ext>
            </p:extLst>
          </p:nvPr>
        </p:nvGraphicFramePr>
        <p:xfrm>
          <a:off x="4211960" y="3140968"/>
          <a:ext cx="3849687" cy="1350962"/>
        </p:xfrm>
        <a:graphic>
          <a:graphicData uri="http://schemas.openxmlformats.org/presentationml/2006/ole">
            <mc:AlternateContent xmlns:mc="http://schemas.openxmlformats.org/markup-compatibility/2006">
              <mc:Choice xmlns:v="urn:schemas-microsoft-com:vml" Requires="v">
                <p:oleObj spid="_x0000_s226477" name="Equation" r:id="rId8" imgW="1625600" imgH="571500" progId="Equation.DSMT4">
                  <p:embed/>
                </p:oleObj>
              </mc:Choice>
              <mc:Fallback>
                <p:oleObj name="Equation" r:id="rId8" imgW="1625600" imgH="571500" progId="Equation.DSMT4">
                  <p:embed/>
                  <p:pic>
                    <p:nvPicPr>
                      <p:cNvPr id="0"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960" y="3140968"/>
                        <a:ext cx="3849687" cy="1350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12" name="TextBox 8"/>
          <p:cNvSpPr txBox="1">
            <a:spLocks noChangeArrowheads="1"/>
          </p:cNvSpPr>
          <p:nvPr/>
        </p:nvSpPr>
        <p:spPr bwMode="auto">
          <a:xfrm>
            <a:off x="500063" y="5000625"/>
            <a:ext cx="1428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全部电流向上产生的磁场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22" name="Object 2"/>
          <p:cNvGraphicFramePr>
            <a:graphicFrameLocks noChangeAspect="1"/>
          </p:cNvGraphicFramePr>
          <p:nvPr/>
        </p:nvGraphicFramePr>
        <p:xfrm>
          <a:off x="2571750" y="714375"/>
          <a:ext cx="2138363" cy="2940050"/>
        </p:xfrm>
        <a:graphic>
          <a:graphicData uri="http://schemas.openxmlformats.org/presentationml/2006/ole">
            <mc:AlternateContent xmlns:mc="http://schemas.openxmlformats.org/markup-compatibility/2006">
              <mc:Choice xmlns:v="urn:schemas-microsoft-com:vml" Requires="v">
                <p:oleObj spid="_x0000_s227498" name="Equation" r:id="rId3" imgW="901700" imgH="1244600" progId="Equation.DSMT4">
                  <p:embed/>
                </p:oleObj>
              </mc:Choice>
              <mc:Fallback>
                <p:oleObj name="Equation" r:id="rId3" imgW="901700" imgH="1244600" progId="Equation.DSMT4">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714375"/>
                        <a:ext cx="2138363"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3"/>
          <p:cNvGraphicFramePr>
            <a:graphicFrameLocks noChangeAspect="1"/>
          </p:cNvGraphicFramePr>
          <p:nvPr/>
        </p:nvGraphicFramePr>
        <p:xfrm>
          <a:off x="4857750" y="1500188"/>
          <a:ext cx="2347913" cy="930275"/>
        </p:xfrm>
        <a:graphic>
          <a:graphicData uri="http://schemas.openxmlformats.org/presentationml/2006/ole">
            <mc:AlternateContent xmlns:mc="http://schemas.openxmlformats.org/markup-compatibility/2006">
              <mc:Choice xmlns:v="urn:schemas-microsoft-com:vml" Requires="v">
                <p:oleObj spid="_x0000_s227499" name="Equation" r:id="rId5" imgW="990170" imgH="393529" progId="Equation.DSMT4">
                  <p:embed/>
                </p:oleObj>
              </mc:Choice>
              <mc:Fallback>
                <p:oleObj name="Equation" r:id="rId5" imgW="990170" imgH="393529" progId="Equation.DSMT4">
                  <p:embed/>
                  <p:pic>
                    <p:nvPicPr>
                      <p:cNvPr id="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1500188"/>
                        <a:ext cx="2347913"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2" name="TextBox 3"/>
          <p:cNvSpPr txBox="1">
            <a:spLocks noChangeArrowheads="1"/>
          </p:cNvSpPr>
          <p:nvPr/>
        </p:nvSpPr>
        <p:spPr bwMode="auto">
          <a:xfrm>
            <a:off x="357188" y="1785938"/>
            <a:ext cx="1571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电流向上挖去部分</a:t>
            </a:r>
          </a:p>
        </p:txBody>
      </p:sp>
      <p:graphicFrame>
        <p:nvGraphicFramePr>
          <p:cNvPr id="3" name="Object 4"/>
          <p:cNvGraphicFramePr>
            <a:graphicFrameLocks noChangeAspect="1"/>
          </p:cNvGraphicFramePr>
          <p:nvPr/>
        </p:nvGraphicFramePr>
        <p:xfrm>
          <a:off x="2000250" y="4143375"/>
          <a:ext cx="3943350" cy="930275"/>
        </p:xfrm>
        <a:graphic>
          <a:graphicData uri="http://schemas.openxmlformats.org/presentationml/2006/ole">
            <mc:AlternateContent xmlns:mc="http://schemas.openxmlformats.org/markup-compatibility/2006">
              <mc:Choice xmlns:v="urn:schemas-microsoft-com:vml" Requires="v">
                <p:oleObj spid="_x0000_s227500" name="Equation" r:id="rId7" imgW="1663700" imgH="393700" progId="Equation.DSMT4">
                  <p:embed/>
                </p:oleObj>
              </mc:Choice>
              <mc:Fallback>
                <p:oleObj name="Equation" r:id="rId7" imgW="1663700" imgH="393700" progId="Equation.DSMT4">
                  <p:embed/>
                  <p:pic>
                    <p:nvPicPr>
                      <p:cNvPr id="0"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143375"/>
                        <a:ext cx="39433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01" y="2924944"/>
            <a:ext cx="248602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5"/>
          <p:cNvSpPr txBox="1">
            <a:spLocks noChangeArrowheads="1"/>
          </p:cNvSpPr>
          <p:nvPr/>
        </p:nvSpPr>
        <p:spPr bwMode="auto">
          <a:xfrm>
            <a:off x="214313" y="357188"/>
            <a:ext cx="8572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6.</a:t>
            </a:r>
            <a:r>
              <a:rPr lang="zh-CN" altLang="en-US" sz="2400" b="1" dirty="0" smtClean="0">
                <a:solidFill>
                  <a:srgbClr val="0000FF"/>
                </a:solidFill>
                <a:latin typeface="黑体" pitchFamily="49" charset="-122"/>
                <a:ea typeface="黑体" pitchFamily="49" charset="-122"/>
              </a:rPr>
              <a:t>两个无穷大平行平面上都有均匀分布的面电流，面电流密度分别为  和  ，若</a:t>
            </a:r>
            <a:r>
              <a:rPr lang="en-US" altLang="zh-CN" sz="2400" b="1" dirty="0" smtClean="0">
                <a:solidFill>
                  <a:srgbClr val="0000FF"/>
                </a:solidFill>
                <a:latin typeface="黑体" pitchFamily="49" charset="-122"/>
                <a:ea typeface="黑体" pitchFamily="49" charset="-122"/>
              </a:rPr>
              <a:t>  </a:t>
            </a:r>
            <a:r>
              <a:rPr lang="zh-CN" altLang="en-US" sz="2400" b="1" dirty="0" smtClean="0">
                <a:solidFill>
                  <a:srgbClr val="0000FF"/>
                </a:solidFill>
                <a:latin typeface="黑体" pitchFamily="49" charset="-122"/>
                <a:ea typeface="黑体" pitchFamily="49" charset="-122"/>
              </a:rPr>
              <a:t>和</a:t>
            </a:r>
            <a:r>
              <a:rPr lang="en-US" altLang="zh-CN" sz="2400" b="1" dirty="0" smtClean="0">
                <a:solidFill>
                  <a:srgbClr val="0000FF"/>
                </a:solidFill>
                <a:latin typeface="黑体" pitchFamily="49" charset="-122"/>
                <a:ea typeface="黑体" pitchFamily="49" charset="-122"/>
              </a:rPr>
              <a:t>  </a:t>
            </a:r>
            <a:r>
              <a:rPr lang="zh-CN" altLang="en-US" sz="2400" b="1" dirty="0" smtClean="0">
                <a:solidFill>
                  <a:srgbClr val="0000FF"/>
                </a:solidFill>
                <a:latin typeface="黑体" pitchFamily="49" charset="-122"/>
                <a:ea typeface="黑体" pitchFamily="49" charset="-122"/>
              </a:rPr>
              <a:t>之间夹角为  ，如图所示，求：</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1</a:t>
            </a:r>
            <a:r>
              <a:rPr lang="zh-CN" altLang="en-US" sz="2400" b="1" dirty="0" smtClean="0">
                <a:solidFill>
                  <a:srgbClr val="0000FF"/>
                </a:solidFill>
                <a:latin typeface="黑体" pitchFamily="49" charset="-122"/>
                <a:ea typeface="黑体" pitchFamily="49" charset="-122"/>
              </a:rPr>
              <a:t>）两面之间的磁感应强度的值；</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2</a:t>
            </a:r>
            <a:r>
              <a:rPr lang="zh-CN" altLang="en-US" sz="2400" b="1" dirty="0" smtClean="0">
                <a:solidFill>
                  <a:srgbClr val="0000FF"/>
                </a:solidFill>
                <a:latin typeface="黑体" pitchFamily="49" charset="-122"/>
                <a:ea typeface="黑体" pitchFamily="49" charset="-122"/>
              </a:rPr>
              <a:t>）两面外空间的磁感应强度的值；</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3</a:t>
            </a:r>
            <a:r>
              <a:rPr lang="zh-CN" altLang="en-US" sz="2400" b="1" dirty="0" smtClean="0">
                <a:solidFill>
                  <a:srgbClr val="0000FF"/>
                </a:solidFill>
                <a:latin typeface="黑体" pitchFamily="49" charset="-122"/>
                <a:ea typeface="黑体" pitchFamily="49" charset="-122"/>
              </a:rPr>
              <a:t>）当             时，以上结果如何？</a:t>
            </a:r>
            <a:endParaRPr lang="zh-CN" altLang="en-US" sz="2400" b="1" dirty="0">
              <a:solidFill>
                <a:srgbClr val="0000FF"/>
              </a:solidFill>
              <a:latin typeface="黑体" pitchFamily="49" charset="-122"/>
              <a:ea typeface="黑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8632782"/>
              </p:ext>
            </p:extLst>
          </p:nvPr>
        </p:nvGraphicFramePr>
        <p:xfrm>
          <a:off x="1259632" y="764704"/>
          <a:ext cx="269875" cy="539750"/>
        </p:xfrm>
        <a:graphic>
          <a:graphicData uri="http://schemas.openxmlformats.org/presentationml/2006/ole">
            <mc:AlternateContent xmlns:mc="http://schemas.openxmlformats.org/markup-compatibility/2006">
              <mc:Choice xmlns:v="urn:schemas-microsoft-com:vml" Requires="v">
                <p:oleObj spid="_x0000_s430246" name="Equation" r:id="rId4" imgW="114120" imgH="228600" progId="Equation.DSMT4">
                  <p:embed/>
                </p:oleObj>
              </mc:Choice>
              <mc:Fallback>
                <p:oleObj name="Equation" r:id="rId4" imgW="114120" imgH="228600" progId="Equation.DSMT4">
                  <p:embed/>
                  <p:pic>
                    <p:nvPicPr>
                      <p:cNvPr id="0" name="Object 4"/>
                      <p:cNvPicPr>
                        <a:picLocks noChangeAspect="1" noChangeArrowheads="1"/>
                      </p:cNvPicPr>
                      <p:nvPr/>
                    </p:nvPicPr>
                    <p:blipFill>
                      <a:blip r:embed="rId5"/>
                      <a:srcRect/>
                      <a:stretch>
                        <a:fillRect/>
                      </a:stretch>
                    </p:blipFill>
                    <p:spPr bwMode="auto">
                      <a:xfrm>
                        <a:off x="1259632" y="764704"/>
                        <a:ext cx="2698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96096929"/>
              </p:ext>
            </p:extLst>
          </p:nvPr>
        </p:nvGraphicFramePr>
        <p:xfrm>
          <a:off x="1912938" y="765175"/>
          <a:ext cx="300037" cy="539750"/>
        </p:xfrm>
        <a:graphic>
          <a:graphicData uri="http://schemas.openxmlformats.org/presentationml/2006/ole">
            <mc:AlternateContent xmlns:mc="http://schemas.openxmlformats.org/markup-compatibility/2006">
              <mc:Choice xmlns:v="urn:schemas-microsoft-com:vml" Requires="v">
                <p:oleObj spid="_x0000_s430247" name="Equation" r:id="rId6" imgW="126720" imgH="228600" progId="Equation.DSMT4">
                  <p:embed/>
                </p:oleObj>
              </mc:Choice>
              <mc:Fallback>
                <p:oleObj name="Equation" r:id="rId6" imgW="126720" imgH="228600" progId="Equation.DSMT4">
                  <p:embed/>
                  <p:pic>
                    <p:nvPicPr>
                      <p:cNvPr id="0" name="对象 1"/>
                      <p:cNvPicPr>
                        <a:picLocks noChangeAspect="1" noChangeArrowheads="1"/>
                      </p:cNvPicPr>
                      <p:nvPr/>
                    </p:nvPicPr>
                    <p:blipFill>
                      <a:blip r:embed="rId7"/>
                      <a:srcRect/>
                      <a:stretch>
                        <a:fillRect/>
                      </a:stretch>
                    </p:blipFill>
                    <p:spPr bwMode="auto">
                      <a:xfrm>
                        <a:off x="1912938" y="765175"/>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27974767"/>
              </p:ext>
            </p:extLst>
          </p:nvPr>
        </p:nvGraphicFramePr>
        <p:xfrm>
          <a:off x="2771800" y="764704"/>
          <a:ext cx="269875" cy="539750"/>
        </p:xfrm>
        <a:graphic>
          <a:graphicData uri="http://schemas.openxmlformats.org/presentationml/2006/ole">
            <mc:AlternateContent xmlns:mc="http://schemas.openxmlformats.org/markup-compatibility/2006">
              <mc:Choice xmlns:v="urn:schemas-microsoft-com:vml" Requires="v">
                <p:oleObj spid="_x0000_s430248" name="Equation" r:id="rId8" imgW="114120" imgH="228600" progId="Equation.DSMT4">
                  <p:embed/>
                </p:oleObj>
              </mc:Choice>
              <mc:Fallback>
                <p:oleObj name="Equation" r:id="rId8" imgW="114120" imgH="228600" progId="Equation.DSMT4">
                  <p:embed/>
                  <p:pic>
                    <p:nvPicPr>
                      <p:cNvPr id="0"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764704"/>
                        <a:ext cx="2698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74437084"/>
              </p:ext>
            </p:extLst>
          </p:nvPr>
        </p:nvGraphicFramePr>
        <p:xfrm>
          <a:off x="3419872" y="764704"/>
          <a:ext cx="300037" cy="539750"/>
        </p:xfrm>
        <a:graphic>
          <a:graphicData uri="http://schemas.openxmlformats.org/presentationml/2006/ole">
            <mc:AlternateContent xmlns:mc="http://schemas.openxmlformats.org/markup-compatibility/2006">
              <mc:Choice xmlns:v="urn:schemas-microsoft-com:vml" Requires="v">
                <p:oleObj spid="_x0000_s430249" name="Equation" r:id="rId10" imgW="126720" imgH="228600" progId="Equation.DSMT4">
                  <p:embed/>
                </p:oleObj>
              </mc:Choice>
              <mc:Fallback>
                <p:oleObj name="Equation" r:id="rId10" imgW="126720" imgH="228600" progId="Equation.DSMT4">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9872" y="764704"/>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09240184"/>
              </p:ext>
            </p:extLst>
          </p:nvPr>
        </p:nvGraphicFramePr>
        <p:xfrm>
          <a:off x="5220072" y="920080"/>
          <a:ext cx="300038" cy="420688"/>
        </p:xfrm>
        <a:graphic>
          <a:graphicData uri="http://schemas.openxmlformats.org/presentationml/2006/ole">
            <mc:AlternateContent xmlns:mc="http://schemas.openxmlformats.org/markup-compatibility/2006">
              <mc:Choice xmlns:v="urn:schemas-microsoft-com:vml" Requires="v">
                <p:oleObj spid="_x0000_s430250" name="Equation" r:id="rId12" imgW="126720" imgH="177480" progId="Equation.DSMT4">
                  <p:embed/>
                </p:oleObj>
              </mc:Choice>
              <mc:Fallback>
                <p:oleObj name="Equation" r:id="rId12" imgW="126720" imgH="177480" progId="Equation.DSMT4">
                  <p:embed/>
                  <p:pic>
                    <p:nvPicPr>
                      <p:cNvPr id="0" name="对象 3"/>
                      <p:cNvPicPr>
                        <a:picLocks noChangeAspect="1" noChangeArrowheads="1"/>
                      </p:cNvPicPr>
                      <p:nvPr/>
                    </p:nvPicPr>
                    <p:blipFill>
                      <a:blip r:embed="rId13"/>
                      <a:srcRect/>
                      <a:stretch>
                        <a:fillRect/>
                      </a:stretch>
                    </p:blipFill>
                    <p:spPr bwMode="auto">
                      <a:xfrm>
                        <a:off x="5220072" y="920080"/>
                        <a:ext cx="3000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13010580"/>
              </p:ext>
            </p:extLst>
          </p:nvPr>
        </p:nvGraphicFramePr>
        <p:xfrm>
          <a:off x="1115616" y="2125762"/>
          <a:ext cx="1949450" cy="539750"/>
        </p:xfrm>
        <a:graphic>
          <a:graphicData uri="http://schemas.openxmlformats.org/presentationml/2006/ole">
            <mc:AlternateContent xmlns:mc="http://schemas.openxmlformats.org/markup-compatibility/2006">
              <mc:Choice xmlns:v="urn:schemas-microsoft-com:vml" Requires="v">
                <p:oleObj spid="_x0000_s430251" name="Equation" r:id="rId14" imgW="825480" imgH="228600" progId="Equation.DSMT4">
                  <p:embed/>
                </p:oleObj>
              </mc:Choice>
              <mc:Fallback>
                <p:oleObj name="Equation" r:id="rId14" imgW="825480" imgH="228600" progId="Equation.DSMT4">
                  <p:embed/>
                  <p:pic>
                    <p:nvPicPr>
                      <p:cNvPr id="0" name="对象 3"/>
                      <p:cNvPicPr>
                        <a:picLocks noChangeAspect="1" noChangeArrowheads="1"/>
                      </p:cNvPicPr>
                      <p:nvPr/>
                    </p:nvPicPr>
                    <p:blipFill>
                      <a:blip r:embed="rId15"/>
                      <a:srcRect/>
                      <a:stretch>
                        <a:fillRect/>
                      </a:stretch>
                    </p:blipFill>
                    <p:spPr bwMode="auto">
                      <a:xfrm>
                        <a:off x="1115616" y="2125762"/>
                        <a:ext cx="1949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3203848" y="2924944"/>
            <a:ext cx="5256584" cy="461665"/>
          </a:xfrm>
          <a:prstGeom prst="rect">
            <a:avLst/>
          </a:prstGeom>
          <a:noFill/>
        </p:spPr>
        <p:txBody>
          <a:bodyPr wrap="square" rtlCol="0">
            <a:spAutoFit/>
          </a:bodyPr>
          <a:lstStyle/>
          <a:p>
            <a:r>
              <a:rPr lang="en-US" altLang="zh-CN" dirty="0" smtClean="0"/>
              <a:t>1</a:t>
            </a:r>
            <a:r>
              <a:rPr lang="zh-CN" altLang="en-US" dirty="0" smtClean="0"/>
              <a:t>）在两面之间      和     夹角为</a:t>
            </a:r>
            <a:endParaRPr lang="zh-CN" altLang="en-US" dirty="0"/>
          </a:p>
        </p:txBody>
      </p:sp>
      <p:pic>
        <p:nvPicPr>
          <p:cNvPr id="430100"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0563" y="3531227"/>
            <a:ext cx="2836341" cy="1663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对象 10"/>
          <p:cNvGraphicFramePr>
            <a:graphicFrameLocks noChangeAspect="1"/>
          </p:cNvGraphicFramePr>
          <p:nvPr>
            <p:extLst>
              <p:ext uri="{D42A27DB-BD31-4B8C-83A1-F6EECF244321}">
                <p14:modId xmlns:p14="http://schemas.microsoft.com/office/powerpoint/2010/main" val="113931"/>
              </p:ext>
            </p:extLst>
          </p:nvPr>
        </p:nvGraphicFramePr>
        <p:xfrm>
          <a:off x="650001" y="5452458"/>
          <a:ext cx="2219325" cy="569913"/>
        </p:xfrm>
        <a:graphic>
          <a:graphicData uri="http://schemas.openxmlformats.org/presentationml/2006/ole">
            <mc:AlternateContent xmlns:mc="http://schemas.openxmlformats.org/markup-compatibility/2006">
              <mc:Choice xmlns:v="urn:schemas-microsoft-com:vml" Requires="v">
                <p:oleObj spid="_x0000_s430252" name="Equation" r:id="rId17" imgW="939600" imgH="241200" progId="Equation.DSMT4">
                  <p:embed/>
                </p:oleObj>
              </mc:Choice>
              <mc:Fallback>
                <p:oleObj name="Equation" r:id="rId17" imgW="939600" imgH="241200" progId="Equation.DSMT4">
                  <p:embed/>
                  <p:pic>
                    <p:nvPicPr>
                      <p:cNvPr id="0" name="对象 8"/>
                      <p:cNvPicPr>
                        <a:picLocks noChangeAspect="1" noChangeArrowheads="1"/>
                      </p:cNvPicPr>
                      <p:nvPr/>
                    </p:nvPicPr>
                    <p:blipFill>
                      <a:blip r:embed="rId18"/>
                      <a:srcRect/>
                      <a:stretch>
                        <a:fillRect/>
                      </a:stretch>
                    </p:blipFill>
                    <p:spPr bwMode="auto">
                      <a:xfrm>
                        <a:off x="650001" y="5452458"/>
                        <a:ext cx="22193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4515105"/>
              </p:ext>
            </p:extLst>
          </p:nvPr>
        </p:nvGraphicFramePr>
        <p:xfrm>
          <a:off x="5292080" y="2877022"/>
          <a:ext cx="420688" cy="509587"/>
        </p:xfrm>
        <a:graphic>
          <a:graphicData uri="http://schemas.openxmlformats.org/presentationml/2006/ole">
            <mc:AlternateContent xmlns:mc="http://schemas.openxmlformats.org/markup-compatibility/2006">
              <mc:Choice xmlns:v="urn:schemas-microsoft-com:vml" Requires="v">
                <p:oleObj spid="_x0000_s430253" name="Equation" r:id="rId19" imgW="177480" imgH="215640" progId="Equation.DSMT4">
                  <p:embed/>
                </p:oleObj>
              </mc:Choice>
              <mc:Fallback>
                <p:oleObj name="Equation" r:id="rId19" imgW="177480" imgH="215640" progId="Equation.DSMT4">
                  <p:embed/>
                  <p:pic>
                    <p:nvPicPr>
                      <p:cNvPr id="0" name="对象 10"/>
                      <p:cNvPicPr>
                        <a:picLocks noChangeAspect="1" noChangeArrowheads="1"/>
                      </p:cNvPicPr>
                      <p:nvPr/>
                    </p:nvPicPr>
                    <p:blipFill>
                      <a:blip r:embed="rId20"/>
                      <a:srcRect/>
                      <a:stretch>
                        <a:fillRect/>
                      </a:stretch>
                    </p:blipFill>
                    <p:spPr bwMode="auto">
                      <a:xfrm>
                        <a:off x="5292080" y="2877022"/>
                        <a:ext cx="4206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01801995"/>
              </p:ext>
            </p:extLst>
          </p:nvPr>
        </p:nvGraphicFramePr>
        <p:xfrm>
          <a:off x="6012160" y="2877022"/>
          <a:ext cx="450850" cy="509587"/>
        </p:xfrm>
        <a:graphic>
          <a:graphicData uri="http://schemas.openxmlformats.org/presentationml/2006/ole">
            <mc:AlternateContent xmlns:mc="http://schemas.openxmlformats.org/markup-compatibility/2006">
              <mc:Choice xmlns:v="urn:schemas-microsoft-com:vml" Requires="v">
                <p:oleObj spid="_x0000_s430254" name="Equation" r:id="rId21" imgW="190440" imgH="215640" progId="Equation.DSMT4">
                  <p:embed/>
                </p:oleObj>
              </mc:Choice>
              <mc:Fallback>
                <p:oleObj name="Equation" r:id="rId21" imgW="190440" imgH="215640" progId="Equation.DSMT4">
                  <p:embed/>
                  <p:pic>
                    <p:nvPicPr>
                      <p:cNvPr id="0" name="对象 11"/>
                      <p:cNvPicPr>
                        <a:picLocks noChangeAspect="1" noChangeArrowheads="1"/>
                      </p:cNvPicPr>
                      <p:nvPr/>
                    </p:nvPicPr>
                    <p:blipFill>
                      <a:blip r:embed="rId22"/>
                      <a:srcRect/>
                      <a:stretch>
                        <a:fillRect/>
                      </a:stretch>
                    </p:blipFill>
                    <p:spPr bwMode="auto">
                      <a:xfrm>
                        <a:off x="6012160" y="2877022"/>
                        <a:ext cx="4508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94222099"/>
              </p:ext>
            </p:extLst>
          </p:nvPr>
        </p:nvGraphicFramePr>
        <p:xfrm>
          <a:off x="7308304" y="2946226"/>
          <a:ext cx="869950" cy="419100"/>
        </p:xfrm>
        <a:graphic>
          <a:graphicData uri="http://schemas.openxmlformats.org/presentationml/2006/ole">
            <mc:AlternateContent xmlns:mc="http://schemas.openxmlformats.org/markup-compatibility/2006">
              <mc:Choice xmlns:v="urn:schemas-microsoft-com:vml" Requires="v">
                <p:oleObj spid="_x0000_s430255" name="Equation" r:id="rId23" imgW="368280" imgH="177480" progId="Equation.DSMT4">
                  <p:embed/>
                </p:oleObj>
              </mc:Choice>
              <mc:Fallback>
                <p:oleObj name="Equation" r:id="rId23" imgW="368280" imgH="177480" progId="Equation.DSMT4">
                  <p:embed/>
                  <p:pic>
                    <p:nvPicPr>
                      <p:cNvPr id="0" name="对象 7"/>
                      <p:cNvPicPr>
                        <a:picLocks noChangeAspect="1" noChangeArrowheads="1"/>
                      </p:cNvPicPr>
                      <p:nvPr/>
                    </p:nvPicPr>
                    <p:blipFill>
                      <a:blip r:embed="rId24"/>
                      <a:srcRect/>
                      <a:stretch>
                        <a:fillRect/>
                      </a:stretch>
                    </p:blipFill>
                    <p:spPr bwMode="auto">
                      <a:xfrm>
                        <a:off x="7308304" y="2946226"/>
                        <a:ext cx="869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98290334"/>
              </p:ext>
            </p:extLst>
          </p:nvPr>
        </p:nvGraphicFramePr>
        <p:xfrm>
          <a:off x="3781425" y="5373688"/>
          <a:ext cx="4587875" cy="930275"/>
        </p:xfrm>
        <a:graphic>
          <a:graphicData uri="http://schemas.openxmlformats.org/presentationml/2006/ole">
            <mc:AlternateContent xmlns:mc="http://schemas.openxmlformats.org/markup-compatibility/2006">
              <mc:Choice xmlns:v="urn:schemas-microsoft-com:vml" Requires="v">
                <p:oleObj spid="_x0000_s430256" name="Equation" r:id="rId25" imgW="1942920" imgH="393480" progId="Equation.DSMT4">
                  <p:embed/>
                </p:oleObj>
              </mc:Choice>
              <mc:Fallback>
                <p:oleObj name="Equation" r:id="rId25" imgW="1942920" imgH="393480" progId="Equation.DSMT4">
                  <p:embed/>
                  <p:pic>
                    <p:nvPicPr>
                      <p:cNvPr id="0" name="对象 10"/>
                      <p:cNvPicPr>
                        <a:picLocks noChangeAspect="1" noChangeArrowheads="1"/>
                      </p:cNvPicPr>
                      <p:nvPr/>
                    </p:nvPicPr>
                    <p:blipFill>
                      <a:blip r:embed="rId26"/>
                      <a:srcRect/>
                      <a:stretch>
                        <a:fillRect/>
                      </a:stretch>
                    </p:blipFill>
                    <p:spPr bwMode="auto">
                      <a:xfrm>
                        <a:off x="3781425" y="5373688"/>
                        <a:ext cx="45878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744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40768"/>
            <a:ext cx="3286125"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1520" y="596602"/>
            <a:ext cx="5256584" cy="461665"/>
          </a:xfrm>
          <a:prstGeom prst="rect">
            <a:avLst/>
          </a:prstGeom>
          <a:noFill/>
        </p:spPr>
        <p:txBody>
          <a:bodyPr wrap="square" rtlCol="0">
            <a:spAutoFit/>
          </a:bodyPr>
          <a:lstStyle/>
          <a:p>
            <a:r>
              <a:rPr lang="en-US" altLang="zh-CN" dirty="0" smtClean="0"/>
              <a:t>2</a:t>
            </a:r>
            <a:r>
              <a:rPr lang="zh-CN" altLang="en-US" dirty="0" smtClean="0"/>
              <a:t>）在两面之间      和     夹角为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19008878"/>
              </p:ext>
            </p:extLst>
          </p:nvPr>
        </p:nvGraphicFramePr>
        <p:xfrm>
          <a:off x="2339752" y="548680"/>
          <a:ext cx="420688" cy="509587"/>
        </p:xfrm>
        <a:graphic>
          <a:graphicData uri="http://schemas.openxmlformats.org/presentationml/2006/ole">
            <mc:AlternateContent xmlns:mc="http://schemas.openxmlformats.org/markup-compatibility/2006">
              <mc:Choice xmlns:v="urn:schemas-microsoft-com:vml" Requires="v">
                <p:oleObj spid="_x0000_s431170" name="Equation" r:id="rId4" imgW="177480" imgH="215640" progId="Equation.DSMT4">
                  <p:embed/>
                </p:oleObj>
              </mc:Choice>
              <mc:Fallback>
                <p:oleObj name="Equation" r:id="rId4" imgW="177480" imgH="215640" progId="Equation.DSMT4">
                  <p:embed/>
                  <p:pic>
                    <p:nvPicPr>
                      <p:cNvPr id="0" name=""/>
                      <p:cNvPicPr>
                        <a:picLocks noChangeAspect="1" noChangeArrowheads="1"/>
                      </p:cNvPicPr>
                      <p:nvPr/>
                    </p:nvPicPr>
                    <p:blipFill>
                      <a:blip r:embed="rId5"/>
                      <a:srcRect/>
                      <a:stretch>
                        <a:fillRect/>
                      </a:stretch>
                    </p:blipFill>
                    <p:spPr bwMode="auto">
                      <a:xfrm>
                        <a:off x="2339752" y="548680"/>
                        <a:ext cx="4206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1013754"/>
              </p:ext>
            </p:extLst>
          </p:nvPr>
        </p:nvGraphicFramePr>
        <p:xfrm>
          <a:off x="3059832" y="548680"/>
          <a:ext cx="450850" cy="509587"/>
        </p:xfrm>
        <a:graphic>
          <a:graphicData uri="http://schemas.openxmlformats.org/presentationml/2006/ole">
            <mc:AlternateContent xmlns:mc="http://schemas.openxmlformats.org/markup-compatibility/2006">
              <mc:Choice xmlns:v="urn:schemas-microsoft-com:vml" Requires="v">
                <p:oleObj spid="_x0000_s431171" name="Equation" r:id="rId6" imgW="190440" imgH="215640" progId="Equation.DSMT4">
                  <p:embed/>
                </p:oleObj>
              </mc:Choice>
              <mc:Fallback>
                <p:oleObj name="Equation" r:id="rId6" imgW="190440" imgH="215640" progId="Equation.DSMT4">
                  <p:embed/>
                  <p:pic>
                    <p:nvPicPr>
                      <p:cNvPr id="0" name=""/>
                      <p:cNvPicPr>
                        <a:picLocks noChangeAspect="1" noChangeArrowheads="1"/>
                      </p:cNvPicPr>
                      <p:nvPr/>
                    </p:nvPicPr>
                    <p:blipFill>
                      <a:blip r:embed="rId7"/>
                      <a:srcRect/>
                      <a:stretch>
                        <a:fillRect/>
                      </a:stretch>
                    </p:blipFill>
                    <p:spPr bwMode="auto">
                      <a:xfrm>
                        <a:off x="3059832" y="548680"/>
                        <a:ext cx="4508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25863736"/>
              </p:ext>
            </p:extLst>
          </p:nvPr>
        </p:nvGraphicFramePr>
        <p:xfrm>
          <a:off x="4427984" y="617538"/>
          <a:ext cx="300037" cy="419100"/>
        </p:xfrm>
        <a:graphic>
          <a:graphicData uri="http://schemas.openxmlformats.org/presentationml/2006/ole">
            <mc:AlternateContent xmlns:mc="http://schemas.openxmlformats.org/markup-compatibility/2006">
              <mc:Choice xmlns:v="urn:schemas-microsoft-com:vml" Requires="v">
                <p:oleObj spid="_x0000_s431172" name="Equation" r:id="rId8" imgW="126720" imgH="177480" progId="Equation.DSMT4">
                  <p:embed/>
                </p:oleObj>
              </mc:Choice>
              <mc:Fallback>
                <p:oleObj name="Equation" r:id="rId8" imgW="126720" imgH="177480" progId="Equation.DSMT4">
                  <p:embed/>
                  <p:pic>
                    <p:nvPicPr>
                      <p:cNvPr id="0" name=""/>
                      <p:cNvPicPr>
                        <a:picLocks noChangeAspect="1" noChangeArrowheads="1"/>
                      </p:cNvPicPr>
                      <p:nvPr/>
                    </p:nvPicPr>
                    <p:blipFill>
                      <a:blip r:embed="rId9"/>
                      <a:srcRect/>
                      <a:stretch>
                        <a:fillRect/>
                      </a:stretch>
                    </p:blipFill>
                    <p:spPr bwMode="auto">
                      <a:xfrm>
                        <a:off x="4427984" y="617538"/>
                        <a:ext cx="300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42575048"/>
              </p:ext>
            </p:extLst>
          </p:nvPr>
        </p:nvGraphicFramePr>
        <p:xfrm>
          <a:off x="4127500" y="1844675"/>
          <a:ext cx="4675188" cy="930275"/>
        </p:xfrm>
        <a:graphic>
          <a:graphicData uri="http://schemas.openxmlformats.org/presentationml/2006/ole">
            <mc:AlternateContent xmlns:mc="http://schemas.openxmlformats.org/markup-compatibility/2006">
              <mc:Choice xmlns:v="urn:schemas-microsoft-com:vml" Requires="v">
                <p:oleObj spid="_x0000_s431173" name="Equation" r:id="rId10" imgW="1981080" imgH="393480" progId="Equation.DSMT4">
                  <p:embed/>
                </p:oleObj>
              </mc:Choice>
              <mc:Fallback>
                <p:oleObj name="Equation" r:id="rId10" imgW="1981080" imgH="393480" progId="Equation.DSMT4">
                  <p:embed/>
                  <p:pic>
                    <p:nvPicPr>
                      <p:cNvPr id="0" name=""/>
                      <p:cNvPicPr>
                        <a:picLocks noChangeAspect="1" noChangeArrowheads="1"/>
                      </p:cNvPicPr>
                      <p:nvPr/>
                    </p:nvPicPr>
                    <p:blipFill>
                      <a:blip r:embed="rId11"/>
                      <a:srcRect/>
                      <a:stretch>
                        <a:fillRect/>
                      </a:stretch>
                    </p:blipFill>
                    <p:spPr bwMode="auto">
                      <a:xfrm>
                        <a:off x="4127500" y="1844675"/>
                        <a:ext cx="467518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395536" y="4263479"/>
            <a:ext cx="5256584" cy="461665"/>
          </a:xfrm>
          <a:prstGeom prst="rect">
            <a:avLst/>
          </a:prstGeom>
          <a:noFill/>
        </p:spPr>
        <p:txBody>
          <a:bodyPr wrap="square" rtlCol="0">
            <a:spAutoFit/>
          </a:bodyPr>
          <a:lstStyle/>
          <a:p>
            <a:r>
              <a:rPr lang="en-US" altLang="zh-CN" dirty="0" smtClean="0"/>
              <a:t>3</a:t>
            </a:r>
            <a:r>
              <a:rPr lang="zh-CN" altLang="en-US" dirty="0" smtClean="0"/>
              <a:t>）当</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3872488326"/>
              </p:ext>
            </p:extLst>
          </p:nvPr>
        </p:nvGraphicFramePr>
        <p:xfrm>
          <a:off x="1331640" y="4263479"/>
          <a:ext cx="1949450" cy="539750"/>
        </p:xfrm>
        <a:graphic>
          <a:graphicData uri="http://schemas.openxmlformats.org/presentationml/2006/ole">
            <mc:AlternateContent xmlns:mc="http://schemas.openxmlformats.org/markup-compatibility/2006">
              <mc:Choice xmlns:v="urn:schemas-microsoft-com:vml" Requires="v">
                <p:oleObj spid="_x0000_s431174" name="Equation" r:id="rId12" imgW="825480" imgH="228600" progId="Equation.DSMT4">
                  <p:embed/>
                </p:oleObj>
              </mc:Choice>
              <mc:Fallback>
                <p:oleObj name="Equation" r:id="rId12" imgW="825480" imgH="228600" progId="Equation.DSMT4">
                  <p:embed/>
                  <p:pic>
                    <p:nvPicPr>
                      <p:cNvPr id="0"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640" y="4263479"/>
                        <a:ext cx="1949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94694426"/>
              </p:ext>
            </p:extLst>
          </p:nvPr>
        </p:nvGraphicFramePr>
        <p:xfrm>
          <a:off x="2614637" y="5013176"/>
          <a:ext cx="2278063" cy="539750"/>
        </p:xfrm>
        <a:graphic>
          <a:graphicData uri="http://schemas.openxmlformats.org/presentationml/2006/ole">
            <mc:AlternateContent xmlns:mc="http://schemas.openxmlformats.org/markup-compatibility/2006">
              <mc:Choice xmlns:v="urn:schemas-microsoft-com:vml" Requires="v">
                <p:oleObj spid="_x0000_s431175" name="Equation" r:id="rId14" imgW="965160" imgH="228600" progId="Equation.DSMT4">
                  <p:embed/>
                </p:oleObj>
              </mc:Choice>
              <mc:Fallback>
                <p:oleObj name="Equation" r:id="rId14" imgW="965160" imgH="228600" progId="Equation.DSMT4">
                  <p:embed/>
                  <p:pic>
                    <p:nvPicPr>
                      <p:cNvPr id="0" name="对象 6"/>
                      <p:cNvPicPr>
                        <a:picLocks noChangeAspect="1" noChangeArrowheads="1"/>
                      </p:cNvPicPr>
                      <p:nvPr/>
                    </p:nvPicPr>
                    <p:blipFill>
                      <a:blip r:embed="rId15"/>
                      <a:srcRect/>
                      <a:stretch>
                        <a:fillRect/>
                      </a:stretch>
                    </p:blipFill>
                    <p:spPr bwMode="auto">
                      <a:xfrm>
                        <a:off x="2614637" y="5013176"/>
                        <a:ext cx="22780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1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7.</a:t>
            </a:r>
            <a:r>
              <a:rPr lang="zh-CN" altLang="en-US" sz="2400" b="1" dirty="0" smtClean="0">
                <a:solidFill>
                  <a:srgbClr val="0000FF"/>
                </a:solidFill>
                <a:latin typeface="黑体" pitchFamily="49" charset="-122"/>
                <a:ea typeface="黑体" pitchFamily="49" charset="-122"/>
              </a:rPr>
              <a:t>氢原子中，电子绕原子核沿半径为</a:t>
            </a:r>
            <a:r>
              <a:rPr lang="en-US" altLang="zh-CN" sz="2400" b="1" dirty="0" smtClean="0">
                <a:solidFill>
                  <a:srgbClr val="0000FF"/>
                </a:solidFill>
                <a:latin typeface="黑体" pitchFamily="49" charset="-122"/>
                <a:ea typeface="黑体" pitchFamily="49" charset="-122"/>
              </a:rPr>
              <a:t>r</a:t>
            </a:r>
            <a:r>
              <a:rPr lang="zh-CN" altLang="en-US" sz="2400" b="1" dirty="0" smtClean="0">
                <a:solidFill>
                  <a:srgbClr val="0000FF"/>
                </a:solidFill>
                <a:latin typeface="黑体" pitchFamily="49" charset="-122"/>
                <a:ea typeface="黑体" pitchFamily="49" charset="-122"/>
              </a:rPr>
              <a:t>的圆周运动，等效于一个圆电流，如果外加一个磁感应强度为</a:t>
            </a:r>
            <a:r>
              <a:rPr lang="en-US" altLang="zh-CN" sz="2400" b="1" dirty="0" smtClean="0">
                <a:solidFill>
                  <a:srgbClr val="0000FF"/>
                </a:solidFill>
                <a:latin typeface="黑体" pitchFamily="49" charset="-122"/>
                <a:ea typeface="黑体" pitchFamily="49" charset="-122"/>
              </a:rPr>
              <a:t>B</a:t>
            </a:r>
            <a:r>
              <a:rPr lang="zh-CN" altLang="en-US" sz="2400" b="1" dirty="0" smtClean="0">
                <a:solidFill>
                  <a:srgbClr val="0000FF"/>
                </a:solidFill>
                <a:latin typeface="黑体" pitchFamily="49" charset="-122"/>
                <a:ea typeface="黑体" pitchFamily="49" charset="-122"/>
              </a:rPr>
              <a:t>的磁场，磁力线与轨道平面平行，求圆电流所受到的磁力矩的大小。</a:t>
            </a:r>
            <a:endParaRPr lang="zh-CN" altLang="en-US" sz="2400" b="1" dirty="0">
              <a:solidFill>
                <a:srgbClr val="0000FF"/>
              </a:solidFill>
              <a:latin typeface="黑体" pitchFamily="49" charset="-122"/>
              <a:ea typeface="黑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7651662"/>
              </p:ext>
            </p:extLst>
          </p:nvPr>
        </p:nvGraphicFramePr>
        <p:xfrm>
          <a:off x="1187624" y="1755955"/>
          <a:ext cx="2904570" cy="1001812"/>
        </p:xfrm>
        <a:graphic>
          <a:graphicData uri="http://schemas.openxmlformats.org/presentationml/2006/ole">
            <mc:AlternateContent xmlns:mc="http://schemas.openxmlformats.org/markup-compatibility/2006">
              <mc:Choice xmlns:v="urn:schemas-microsoft-com:vml" Requires="v">
                <p:oleObj spid="_x0000_s432170" name="Equation" r:id="rId3" imgW="1143000" imgH="393480" progId="Equation.DSMT4">
                  <p:embed/>
                </p:oleObj>
              </mc:Choice>
              <mc:Fallback>
                <p:oleObj name="Equation" r:id="rId3" imgW="1143000" imgH="393480" progId="Equation.DSMT4">
                  <p:embed/>
                  <p:pic>
                    <p:nvPicPr>
                      <p:cNvPr id="0" name="对象 9"/>
                      <p:cNvPicPr>
                        <a:picLocks noChangeAspect="1" noChangeArrowheads="1"/>
                      </p:cNvPicPr>
                      <p:nvPr/>
                    </p:nvPicPr>
                    <p:blipFill>
                      <a:blip r:embed="rId4"/>
                      <a:srcRect/>
                      <a:stretch>
                        <a:fillRect/>
                      </a:stretch>
                    </p:blipFill>
                    <p:spPr bwMode="auto">
                      <a:xfrm>
                        <a:off x="1187624" y="1755955"/>
                        <a:ext cx="2904570" cy="100181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71787573"/>
              </p:ext>
            </p:extLst>
          </p:nvPr>
        </p:nvGraphicFramePr>
        <p:xfrm>
          <a:off x="1043608" y="2924944"/>
          <a:ext cx="4387850" cy="1001712"/>
        </p:xfrm>
        <a:graphic>
          <a:graphicData uri="http://schemas.openxmlformats.org/presentationml/2006/ole">
            <mc:AlternateContent xmlns:mc="http://schemas.openxmlformats.org/markup-compatibility/2006">
              <mc:Choice xmlns:v="urn:schemas-microsoft-com:vml" Requires="v">
                <p:oleObj spid="_x0000_s432171" name="Equation" r:id="rId5" imgW="1726920" imgH="393480" progId="Equation.DSMT4">
                  <p:embed/>
                </p:oleObj>
              </mc:Choice>
              <mc:Fallback>
                <p:oleObj name="Equation" r:id="rId5" imgW="1726920" imgH="393480" progId="Equation.DSMT4">
                  <p:embed/>
                  <p:pic>
                    <p:nvPicPr>
                      <p:cNvPr id="0" name="对象 2"/>
                      <p:cNvPicPr>
                        <a:picLocks noChangeAspect="1" noChangeArrowheads="1"/>
                      </p:cNvPicPr>
                      <p:nvPr/>
                    </p:nvPicPr>
                    <p:blipFill>
                      <a:blip r:embed="rId6"/>
                      <a:srcRect/>
                      <a:stretch>
                        <a:fillRect/>
                      </a:stretch>
                    </p:blipFill>
                    <p:spPr bwMode="auto">
                      <a:xfrm>
                        <a:off x="1043608" y="2924944"/>
                        <a:ext cx="438785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6871760"/>
              </p:ext>
            </p:extLst>
          </p:nvPr>
        </p:nvGraphicFramePr>
        <p:xfrm>
          <a:off x="1187624" y="4077072"/>
          <a:ext cx="4997450" cy="1193800"/>
        </p:xfrm>
        <a:graphic>
          <a:graphicData uri="http://schemas.openxmlformats.org/presentationml/2006/ole">
            <mc:AlternateContent xmlns:mc="http://schemas.openxmlformats.org/markup-compatibility/2006">
              <mc:Choice xmlns:v="urn:schemas-microsoft-com:vml" Requires="v">
                <p:oleObj spid="_x0000_s432172" name="Equation" r:id="rId7" imgW="1968480" imgH="469800" progId="Equation.DSMT4">
                  <p:embed/>
                </p:oleObj>
              </mc:Choice>
              <mc:Fallback>
                <p:oleObj name="Equation" r:id="rId7" imgW="1968480" imgH="469800" progId="Equation.DSMT4">
                  <p:embed/>
                  <p:pic>
                    <p:nvPicPr>
                      <p:cNvPr id="0" name="对象 3"/>
                      <p:cNvPicPr>
                        <a:picLocks noChangeAspect="1" noChangeArrowheads="1"/>
                      </p:cNvPicPr>
                      <p:nvPr/>
                    </p:nvPicPr>
                    <p:blipFill>
                      <a:blip r:embed="rId8"/>
                      <a:srcRect/>
                      <a:stretch>
                        <a:fillRect/>
                      </a:stretch>
                    </p:blipFill>
                    <p:spPr bwMode="auto">
                      <a:xfrm>
                        <a:off x="1187624" y="4077072"/>
                        <a:ext cx="49974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9933451"/>
              </p:ext>
            </p:extLst>
          </p:nvPr>
        </p:nvGraphicFramePr>
        <p:xfrm>
          <a:off x="683568" y="5301208"/>
          <a:ext cx="6838951" cy="1227138"/>
        </p:xfrm>
        <a:graphic>
          <a:graphicData uri="http://schemas.openxmlformats.org/presentationml/2006/ole">
            <mc:AlternateContent xmlns:mc="http://schemas.openxmlformats.org/markup-compatibility/2006">
              <mc:Choice xmlns:v="urn:schemas-microsoft-com:vml" Requires="v">
                <p:oleObj spid="_x0000_s432173" name="Equation" r:id="rId9" imgW="2692080" imgH="482400" progId="Equation.DSMT4">
                  <p:embed/>
                </p:oleObj>
              </mc:Choice>
              <mc:Fallback>
                <p:oleObj name="Equation" r:id="rId9" imgW="2692080" imgH="482400" progId="Equation.DSMT4">
                  <p:embed/>
                  <p:pic>
                    <p:nvPicPr>
                      <p:cNvPr id="0" name="对象 3"/>
                      <p:cNvPicPr>
                        <a:picLocks noChangeAspect="1" noChangeArrowheads="1"/>
                      </p:cNvPicPr>
                      <p:nvPr/>
                    </p:nvPicPr>
                    <p:blipFill>
                      <a:blip r:embed="rId10"/>
                      <a:srcRect/>
                      <a:stretch>
                        <a:fillRect/>
                      </a:stretch>
                    </p:blipFill>
                    <p:spPr bwMode="auto">
                      <a:xfrm>
                        <a:off x="683568" y="5301208"/>
                        <a:ext cx="6838951"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38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8.</a:t>
            </a:r>
            <a:r>
              <a:rPr lang="zh-CN" altLang="en-US" sz="2400" b="1" dirty="0" smtClean="0">
                <a:solidFill>
                  <a:srgbClr val="0000FF"/>
                </a:solidFill>
                <a:latin typeface="黑体" pitchFamily="49" charset="-122"/>
                <a:ea typeface="黑体" pitchFamily="49" charset="-122"/>
              </a:rPr>
              <a:t>两个正电荷</a:t>
            </a:r>
            <a:r>
              <a:rPr lang="en-US" altLang="zh-CN" sz="2400" b="1" dirty="0" smtClean="0">
                <a:solidFill>
                  <a:srgbClr val="0000FF"/>
                </a:solidFill>
                <a:latin typeface="黑体" pitchFamily="49" charset="-122"/>
                <a:ea typeface="黑体" pitchFamily="49" charset="-122"/>
              </a:rPr>
              <a:t>q</a:t>
            </a:r>
            <a:r>
              <a:rPr lang="en-US" altLang="zh-CN" sz="2400" b="1" baseline="-25000" dirty="0" smtClean="0">
                <a:solidFill>
                  <a:srgbClr val="0000FF"/>
                </a:solidFill>
                <a:latin typeface="黑体" pitchFamily="49" charset="-122"/>
                <a:ea typeface="黑体" pitchFamily="49" charset="-122"/>
              </a:rPr>
              <a:t>1</a:t>
            </a:r>
            <a:r>
              <a:rPr lang="zh-CN" altLang="en-US" sz="2400" b="1" dirty="0" smtClean="0">
                <a:solidFill>
                  <a:srgbClr val="0000FF"/>
                </a:solidFill>
                <a:latin typeface="黑体" pitchFamily="49" charset="-122"/>
                <a:ea typeface="黑体" pitchFamily="49" charset="-122"/>
              </a:rPr>
              <a:t>和</a:t>
            </a:r>
            <a:r>
              <a:rPr lang="en-US" altLang="zh-CN" sz="2400" b="1" dirty="0" smtClean="0">
                <a:solidFill>
                  <a:srgbClr val="0000FF"/>
                </a:solidFill>
                <a:latin typeface="黑体" pitchFamily="49" charset="-122"/>
                <a:ea typeface="黑体" pitchFamily="49" charset="-122"/>
              </a:rPr>
              <a:t>q</a:t>
            </a:r>
            <a:r>
              <a:rPr lang="en-US" altLang="zh-CN" sz="2400" b="1" baseline="-25000" dirty="0" smtClean="0">
                <a:solidFill>
                  <a:srgbClr val="0000FF"/>
                </a:solidFill>
                <a:latin typeface="黑体" pitchFamily="49" charset="-122"/>
                <a:ea typeface="黑体" pitchFamily="49" charset="-122"/>
              </a:rPr>
              <a:t>2</a:t>
            </a:r>
            <a:r>
              <a:rPr lang="zh-CN" altLang="en-US" sz="2400" b="1" dirty="0" smtClean="0">
                <a:solidFill>
                  <a:srgbClr val="0000FF"/>
                </a:solidFill>
                <a:latin typeface="黑体" pitchFamily="49" charset="-122"/>
                <a:ea typeface="黑体" pitchFamily="49" charset="-122"/>
              </a:rPr>
              <a:t>，当它们相距为</a:t>
            </a:r>
            <a:r>
              <a:rPr lang="en-US" altLang="zh-CN" sz="2400" b="1" dirty="0" smtClean="0">
                <a:solidFill>
                  <a:srgbClr val="0000FF"/>
                </a:solidFill>
                <a:latin typeface="黑体" pitchFamily="49" charset="-122"/>
                <a:ea typeface="黑体" pitchFamily="49" charset="-122"/>
              </a:rPr>
              <a:t>a</a:t>
            </a:r>
            <a:r>
              <a:rPr lang="zh-CN" altLang="en-US" sz="2400" b="1" dirty="0" smtClean="0">
                <a:solidFill>
                  <a:srgbClr val="0000FF"/>
                </a:solidFill>
                <a:latin typeface="黑体" pitchFamily="49" charset="-122"/>
                <a:ea typeface="黑体" pitchFamily="49" charset="-122"/>
              </a:rPr>
              <a:t>时，运动速度各为  和  ， 如图所示，求</a:t>
            </a:r>
            <a:r>
              <a:rPr lang="en-US" altLang="zh-CN" sz="2400" b="1" dirty="0" smtClean="0">
                <a:solidFill>
                  <a:srgbClr val="0000FF"/>
                </a:solidFill>
                <a:latin typeface="黑体" pitchFamily="49" charset="-122"/>
                <a:ea typeface="黑体" pitchFamily="49" charset="-122"/>
                <a:sym typeface="Wingdings" panose="05000000000000000000" pitchFamily="2" charset="2"/>
              </a:rPr>
              <a:t>: (1) 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处所产生的磁感应强度和作用在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上的力；（</a:t>
            </a:r>
            <a:r>
              <a:rPr lang="en-US" altLang="zh-CN" sz="2400" b="1"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a:solidFill>
                  <a:srgbClr val="0000FF"/>
                </a:solidFill>
                <a:latin typeface="黑体" pitchFamily="49" charset="-122"/>
                <a:ea typeface="黑体" pitchFamily="49" charset="-122"/>
                <a:sym typeface="Wingdings" panose="05000000000000000000" pitchFamily="2" charset="2"/>
              </a:rPr>
              <a:t>在</a:t>
            </a:r>
            <a:r>
              <a:rPr lang="en-US" altLang="zh-CN" sz="2400" b="1" dirty="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a:solidFill>
                  <a:srgbClr val="0000FF"/>
                </a:solidFill>
                <a:latin typeface="黑体" pitchFamily="49" charset="-122"/>
                <a:ea typeface="黑体" pitchFamily="49" charset="-122"/>
                <a:sym typeface="Wingdings" panose="05000000000000000000" pitchFamily="2" charset="2"/>
              </a:rPr>
              <a:t>2</a:t>
            </a:r>
            <a:r>
              <a:rPr lang="zh-CN" altLang="en-US" sz="2400" b="1" dirty="0">
                <a:solidFill>
                  <a:srgbClr val="0000FF"/>
                </a:solidFill>
                <a:latin typeface="黑体" pitchFamily="49" charset="-122"/>
                <a:ea typeface="黑体" pitchFamily="49" charset="-122"/>
                <a:sym typeface="Wingdings" panose="05000000000000000000" pitchFamily="2" charset="2"/>
              </a:rPr>
              <a:t>处所产生的磁感应强度和作用在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上</a:t>
            </a:r>
            <a:r>
              <a:rPr lang="zh-CN" altLang="en-US" sz="2400" b="1" dirty="0">
                <a:solidFill>
                  <a:srgbClr val="0000FF"/>
                </a:solidFill>
                <a:latin typeface="黑体" pitchFamily="49" charset="-122"/>
                <a:ea typeface="黑体" pitchFamily="49" charset="-122"/>
                <a:sym typeface="Wingdings" panose="05000000000000000000" pitchFamily="2" charset="2"/>
              </a:rPr>
              <a:t>的</a:t>
            </a:r>
            <a:r>
              <a:rPr lang="zh-CN" altLang="en-US" sz="2400" b="1" dirty="0" smtClean="0">
                <a:solidFill>
                  <a:srgbClr val="0000FF"/>
                </a:solidFill>
                <a:latin typeface="黑体" pitchFamily="49" charset="-122"/>
                <a:ea typeface="黑体" pitchFamily="49" charset="-122"/>
                <a:sym typeface="Wingdings" panose="05000000000000000000" pitchFamily="2" charset="2"/>
              </a:rPr>
              <a:t>力。</a:t>
            </a:r>
            <a:endParaRPr lang="zh-CN" altLang="en-US" sz="2400" b="1" dirty="0">
              <a:solidFill>
                <a:srgbClr val="0000FF"/>
              </a:solidFill>
              <a:latin typeface="黑体" pitchFamily="49" charset="-122"/>
              <a:ea typeface="黑体" pitchFamily="49" charset="-122"/>
            </a:endParaRPr>
          </a:p>
        </p:txBody>
      </p:sp>
      <p:pic>
        <p:nvPicPr>
          <p:cNvPr id="433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916831"/>
            <a:ext cx="1924050"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2303742709"/>
              </p:ext>
            </p:extLst>
          </p:nvPr>
        </p:nvGraphicFramePr>
        <p:xfrm>
          <a:off x="7740352" y="326706"/>
          <a:ext cx="419100" cy="549275"/>
        </p:xfrm>
        <a:graphic>
          <a:graphicData uri="http://schemas.openxmlformats.org/presentationml/2006/ole">
            <mc:AlternateContent xmlns:mc="http://schemas.openxmlformats.org/markup-compatibility/2006">
              <mc:Choice xmlns:v="urn:schemas-microsoft-com:vml" Requires="v">
                <p:oleObj spid="_x0000_s433203" name="Equation" r:id="rId4" imgW="164880" imgH="215640" progId="Equation.DSMT4">
                  <p:embed/>
                </p:oleObj>
              </mc:Choice>
              <mc:Fallback>
                <p:oleObj name="Equation" r:id="rId4" imgW="164880" imgH="215640" progId="Equation.DSMT4">
                  <p:embed/>
                  <p:pic>
                    <p:nvPicPr>
                      <p:cNvPr id="0" name="对象 2"/>
                      <p:cNvPicPr>
                        <a:picLocks noChangeAspect="1" noChangeArrowheads="1"/>
                      </p:cNvPicPr>
                      <p:nvPr/>
                    </p:nvPicPr>
                    <p:blipFill>
                      <a:blip r:embed="rId5"/>
                      <a:srcRect/>
                      <a:stretch>
                        <a:fillRect/>
                      </a:stretch>
                    </p:blipFill>
                    <p:spPr bwMode="auto">
                      <a:xfrm>
                        <a:off x="7740352" y="326706"/>
                        <a:ext cx="419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86453973"/>
              </p:ext>
            </p:extLst>
          </p:nvPr>
        </p:nvGraphicFramePr>
        <p:xfrm>
          <a:off x="8345884" y="357188"/>
          <a:ext cx="452437" cy="549275"/>
        </p:xfrm>
        <a:graphic>
          <a:graphicData uri="http://schemas.openxmlformats.org/presentationml/2006/ole">
            <mc:AlternateContent xmlns:mc="http://schemas.openxmlformats.org/markup-compatibility/2006">
              <mc:Choice xmlns:v="urn:schemas-microsoft-com:vml" Requires="v">
                <p:oleObj spid="_x0000_s433204" name="Equation" r:id="rId6" imgW="177480" imgH="215640" progId="Equation.DSMT4">
                  <p:embed/>
                </p:oleObj>
              </mc:Choice>
              <mc:Fallback>
                <p:oleObj name="Equation" r:id="rId6" imgW="177480" imgH="215640" progId="Equation.DSMT4">
                  <p:embed/>
                  <p:pic>
                    <p:nvPicPr>
                      <p:cNvPr id="0" name="对象 2"/>
                      <p:cNvPicPr>
                        <a:picLocks noChangeAspect="1" noChangeArrowheads="1"/>
                      </p:cNvPicPr>
                      <p:nvPr/>
                    </p:nvPicPr>
                    <p:blipFill>
                      <a:blip r:embed="rId7"/>
                      <a:srcRect/>
                      <a:stretch>
                        <a:fillRect/>
                      </a:stretch>
                    </p:blipFill>
                    <p:spPr bwMode="auto">
                      <a:xfrm>
                        <a:off x="8345884" y="357188"/>
                        <a:ext cx="452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96113914"/>
              </p:ext>
            </p:extLst>
          </p:nvPr>
        </p:nvGraphicFramePr>
        <p:xfrm>
          <a:off x="2267744" y="1762159"/>
          <a:ext cx="5549900" cy="1100137"/>
        </p:xfrm>
        <a:graphic>
          <a:graphicData uri="http://schemas.openxmlformats.org/presentationml/2006/ole">
            <mc:AlternateContent xmlns:mc="http://schemas.openxmlformats.org/markup-compatibility/2006">
              <mc:Choice xmlns:v="urn:schemas-microsoft-com:vml" Requires="v">
                <p:oleObj spid="_x0000_s433205" name="Equation" r:id="rId8" imgW="2184120" imgH="431640" progId="Equation.DSMT4">
                  <p:embed/>
                </p:oleObj>
              </mc:Choice>
              <mc:Fallback>
                <p:oleObj name="Equation" r:id="rId8" imgW="2184120" imgH="431640" progId="Equation.DSMT4">
                  <p:embed/>
                  <p:pic>
                    <p:nvPicPr>
                      <p:cNvPr id="0" name="对象 3"/>
                      <p:cNvPicPr>
                        <a:picLocks noChangeAspect="1" noChangeArrowheads="1"/>
                      </p:cNvPicPr>
                      <p:nvPr/>
                    </p:nvPicPr>
                    <p:blipFill>
                      <a:blip r:embed="rId9"/>
                      <a:srcRect/>
                      <a:stretch>
                        <a:fillRect/>
                      </a:stretch>
                    </p:blipFill>
                    <p:spPr bwMode="auto">
                      <a:xfrm>
                        <a:off x="2267744" y="1762159"/>
                        <a:ext cx="554990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55952271"/>
              </p:ext>
            </p:extLst>
          </p:nvPr>
        </p:nvGraphicFramePr>
        <p:xfrm>
          <a:off x="2392362" y="2852936"/>
          <a:ext cx="6389687" cy="2589212"/>
        </p:xfrm>
        <a:graphic>
          <a:graphicData uri="http://schemas.openxmlformats.org/presentationml/2006/ole">
            <mc:AlternateContent xmlns:mc="http://schemas.openxmlformats.org/markup-compatibility/2006">
              <mc:Choice xmlns:v="urn:schemas-microsoft-com:vml" Requires="v">
                <p:oleObj spid="_x0000_s433206" name="Equation" r:id="rId10" imgW="2514600" imgH="1015920" progId="Equation.DSMT4">
                  <p:embed/>
                </p:oleObj>
              </mc:Choice>
              <mc:Fallback>
                <p:oleObj name="Equation" r:id="rId10" imgW="2514600" imgH="1015920" progId="Equation.DSMT4">
                  <p:embed/>
                  <p:pic>
                    <p:nvPicPr>
                      <p:cNvPr id="0" name="对象 4"/>
                      <p:cNvPicPr>
                        <a:picLocks noChangeAspect="1" noChangeArrowheads="1"/>
                      </p:cNvPicPr>
                      <p:nvPr/>
                    </p:nvPicPr>
                    <p:blipFill>
                      <a:blip r:embed="rId11"/>
                      <a:srcRect/>
                      <a:stretch>
                        <a:fillRect/>
                      </a:stretch>
                    </p:blipFill>
                    <p:spPr bwMode="auto">
                      <a:xfrm>
                        <a:off x="2392362" y="2852936"/>
                        <a:ext cx="638968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42075070"/>
              </p:ext>
            </p:extLst>
          </p:nvPr>
        </p:nvGraphicFramePr>
        <p:xfrm>
          <a:off x="1450975" y="5445224"/>
          <a:ext cx="6099175" cy="1196975"/>
        </p:xfrm>
        <a:graphic>
          <a:graphicData uri="http://schemas.openxmlformats.org/presentationml/2006/ole">
            <mc:AlternateContent xmlns:mc="http://schemas.openxmlformats.org/markup-compatibility/2006">
              <mc:Choice xmlns:v="urn:schemas-microsoft-com:vml" Requires="v">
                <p:oleObj spid="_x0000_s433207" name="Equation" r:id="rId12" imgW="2400120" imgH="469800" progId="Equation.DSMT4">
                  <p:embed/>
                </p:oleObj>
              </mc:Choice>
              <mc:Fallback>
                <p:oleObj name="Equation" r:id="rId12" imgW="2400120" imgH="469800" progId="Equation.DSMT4">
                  <p:embed/>
                  <p:pic>
                    <p:nvPicPr>
                      <p:cNvPr id="0" name="对象 4"/>
                      <p:cNvPicPr>
                        <a:picLocks noChangeAspect="1" noChangeArrowheads="1"/>
                      </p:cNvPicPr>
                      <p:nvPr/>
                    </p:nvPicPr>
                    <p:blipFill>
                      <a:blip r:embed="rId13"/>
                      <a:srcRect/>
                      <a:stretch>
                        <a:fillRect/>
                      </a:stretch>
                    </p:blipFill>
                    <p:spPr bwMode="auto">
                      <a:xfrm>
                        <a:off x="1450975" y="5445224"/>
                        <a:ext cx="60991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2812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725527"/>
            <a:ext cx="284797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5"/>
          <p:cNvSpPr txBox="1">
            <a:spLocks noChangeArrowheads="1"/>
          </p:cNvSpPr>
          <p:nvPr/>
        </p:nvSpPr>
        <p:spPr bwMode="auto">
          <a:xfrm>
            <a:off x="179512" y="211910"/>
            <a:ext cx="8572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9.</a:t>
            </a:r>
            <a:r>
              <a:rPr lang="zh-CN" altLang="en-US" sz="2400" b="1" dirty="0" smtClean="0">
                <a:solidFill>
                  <a:srgbClr val="0000FF"/>
                </a:solidFill>
                <a:latin typeface="黑体" pitchFamily="49" charset="-122"/>
                <a:ea typeface="黑体" pitchFamily="49" charset="-122"/>
              </a:rPr>
              <a:t>电流</a:t>
            </a:r>
            <a:r>
              <a:rPr lang="en-US" altLang="zh-CN" sz="2400" b="1" dirty="0" smtClean="0">
                <a:solidFill>
                  <a:srgbClr val="0000FF"/>
                </a:solidFill>
                <a:latin typeface="黑体" pitchFamily="49" charset="-122"/>
                <a:ea typeface="黑体" pitchFamily="49" charset="-122"/>
              </a:rPr>
              <a:t>I</a:t>
            </a:r>
            <a:r>
              <a:rPr lang="zh-CN" altLang="en-US" sz="2400" b="1" dirty="0" smtClean="0">
                <a:solidFill>
                  <a:srgbClr val="0000FF"/>
                </a:solidFill>
                <a:latin typeface="黑体" pitchFamily="49" charset="-122"/>
                <a:ea typeface="黑体" pitchFamily="49" charset="-122"/>
              </a:rPr>
              <a:t>均匀流过无限长扁平铜片，铜片宽度为</a:t>
            </a:r>
            <a:r>
              <a:rPr lang="en-US" altLang="zh-CN" sz="2400" b="1" dirty="0" smtClean="0">
                <a:solidFill>
                  <a:srgbClr val="0000FF"/>
                </a:solidFill>
                <a:latin typeface="黑体" pitchFamily="49" charset="-122"/>
                <a:ea typeface="黑体" pitchFamily="49" charset="-122"/>
              </a:rPr>
              <a:t>a</a:t>
            </a:r>
            <a:r>
              <a:rPr lang="zh-CN" altLang="en-US" sz="2400" b="1" dirty="0" smtClean="0">
                <a:solidFill>
                  <a:srgbClr val="0000FF"/>
                </a:solidFill>
                <a:latin typeface="黑体" pitchFamily="49" charset="-122"/>
                <a:ea typeface="黑体" pitchFamily="49" charset="-122"/>
              </a:rPr>
              <a:t>，厚度忽略，求：</a:t>
            </a:r>
            <a:r>
              <a:rPr lang="en-US" altLang="zh-CN" sz="2400" b="1"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铜片所在平面内距离铜片外侧</a:t>
            </a:r>
            <a:r>
              <a:rPr lang="en-US" altLang="zh-CN" sz="2400" b="1" dirty="0" smtClean="0">
                <a:solidFill>
                  <a:srgbClr val="0000FF"/>
                </a:solidFill>
                <a:latin typeface="黑体" pitchFamily="49" charset="-122"/>
                <a:ea typeface="黑体" pitchFamily="49" charset="-122"/>
                <a:sym typeface="Wingdings" panose="05000000000000000000" pitchFamily="2" charset="2"/>
              </a:rPr>
              <a:t>b</a:t>
            </a:r>
            <a:r>
              <a:rPr lang="zh-CN" altLang="en-US" sz="2400" b="1" dirty="0" smtClean="0">
                <a:solidFill>
                  <a:srgbClr val="0000FF"/>
                </a:solidFill>
                <a:latin typeface="黑体" pitchFamily="49" charset="-122"/>
                <a:ea typeface="黑体" pitchFamily="49" charset="-122"/>
                <a:sym typeface="Wingdings" panose="05000000000000000000" pitchFamily="2" charset="2"/>
              </a:rPr>
              <a:t>远的</a:t>
            </a:r>
            <a:r>
              <a:rPr lang="en-US" altLang="zh-CN" sz="2400" b="1" dirty="0" smtClean="0">
                <a:solidFill>
                  <a:srgbClr val="0000FF"/>
                </a:solidFill>
                <a:latin typeface="黑体" pitchFamily="49" charset="-122"/>
                <a:ea typeface="黑体" pitchFamily="49" charset="-122"/>
                <a:sym typeface="Wingdings" panose="05000000000000000000" pitchFamily="2" charset="2"/>
              </a:rPr>
              <a:t>P</a:t>
            </a:r>
            <a:r>
              <a:rPr lang="zh-CN" altLang="en-US" sz="2400" b="1" dirty="0" smtClean="0">
                <a:solidFill>
                  <a:srgbClr val="0000FF"/>
                </a:solidFill>
                <a:latin typeface="黑体" pitchFamily="49" charset="-122"/>
                <a:ea typeface="黑体" pitchFamily="49" charset="-122"/>
                <a:sym typeface="Wingdings" panose="05000000000000000000" pitchFamily="2" charset="2"/>
              </a:rPr>
              <a:t>点处磁感应强度，并讨论当</a:t>
            </a:r>
            <a:r>
              <a:rPr lang="en-US" altLang="zh-CN" sz="2400" b="1" dirty="0" smtClean="0">
                <a:solidFill>
                  <a:srgbClr val="0000FF"/>
                </a:solidFill>
                <a:latin typeface="黑体" pitchFamily="49" charset="-122"/>
                <a:ea typeface="黑体" pitchFamily="49" charset="-122"/>
                <a:sym typeface="Wingdings" panose="05000000000000000000" pitchFamily="2" charset="2"/>
              </a:rPr>
              <a:t>b&gt;&gt;a</a:t>
            </a:r>
            <a:r>
              <a:rPr lang="zh-CN" altLang="en-US" sz="2400" b="1" dirty="0" smtClean="0">
                <a:solidFill>
                  <a:srgbClr val="0000FF"/>
                </a:solidFill>
                <a:latin typeface="黑体" pitchFamily="49" charset="-122"/>
                <a:ea typeface="黑体" pitchFamily="49" charset="-122"/>
                <a:sym typeface="Wingdings" panose="05000000000000000000" pitchFamily="2" charset="2"/>
              </a:rPr>
              <a:t>时结果如何？</a:t>
            </a:r>
            <a:r>
              <a:rPr lang="en-US" altLang="zh-CN" sz="2400" b="1" dirty="0" smtClean="0">
                <a:solidFill>
                  <a:srgbClr val="0000FF"/>
                </a:solidFill>
                <a:latin typeface="黑体" pitchFamily="49" charset="-122"/>
                <a:ea typeface="黑体" pitchFamily="49" charset="-122"/>
                <a:sym typeface="Wingdings" panose="05000000000000000000" pitchFamily="2" charset="2"/>
              </a:rPr>
              <a:t> </a:t>
            </a:r>
            <a:r>
              <a:rPr lang="zh-CN" altLang="en-US" sz="2400" b="1" dirty="0" smtClean="0">
                <a:solidFill>
                  <a:srgbClr val="0000FF"/>
                </a:solidFill>
                <a:latin typeface="黑体" pitchFamily="49" charset="-122"/>
                <a:ea typeface="黑体" pitchFamily="49" charset="-122"/>
                <a:sym typeface="Wingdings" panose="05000000000000000000" pitchFamily="2" charset="2"/>
              </a:rPr>
              <a:t>（</a:t>
            </a:r>
            <a:r>
              <a:rPr lang="en-US" altLang="zh-CN" sz="2400" b="1"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）在铜片的中垂面上，距离铜片垂直距离为</a:t>
            </a:r>
            <a:r>
              <a:rPr lang="en-US" altLang="zh-CN" sz="2400" b="1" dirty="0" smtClean="0">
                <a:solidFill>
                  <a:srgbClr val="0000FF"/>
                </a:solidFill>
                <a:latin typeface="黑体" pitchFamily="49" charset="-122"/>
                <a:ea typeface="黑体" pitchFamily="49" charset="-122"/>
                <a:sym typeface="Wingdings" panose="05000000000000000000" pitchFamily="2" charset="2"/>
              </a:rPr>
              <a:t>h</a:t>
            </a:r>
            <a:r>
              <a:rPr lang="zh-CN" altLang="en-US" sz="2400" b="1" dirty="0" smtClean="0">
                <a:solidFill>
                  <a:srgbClr val="0000FF"/>
                </a:solidFill>
                <a:latin typeface="黑体" pitchFamily="49" charset="-122"/>
                <a:ea typeface="黑体" pitchFamily="49" charset="-122"/>
                <a:sym typeface="Wingdings" panose="05000000000000000000" pitchFamily="2" charset="2"/>
              </a:rPr>
              <a:t>的一点</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zh-CN" altLang="en-US" sz="2400" b="1" dirty="0" smtClean="0">
                <a:solidFill>
                  <a:srgbClr val="0000FF"/>
                </a:solidFill>
                <a:latin typeface="黑体" pitchFamily="49" charset="-122"/>
                <a:ea typeface="黑体" pitchFamily="49" charset="-122"/>
                <a:sym typeface="Wingdings" panose="05000000000000000000" pitchFamily="2" charset="2"/>
              </a:rPr>
              <a:t>的磁感应强度，并讨论当</a:t>
            </a:r>
            <a:r>
              <a:rPr lang="en-US" altLang="zh-CN" sz="2400" b="1" dirty="0" smtClean="0">
                <a:solidFill>
                  <a:srgbClr val="0000FF"/>
                </a:solidFill>
                <a:latin typeface="黑体" pitchFamily="49" charset="-122"/>
                <a:ea typeface="黑体" pitchFamily="49" charset="-122"/>
                <a:sym typeface="Wingdings" panose="05000000000000000000" pitchFamily="2" charset="2"/>
              </a:rPr>
              <a:t>h/a&gt;&gt;1</a:t>
            </a:r>
            <a:r>
              <a:rPr lang="zh-CN" altLang="en-US" sz="2400" b="1" dirty="0" smtClean="0">
                <a:solidFill>
                  <a:srgbClr val="0000FF"/>
                </a:solidFill>
                <a:latin typeface="黑体" pitchFamily="49" charset="-122"/>
                <a:ea typeface="黑体" pitchFamily="49" charset="-122"/>
                <a:sym typeface="Wingdings" panose="05000000000000000000" pitchFamily="2" charset="2"/>
              </a:rPr>
              <a:t>和</a:t>
            </a:r>
            <a:r>
              <a:rPr lang="en-US" altLang="zh-CN" sz="2400" b="1" dirty="0" smtClean="0">
                <a:solidFill>
                  <a:srgbClr val="0000FF"/>
                </a:solidFill>
                <a:latin typeface="黑体" pitchFamily="49" charset="-122"/>
                <a:ea typeface="黑体" pitchFamily="49" charset="-122"/>
                <a:sym typeface="Wingdings" panose="05000000000000000000" pitchFamily="2" charset="2"/>
              </a:rPr>
              <a:t>h/a&lt;&lt;1</a:t>
            </a:r>
            <a:r>
              <a:rPr lang="zh-CN" altLang="en-US" sz="2400" b="1" dirty="0" smtClean="0">
                <a:solidFill>
                  <a:srgbClr val="0000FF"/>
                </a:solidFill>
                <a:latin typeface="黑体" pitchFamily="49" charset="-122"/>
                <a:ea typeface="黑体" pitchFamily="49" charset="-122"/>
                <a:sym typeface="Wingdings" panose="05000000000000000000" pitchFamily="2" charset="2"/>
              </a:rPr>
              <a:t>时的近似结果。</a:t>
            </a:r>
            <a:endParaRPr lang="zh-CN" altLang="en-US" sz="2400" b="1" dirty="0">
              <a:solidFill>
                <a:srgbClr val="0000FF"/>
              </a:solidFill>
              <a:latin typeface="黑体" pitchFamily="49" charset="-122"/>
              <a:ea typeface="黑体" pitchFamily="49" charset="-122"/>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789" y="2901739"/>
            <a:ext cx="27051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426035" y="2319354"/>
            <a:ext cx="5472608" cy="461665"/>
          </a:xfrm>
          <a:prstGeom prst="rect">
            <a:avLst/>
          </a:prstGeom>
          <a:noFill/>
        </p:spPr>
        <p:txBody>
          <a:bodyPr wrap="square" rtlCol="0">
            <a:spAutoFit/>
          </a:bodyPr>
          <a:lstStyle/>
          <a:p>
            <a:pPr algn="just"/>
            <a:r>
              <a:rPr lang="zh-CN" altLang="en-US" dirty="0" smtClean="0"/>
              <a:t>把</a:t>
            </a:r>
            <a:r>
              <a:rPr lang="en-US" altLang="zh-CN" dirty="0" smtClean="0"/>
              <a:t>I</a:t>
            </a:r>
            <a:r>
              <a:rPr lang="zh-CN" altLang="en-US" dirty="0" smtClean="0"/>
              <a:t>看成由无数多根无限长直电流</a:t>
            </a:r>
            <a:r>
              <a:rPr lang="en-US" altLang="zh-CN" dirty="0" err="1" smtClean="0"/>
              <a:t>dI</a:t>
            </a:r>
            <a:r>
              <a:rPr lang="zh-CN" altLang="en-US" dirty="0" smtClean="0"/>
              <a:t>组成</a:t>
            </a:r>
            <a:endParaRPr lang="zh-CN" altLang="en-US" dirty="0"/>
          </a:p>
        </p:txBody>
      </p:sp>
      <p:sp>
        <p:nvSpPr>
          <p:cNvPr id="7" name="TextBox 6"/>
          <p:cNvSpPr txBox="1"/>
          <p:nvPr/>
        </p:nvSpPr>
        <p:spPr>
          <a:xfrm>
            <a:off x="290664" y="5373216"/>
            <a:ext cx="5472608" cy="461665"/>
          </a:xfrm>
          <a:prstGeom prst="rect">
            <a:avLst/>
          </a:prstGeom>
          <a:noFill/>
        </p:spPr>
        <p:txBody>
          <a:bodyPr wrap="square" rtlCol="0">
            <a:spAutoFit/>
          </a:bodyPr>
          <a:lstStyle/>
          <a:p>
            <a:pPr algn="just"/>
            <a:r>
              <a:rPr lang="zh-CN" altLang="en-US" dirty="0" smtClean="0"/>
              <a:t>（</a:t>
            </a:r>
            <a:r>
              <a:rPr lang="en-US" altLang="zh-CN" dirty="0" smtClean="0"/>
              <a:t>1</a:t>
            </a:r>
            <a:r>
              <a:rPr lang="zh-CN" altLang="en-US" dirty="0" smtClean="0"/>
              <a:t>）</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940297704"/>
              </p:ext>
            </p:extLst>
          </p:nvPr>
        </p:nvGraphicFramePr>
        <p:xfrm>
          <a:off x="1403648" y="5002919"/>
          <a:ext cx="5354766" cy="1820145"/>
        </p:xfrm>
        <a:graphic>
          <a:graphicData uri="http://schemas.openxmlformats.org/presentationml/2006/ole">
            <mc:AlternateContent xmlns:mc="http://schemas.openxmlformats.org/markup-compatibility/2006">
              <mc:Choice xmlns:v="urn:schemas-microsoft-com:vml" Requires="v">
                <p:oleObj spid="_x0000_s434188" name="Equation" r:id="rId5" imgW="2247840" imgH="761760" progId="Equation.DSMT4">
                  <p:embed/>
                </p:oleObj>
              </mc:Choice>
              <mc:Fallback>
                <p:oleObj name="Equation" r:id="rId5" imgW="2247840" imgH="761760" progId="Equation.DSMT4">
                  <p:embed/>
                  <p:pic>
                    <p:nvPicPr>
                      <p:cNvPr id="0" name="对象 4"/>
                      <p:cNvPicPr>
                        <a:picLocks noChangeAspect="1" noChangeArrowheads="1"/>
                      </p:cNvPicPr>
                      <p:nvPr/>
                    </p:nvPicPr>
                    <p:blipFill>
                      <a:blip r:embed="rId6"/>
                      <a:srcRect/>
                      <a:stretch>
                        <a:fillRect/>
                      </a:stretch>
                    </p:blipFill>
                    <p:spPr bwMode="auto">
                      <a:xfrm>
                        <a:off x="1403648" y="5002919"/>
                        <a:ext cx="5354766" cy="182014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872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580070" y="1412776"/>
            <a:ext cx="813625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0" hangingPunct="0">
              <a:spcBef>
                <a:spcPct val="50000"/>
              </a:spcBef>
            </a:pPr>
            <a:r>
              <a:rPr lang="zh-CN" altLang="en-US" sz="6000" b="1" dirty="0">
                <a:solidFill>
                  <a:srgbClr val="FF3300"/>
                </a:solidFill>
                <a:ea typeface="楷体_GB2312"/>
                <a:cs typeface="楷体_GB2312"/>
              </a:rPr>
              <a:t>新</a:t>
            </a:r>
            <a:r>
              <a:rPr lang="zh-CN" altLang="en-US" sz="6000" b="1" dirty="0" smtClean="0">
                <a:solidFill>
                  <a:srgbClr val="FF3300"/>
                </a:solidFill>
                <a:ea typeface="楷体_GB2312"/>
                <a:cs typeface="楷体_GB2312"/>
              </a:rPr>
              <a:t>学期  新起点  新</a:t>
            </a:r>
            <a:r>
              <a:rPr lang="zh-CN" altLang="en-US" sz="6000" b="1" dirty="0">
                <a:solidFill>
                  <a:srgbClr val="FF3300"/>
                </a:solidFill>
                <a:ea typeface="楷体_GB2312"/>
                <a:cs typeface="楷体_GB2312"/>
              </a:rPr>
              <a:t>征程</a:t>
            </a:r>
          </a:p>
          <a:p>
            <a:pPr algn="ctr" eaLnBrk="0" hangingPunct="0">
              <a:spcBef>
                <a:spcPct val="50000"/>
              </a:spcBef>
            </a:pPr>
            <a:r>
              <a:rPr lang="zh-CN" altLang="en-US" sz="6000" b="1" dirty="0">
                <a:solidFill>
                  <a:srgbClr val="FF3300"/>
                </a:solidFill>
              </a:rPr>
              <a:t>祝同学们身体健康           </a:t>
            </a:r>
          </a:p>
        </p:txBody>
      </p:sp>
      <p:sp>
        <p:nvSpPr>
          <p:cNvPr id="137219" name="WordArt 3"/>
          <p:cNvSpPr>
            <a:spLocks noChangeArrowheads="1" noChangeShapeType="1" noTextEdit="1"/>
          </p:cNvSpPr>
          <p:nvPr/>
        </p:nvSpPr>
        <p:spPr bwMode="auto">
          <a:xfrm>
            <a:off x="3124200" y="4114800"/>
            <a:ext cx="3048000" cy="1524000"/>
          </a:xfrm>
          <a:prstGeom prst="rect">
            <a:avLst/>
          </a:prstGeom>
        </p:spPr>
        <p:txBody>
          <a:bodyPr wrap="none" fromWordArt="1">
            <a:prstTxWarp prst="textPlain">
              <a:avLst>
                <a:gd name="adj" fmla="val 50000"/>
              </a:avLst>
            </a:prstTxWarp>
          </a:bodyPr>
          <a:lstStyle/>
          <a:p>
            <a:pPr fontAlgn="auto">
              <a:spcBef>
                <a:spcPts val="0"/>
              </a:spcBef>
              <a:spcAft>
                <a:spcPts val="0"/>
              </a:spcAft>
              <a:defRPr/>
            </a:pPr>
            <a:r>
              <a:rPr lang="zh-CN" altLang="en-US" sz="3600" b="1" i="1" kern="1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rPr>
              <a:t>学习快乐</a:t>
            </a:r>
            <a:r>
              <a:rPr lang="en-US" altLang="zh-CN" sz="3600" b="1" i="1" kern="1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rPr>
              <a:t>!</a:t>
            </a:r>
            <a:endParaRPr lang="zh-CN" altLang="en-US" sz="3600" b="1" i="1" kern="1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endParaRPr>
          </a:p>
        </p:txBody>
      </p:sp>
    </p:spTree>
    <p:extLst>
      <p:ext uri="{BB962C8B-B14F-4D97-AF65-F5344CB8AC3E}">
        <p14:creationId xmlns:p14="http://schemas.microsoft.com/office/powerpoint/2010/main" val="248448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 calcmode="lin" valueType="num">
                                      <p:cBhvr>
                                        <p:cTn id="7" dur="1000" decel="50000" fill="hold">
                                          <p:stCondLst>
                                            <p:cond delay="0"/>
                                          </p:stCondLst>
                                        </p:cTn>
                                        <p:tgtEl>
                                          <p:spTgt spid="137219"/>
                                        </p:tgtEl>
                                        <p:attrNameLst>
                                          <p:attrName>style.rotation</p:attrName>
                                        </p:attrNameLst>
                                      </p:cBhvr>
                                      <p:tavLst>
                                        <p:tav tm="0">
                                          <p:val>
                                            <p:fltVal val="-90"/>
                                          </p:val>
                                        </p:tav>
                                        <p:tav tm="100000">
                                          <p:val>
                                            <p:fltVal val="0"/>
                                          </p:val>
                                        </p:tav>
                                      </p:tavLst>
                                    </p:anim>
                                    <p:anim calcmode="lin" valueType="num">
                                      <p:cBhvr>
                                        <p:cTn id="8" dur="1000" decel="50000" fill="hold">
                                          <p:stCondLst>
                                            <p:cond delay="0"/>
                                          </p:stCondLst>
                                        </p:cTn>
                                        <p:tgtEl>
                                          <p:spTgt spid="137219"/>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137219"/>
                                        </p:tgtEl>
                                        <p:attrNameLst>
                                          <p:attrName>ppt_w</p:attrName>
                                        </p:attrNameLst>
                                      </p:cBhvr>
                                      <p:tavLst>
                                        <p:tav tm="0">
                                          <p:val>
                                            <p:strVal val="#ppt_w*.05"/>
                                          </p:val>
                                        </p:tav>
                                        <p:tav tm="100000">
                                          <p:val>
                                            <p:strVal val="#ppt_w"/>
                                          </p:val>
                                        </p:tav>
                                      </p:tavLst>
                                    </p:anim>
                                    <p:anim calcmode="lin" valueType="num">
                                      <p:cBhvr>
                                        <p:cTn id="10" dur="2000" fill="hold"/>
                                        <p:tgtEl>
                                          <p:spTgt spid="137219"/>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137219"/>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137219"/>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137219"/>
                                        </p:tgtEl>
                                        <p:attrNameLst>
                                          <p:attrName>ppt_y</p:attrName>
                                        </p:attrNameLst>
                                      </p:cBhvr>
                                      <p:tavLst>
                                        <p:tav tm="0">
                                          <p:val>
                                            <p:strVal val="#ppt_y+.1"/>
                                          </p:val>
                                        </p:tav>
                                        <p:tav tm="100000">
                                          <p:val>
                                            <p:strVal val="#ppt_y"/>
                                          </p:val>
                                        </p:tav>
                                      </p:tavLst>
                                    </p:anim>
                                    <p:animEffect transition="in" filter="fade">
                                      <p:cBhvr>
                                        <p:cTn id="14" dur="2000" decel="50000">
                                          <p:stCondLst>
                                            <p:cond delay="0"/>
                                          </p:stCondLst>
                                        </p:cTn>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Text Box 2"/>
          <p:cNvSpPr txBox="1">
            <a:spLocks noChangeArrowheads="1"/>
          </p:cNvSpPr>
          <p:nvPr/>
        </p:nvSpPr>
        <p:spPr bwMode="auto">
          <a:xfrm>
            <a:off x="762000" y="3048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sp>
        <p:nvSpPr>
          <p:cNvPr id="17415" name="Text Box 3"/>
          <p:cNvSpPr txBox="1">
            <a:spLocks noChangeArrowheads="1"/>
          </p:cNvSpPr>
          <p:nvPr/>
        </p:nvSpPr>
        <p:spPr bwMode="auto">
          <a:xfrm>
            <a:off x="179388" y="260350"/>
            <a:ext cx="878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2800" b="1" dirty="0">
                <a:solidFill>
                  <a:srgbClr val="CC0000"/>
                </a:solidFill>
                <a:latin typeface="Times New Roman" pitchFamily="18" charset="0"/>
                <a:cs typeface="Times New Roman" pitchFamily="18" charset="0"/>
              </a:rPr>
              <a:t>1</a:t>
            </a:r>
            <a:r>
              <a:rPr lang="en-US" altLang="zh-CN" sz="2800" b="1" dirty="0" smtClean="0">
                <a:solidFill>
                  <a:srgbClr val="CC0000"/>
                </a:solidFill>
                <a:latin typeface="Times New Roman" pitchFamily="18" charset="0"/>
                <a:cs typeface="Times New Roman" pitchFamily="18" charset="0"/>
              </a:rPr>
              <a:t>. </a:t>
            </a:r>
            <a:r>
              <a:rPr lang="zh-CN" altLang="en-US" sz="2800" b="1" dirty="0">
                <a:solidFill>
                  <a:srgbClr val="CC0000"/>
                </a:solidFill>
                <a:latin typeface="Times New Roman" pitchFamily="18" charset="0"/>
                <a:cs typeface="Times New Roman" pitchFamily="18" charset="0"/>
              </a:rPr>
              <a:t>电源</a:t>
            </a:r>
            <a:r>
              <a:rPr lang="zh-CN" altLang="en-US" sz="2800" b="1" dirty="0">
                <a:solidFill>
                  <a:srgbClr val="333333"/>
                </a:solidFill>
                <a:latin typeface="Times New Roman" pitchFamily="18" charset="0"/>
                <a:cs typeface="Times New Roman" pitchFamily="18" charset="0"/>
              </a:rPr>
              <a:t>：提供</a:t>
            </a:r>
            <a:r>
              <a:rPr lang="zh-CN" altLang="en-US" sz="2800" b="1" dirty="0">
                <a:solidFill>
                  <a:srgbClr val="0000FF"/>
                </a:solidFill>
                <a:latin typeface="Times New Roman" pitchFamily="18" charset="0"/>
                <a:cs typeface="Times New Roman" pitchFamily="18" charset="0"/>
              </a:rPr>
              <a:t>非静电力</a:t>
            </a:r>
            <a:r>
              <a:rPr lang="zh-CN" altLang="en-US" sz="2800" b="1" dirty="0">
                <a:solidFill>
                  <a:srgbClr val="333333"/>
                </a:solidFill>
                <a:latin typeface="Times New Roman" pitchFamily="18" charset="0"/>
                <a:cs typeface="Times New Roman" pitchFamily="18" charset="0"/>
              </a:rPr>
              <a:t>的</a:t>
            </a:r>
            <a:r>
              <a:rPr lang="zh-CN" altLang="en-US" sz="2800" b="1" dirty="0" smtClean="0">
                <a:solidFill>
                  <a:srgbClr val="333333"/>
                </a:solidFill>
                <a:latin typeface="Times New Roman" pitchFamily="18" charset="0"/>
                <a:cs typeface="Times New Roman" pitchFamily="18" charset="0"/>
              </a:rPr>
              <a:t>装置</a:t>
            </a:r>
            <a:endParaRPr lang="zh-CN" altLang="en-US" sz="2800" b="1" dirty="0">
              <a:solidFill>
                <a:srgbClr val="333333"/>
              </a:solidFill>
              <a:latin typeface="Times New Roman" pitchFamily="18" charset="0"/>
              <a:cs typeface="Times New Roman" pitchFamily="18" charset="0"/>
            </a:endParaRPr>
          </a:p>
        </p:txBody>
      </p:sp>
      <p:sp>
        <p:nvSpPr>
          <p:cNvPr id="17416" name="Text Box 4"/>
          <p:cNvSpPr txBox="1">
            <a:spLocks noChangeArrowheads="1"/>
          </p:cNvSpPr>
          <p:nvPr/>
        </p:nvSpPr>
        <p:spPr bwMode="auto">
          <a:xfrm>
            <a:off x="395288" y="981075"/>
            <a:ext cx="45370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400">
                <a:solidFill>
                  <a:srgbClr val="333333"/>
                </a:solidFill>
                <a:latin typeface="宋体" pitchFamily="2" charset="-122"/>
              </a:rPr>
              <a:t>如：干电池，蓄电池，化学燃料电池，太阳能电池，（水力、风力、电力、核）发电机等。</a:t>
            </a:r>
          </a:p>
          <a:p>
            <a:pPr>
              <a:spcBef>
                <a:spcPct val="50000"/>
              </a:spcBef>
            </a:pPr>
            <a:r>
              <a:rPr lang="zh-CN" altLang="en-US" sz="2400">
                <a:solidFill>
                  <a:srgbClr val="333333"/>
                </a:solidFill>
                <a:latin typeface="宋体" pitchFamily="2" charset="-122"/>
              </a:rPr>
              <a:t>  </a:t>
            </a:r>
            <a:endParaRPr lang="en-US" altLang="zh-CN" sz="2400">
              <a:solidFill>
                <a:srgbClr val="333333"/>
              </a:solidFill>
            </a:endParaRPr>
          </a:p>
        </p:txBody>
      </p:sp>
      <p:grpSp>
        <p:nvGrpSpPr>
          <p:cNvPr id="17417" name="Group 10"/>
          <p:cNvGrpSpPr>
            <a:grpSpLocks/>
          </p:cNvGrpSpPr>
          <p:nvPr/>
        </p:nvGrpSpPr>
        <p:grpSpPr bwMode="auto">
          <a:xfrm>
            <a:off x="5715000" y="801688"/>
            <a:ext cx="2971800" cy="2514600"/>
            <a:chOff x="3600" y="528"/>
            <a:chExt cx="1872" cy="1584"/>
          </a:xfrm>
        </p:grpSpPr>
        <p:sp>
          <p:nvSpPr>
            <p:cNvPr id="17426" name="Rectangle 11"/>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7427" name="Group 12"/>
            <p:cNvGrpSpPr>
              <a:grpSpLocks/>
            </p:cNvGrpSpPr>
            <p:nvPr/>
          </p:nvGrpSpPr>
          <p:grpSpPr bwMode="auto">
            <a:xfrm>
              <a:off x="4368" y="1104"/>
              <a:ext cx="336" cy="288"/>
              <a:chOff x="3936" y="1776"/>
              <a:chExt cx="336" cy="288"/>
            </a:xfrm>
          </p:grpSpPr>
          <p:sp>
            <p:nvSpPr>
              <p:cNvPr id="17440" name="Line 13"/>
              <p:cNvSpPr>
                <a:spLocks noChangeShapeType="1"/>
              </p:cNvSpPr>
              <p:nvPr/>
            </p:nvSpPr>
            <p:spPr bwMode="auto">
              <a:xfrm>
                <a:off x="3936" y="2064"/>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13" name="Object 5"/>
              <p:cNvGraphicFramePr>
                <a:graphicFrameLocks noChangeAspect="1"/>
              </p:cNvGraphicFramePr>
              <p:nvPr/>
            </p:nvGraphicFramePr>
            <p:xfrm>
              <a:off x="3984" y="1776"/>
              <a:ext cx="223" cy="276"/>
            </p:xfrm>
            <a:graphic>
              <a:graphicData uri="http://schemas.openxmlformats.org/presentationml/2006/ole">
                <mc:AlternateContent xmlns:mc="http://schemas.openxmlformats.org/markup-compatibility/2006">
                  <mc:Choice xmlns:v="urn:schemas-microsoft-com:vml" Requires="v">
                    <p:oleObj spid="_x0000_s415916" name="公式" r:id="rId3" imgW="215619" imgH="266353" progId="Equation.3">
                      <p:embed/>
                    </p:oleObj>
                  </mc:Choice>
                  <mc:Fallback>
                    <p:oleObj name="公式" r:id="rId3" imgW="215619" imgH="266353" progId="Equation.3">
                      <p:embed/>
                      <p:pic>
                        <p:nvPicPr>
                          <p:cNvPr id="174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1776"/>
                            <a:ext cx="223" cy="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279" name="Rectangle 15"/>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7429" name="Rectangle 16"/>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30" name="Rectangle 17"/>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31" name="Line 18"/>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19"/>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20"/>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21"/>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Line 22"/>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6" name="Line 23"/>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7" name="Line 24"/>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Text Box 25"/>
            <p:cNvSpPr txBox="1">
              <a:spLocks noChangeArrowheads="1"/>
            </p:cNvSpPr>
            <p:nvPr/>
          </p:nvSpPr>
          <p:spPr bwMode="auto">
            <a:xfrm>
              <a:off x="4224" y="1199"/>
              <a:ext cx="19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7439" name="Text Box 26"/>
            <p:cNvSpPr txBox="1">
              <a:spLocks noChangeArrowheads="1"/>
            </p:cNvSpPr>
            <p:nvPr/>
          </p:nvSpPr>
          <p:spPr bwMode="auto">
            <a:xfrm>
              <a:off x="4656" y="1151"/>
              <a:ext cx="24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graphicFrame>
          <p:nvGraphicFramePr>
            <p:cNvPr id="17411" name="Object 3"/>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5917" name="公式" r:id="rId5" imgW="215806" imgH="228501" progId="Equation.3">
                    <p:embed/>
                  </p:oleObj>
                </mc:Choice>
                <mc:Fallback>
                  <p:oleObj name="公式" r:id="rId5" imgW="215806" imgH="228501" progId="Equation.3">
                    <p:embed/>
                    <p:pic>
                      <p:nvPicPr>
                        <p:cNvPr id="174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4"/>
            <p:cNvGraphicFramePr>
              <a:graphicFrameLocks noChangeAspect="1"/>
            </p:cNvGraphicFramePr>
            <p:nvPr/>
          </p:nvGraphicFramePr>
          <p:xfrm>
            <a:off x="3792" y="1103"/>
            <a:ext cx="173" cy="240"/>
          </p:xfrm>
          <a:graphic>
            <a:graphicData uri="http://schemas.openxmlformats.org/presentationml/2006/ole">
              <mc:AlternateContent xmlns:mc="http://schemas.openxmlformats.org/markup-compatibility/2006">
                <mc:Choice xmlns:v="urn:schemas-microsoft-com:vml" Requires="v">
                  <p:oleObj spid="_x0000_s415918" name="公式" r:id="rId7" imgW="165028" imgH="228501" progId="Equation.3">
                    <p:embed/>
                  </p:oleObj>
                </mc:Choice>
                <mc:Fallback>
                  <p:oleObj name="公式" r:id="rId7" imgW="165028" imgH="228501" progId="Equation.3">
                    <p:embed/>
                    <p:pic>
                      <p:nvPicPr>
                        <p:cNvPr id="174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103"/>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418" name="Group 32"/>
          <p:cNvGrpSpPr>
            <a:grpSpLocks/>
          </p:cNvGrpSpPr>
          <p:nvPr/>
        </p:nvGrpSpPr>
        <p:grpSpPr bwMode="auto">
          <a:xfrm>
            <a:off x="6927850" y="2187575"/>
            <a:ext cx="539750" cy="519113"/>
            <a:chOff x="4320" y="1152"/>
            <a:chExt cx="340" cy="327"/>
          </a:xfrm>
        </p:grpSpPr>
        <p:sp>
          <p:nvSpPr>
            <p:cNvPr id="17423" name="Oval 33"/>
            <p:cNvSpPr>
              <a:spLocks noChangeArrowheads="1"/>
            </p:cNvSpPr>
            <p:nvPr/>
          </p:nvSpPr>
          <p:spPr bwMode="auto">
            <a:xfrm>
              <a:off x="4464" y="1248"/>
              <a:ext cx="144" cy="144"/>
            </a:xfrm>
            <a:prstGeom prst="ellipse">
              <a:avLst/>
            </a:prstGeom>
            <a:solidFill>
              <a:srgbClr val="FFDDFF"/>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24" name="Text Box 34"/>
            <p:cNvSpPr txBox="1">
              <a:spLocks noChangeArrowheads="1"/>
            </p:cNvSpPr>
            <p:nvPr/>
          </p:nvSpPr>
          <p:spPr bwMode="auto">
            <a:xfrm>
              <a:off x="4416" y="115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7425" name="Line 35"/>
            <p:cNvSpPr>
              <a:spLocks noChangeShapeType="1"/>
            </p:cNvSpPr>
            <p:nvPr/>
          </p:nvSpPr>
          <p:spPr bwMode="auto">
            <a:xfrm flipH="1">
              <a:off x="4320" y="1344"/>
              <a:ext cx="144" cy="0"/>
            </a:xfrm>
            <a:prstGeom prst="line">
              <a:avLst/>
            </a:prstGeom>
            <a:noFill/>
            <a:ln w="1905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19" name="Group 36"/>
          <p:cNvGrpSpPr>
            <a:grpSpLocks/>
          </p:cNvGrpSpPr>
          <p:nvPr/>
        </p:nvGrpSpPr>
        <p:grpSpPr bwMode="auto">
          <a:xfrm>
            <a:off x="6934200" y="2706688"/>
            <a:ext cx="457200" cy="533400"/>
            <a:chOff x="4512" y="1488"/>
            <a:chExt cx="288" cy="336"/>
          </a:xfrm>
        </p:grpSpPr>
        <p:sp>
          <p:nvSpPr>
            <p:cNvPr id="17422" name="Line 37"/>
            <p:cNvSpPr>
              <a:spLocks noChangeShapeType="1"/>
            </p:cNvSpPr>
            <p:nvPr/>
          </p:nvSpPr>
          <p:spPr bwMode="auto">
            <a:xfrm flipH="1">
              <a:off x="4512" y="1488"/>
              <a:ext cx="288"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10" name="Object 2"/>
            <p:cNvGraphicFramePr>
              <a:graphicFrameLocks noChangeAspect="1"/>
            </p:cNvGraphicFramePr>
            <p:nvPr/>
          </p:nvGraphicFramePr>
          <p:xfrm>
            <a:off x="4512" y="1488"/>
            <a:ext cx="273" cy="336"/>
          </p:xfrm>
          <a:graphic>
            <a:graphicData uri="http://schemas.openxmlformats.org/presentationml/2006/ole">
              <mc:AlternateContent xmlns:mc="http://schemas.openxmlformats.org/markup-compatibility/2006">
                <mc:Choice xmlns:v="urn:schemas-microsoft-com:vml" Requires="v">
                  <p:oleObj spid="_x0000_s415919" name="公式" r:id="rId9" imgW="279279" imgH="342751" progId="Equation.3">
                    <p:embed/>
                  </p:oleObj>
                </mc:Choice>
                <mc:Fallback>
                  <p:oleObj name="公式" r:id="rId9" imgW="279279" imgH="342751" progId="Equation.3">
                    <p:embed/>
                    <p:pic>
                      <p:nvPicPr>
                        <p:cNvPr id="1741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488"/>
                          <a:ext cx="27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20" name="Rectangle 40"/>
          <p:cNvSpPr>
            <a:spLocks noChangeArrowheads="1"/>
          </p:cNvSpPr>
          <p:nvPr/>
        </p:nvSpPr>
        <p:spPr bwMode="auto">
          <a:xfrm>
            <a:off x="142844" y="3643314"/>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b="1" dirty="0">
                <a:solidFill>
                  <a:srgbClr val="333333"/>
                </a:solidFill>
                <a:latin typeface="Times New Roman" pitchFamily="18" charset="0"/>
                <a:cs typeface="Times New Roman" pitchFamily="18" charset="0"/>
              </a:rPr>
              <a:t>2</a:t>
            </a:r>
            <a:r>
              <a:rPr lang="en-US" altLang="zh-CN" sz="2400" b="1" dirty="0" smtClean="0">
                <a:solidFill>
                  <a:srgbClr val="333333"/>
                </a:solidFill>
                <a:latin typeface="Times New Roman" pitchFamily="18" charset="0"/>
                <a:cs typeface="Times New Roman" pitchFamily="18" charset="0"/>
              </a:rPr>
              <a:t>. </a:t>
            </a:r>
            <a:r>
              <a:rPr lang="zh-CN" altLang="en-US" sz="2400" b="1" dirty="0">
                <a:solidFill>
                  <a:srgbClr val="333333"/>
                </a:solidFill>
                <a:latin typeface="Times New Roman" pitchFamily="18" charset="0"/>
                <a:cs typeface="Times New Roman" pitchFamily="18" charset="0"/>
              </a:rPr>
              <a:t>非静电</a:t>
            </a:r>
            <a:r>
              <a:rPr lang="zh-CN" altLang="en-US" sz="2400" b="1" dirty="0">
                <a:solidFill>
                  <a:srgbClr val="CC0000"/>
                </a:solidFill>
                <a:latin typeface="Times New Roman" pitchFamily="18" charset="0"/>
                <a:cs typeface="Times New Roman" pitchFamily="18" charset="0"/>
              </a:rPr>
              <a:t>电场强度</a:t>
            </a:r>
            <a:r>
              <a:rPr lang="zh-CN" altLang="en-US" sz="2400" b="1" dirty="0">
                <a:solidFill>
                  <a:srgbClr val="333333"/>
                </a:solidFill>
                <a:latin typeface="Times New Roman" pitchFamily="18" charset="0"/>
                <a:cs typeface="Times New Roman" pitchFamily="18" charset="0"/>
              </a:rPr>
              <a:t>: 为单位正电荷所受的</a:t>
            </a:r>
            <a:r>
              <a:rPr lang="zh-CN" altLang="en-US" sz="2400" b="1" dirty="0">
                <a:solidFill>
                  <a:srgbClr val="0000FF"/>
                </a:solidFill>
                <a:latin typeface="Times New Roman" pitchFamily="18" charset="0"/>
                <a:cs typeface="Times New Roman" pitchFamily="18" charset="0"/>
              </a:rPr>
              <a:t>非</a:t>
            </a:r>
            <a:r>
              <a:rPr lang="zh-CN" altLang="en-US" sz="2400" b="1" dirty="0" smtClean="0">
                <a:solidFill>
                  <a:srgbClr val="0000FF"/>
                </a:solidFill>
                <a:latin typeface="Times New Roman" pitchFamily="18" charset="0"/>
                <a:cs typeface="Times New Roman" pitchFamily="18" charset="0"/>
              </a:rPr>
              <a:t>静电力</a:t>
            </a:r>
            <a:endParaRPr lang="zh-CN" altLang="en-US" sz="2400" b="1" dirty="0">
              <a:solidFill>
                <a:srgbClr val="333333"/>
              </a:solidFill>
              <a:latin typeface="Times New Roman" pitchFamily="18" charset="0"/>
              <a:cs typeface="Times New Roman" pitchFamily="18" charset="0"/>
            </a:endParaRPr>
          </a:p>
        </p:txBody>
      </p:sp>
      <p:sp>
        <p:nvSpPr>
          <p:cNvPr id="17421" name="Rectangle 43"/>
          <p:cNvSpPr>
            <a:spLocks noChangeArrowheads="1"/>
          </p:cNvSpPr>
          <p:nvPr/>
        </p:nvSpPr>
        <p:spPr bwMode="auto">
          <a:xfrm>
            <a:off x="357158" y="2357430"/>
            <a:ext cx="5184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dirty="0">
                <a:solidFill>
                  <a:srgbClr val="333333"/>
                </a:solidFill>
              </a:rPr>
              <a:t>实际上</a:t>
            </a:r>
            <a:r>
              <a:rPr lang="zh-CN" altLang="en-US" sz="2400" dirty="0">
                <a:solidFill>
                  <a:srgbClr val="FF0000"/>
                </a:solidFill>
              </a:rPr>
              <a:t>电源</a:t>
            </a:r>
            <a:r>
              <a:rPr lang="zh-CN" altLang="en-US" sz="2400" dirty="0">
                <a:solidFill>
                  <a:srgbClr val="333333"/>
                </a:solidFill>
              </a:rPr>
              <a:t>是把其它形式的能量转换为电能的装置。</a:t>
            </a:r>
          </a:p>
        </p:txBody>
      </p:sp>
      <p:sp>
        <p:nvSpPr>
          <p:cNvPr id="33" name="Text Box 9"/>
          <p:cNvSpPr txBox="1">
            <a:spLocks noChangeArrowheads="1"/>
          </p:cNvSpPr>
          <p:nvPr/>
        </p:nvSpPr>
        <p:spPr bwMode="auto">
          <a:xfrm>
            <a:off x="142844" y="5072074"/>
            <a:ext cx="8786874" cy="100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lnSpc>
                <a:spcPct val="130000"/>
              </a:lnSpc>
              <a:spcBef>
                <a:spcPct val="50000"/>
              </a:spcBef>
            </a:pPr>
            <a:r>
              <a:rPr lang="en-US" altLang="zh-CN" sz="2400" dirty="0">
                <a:solidFill>
                  <a:srgbClr val="000000"/>
                </a:solidFill>
                <a:latin typeface="Times New Roman" pitchFamily="18" charset="0"/>
                <a:cs typeface="Times New Roman" pitchFamily="18" charset="0"/>
              </a:rPr>
              <a:t>1. </a:t>
            </a:r>
            <a:r>
              <a:rPr lang="zh-CN" altLang="en-US" sz="2400" dirty="0">
                <a:solidFill>
                  <a:srgbClr val="000000"/>
                </a:solidFill>
                <a:latin typeface="Times New Roman" pitchFamily="18" charset="0"/>
                <a:cs typeface="Times New Roman" pitchFamily="18" charset="0"/>
              </a:rPr>
              <a:t>电动势的定义：</a:t>
            </a:r>
            <a:r>
              <a:rPr lang="zh-CN" altLang="en-US" sz="2400" dirty="0">
                <a:solidFill>
                  <a:srgbClr val="333333"/>
                </a:solidFill>
                <a:latin typeface="Times New Roman" pitchFamily="18" charset="0"/>
                <a:cs typeface="Times New Roman" pitchFamily="18" charset="0"/>
              </a:rPr>
              <a:t>单位正电荷绕闭合回路运动一周，</a:t>
            </a:r>
            <a:r>
              <a:rPr lang="zh-CN" altLang="en-US" sz="2400" dirty="0">
                <a:solidFill>
                  <a:srgbClr val="0000FF"/>
                </a:solidFill>
                <a:latin typeface="Times New Roman" pitchFamily="18" charset="0"/>
                <a:cs typeface="Times New Roman" pitchFamily="18" charset="0"/>
              </a:rPr>
              <a:t>非静电力</a:t>
            </a:r>
            <a:r>
              <a:rPr lang="zh-CN" altLang="en-US" sz="2400" dirty="0">
                <a:solidFill>
                  <a:srgbClr val="333333"/>
                </a:solidFill>
                <a:latin typeface="Times New Roman" pitchFamily="18" charset="0"/>
                <a:cs typeface="Times New Roman" pitchFamily="18" charset="0"/>
              </a:rPr>
              <a:t>所做的功。</a:t>
            </a:r>
          </a:p>
        </p:txBody>
      </p:sp>
      <p:sp>
        <p:nvSpPr>
          <p:cNvPr id="34" name="Rectangle 40"/>
          <p:cNvSpPr>
            <a:spLocks noChangeArrowheads="1"/>
          </p:cNvSpPr>
          <p:nvPr/>
        </p:nvSpPr>
        <p:spPr bwMode="auto">
          <a:xfrm>
            <a:off x="71406" y="435769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smtClean="0">
                <a:solidFill>
                  <a:srgbClr val="000000"/>
                </a:solidFill>
              </a:rPr>
              <a:t>二、</a:t>
            </a:r>
            <a:r>
              <a:rPr lang="zh-CN" altLang="en-US" sz="3200" b="1" dirty="0">
                <a:solidFill>
                  <a:srgbClr val="000000"/>
                </a:solidFill>
              </a:rPr>
              <a:t>电源的电动势</a:t>
            </a:r>
          </a:p>
        </p:txBody>
      </p:sp>
      <p:graphicFrame>
        <p:nvGraphicFramePr>
          <p:cNvPr id="17477" name="Object 69"/>
          <p:cNvGraphicFramePr>
            <a:graphicFrameLocks noChangeAspect="1"/>
          </p:cNvGraphicFramePr>
          <p:nvPr/>
        </p:nvGraphicFramePr>
        <p:xfrm>
          <a:off x="1714480" y="5643578"/>
          <a:ext cx="4071938" cy="1089025"/>
        </p:xfrm>
        <a:graphic>
          <a:graphicData uri="http://schemas.openxmlformats.org/presentationml/2006/ole">
            <mc:AlternateContent xmlns:mc="http://schemas.openxmlformats.org/markup-compatibility/2006">
              <mc:Choice xmlns:v="urn:schemas-microsoft-com:vml" Requires="v">
                <p:oleObj spid="_x0000_s415920" name="公式" r:id="rId11" imgW="1282700" imgH="342900" progId="Equation.3">
                  <p:embed/>
                </p:oleObj>
              </mc:Choice>
              <mc:Fallback>
                <p:oleObj name="公式" r:id="rId11" imgW="1282700" imgH="342900" progId="Equation.3">
                  <p:embed/>
                  <p:pic>
                    <p:nvPicPr>
                      <p:cNvPr id="17477" name="Object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4480" y="5643578"/>
                        <a:ext cx="4071938"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796511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816840192"/>
              </p:ext>
            </p:extLst>
          </p:nvPr>
        </p:nvGraphicFramePr>
        <p:xfrm>
          <a:off x="971600" y="260648"/>
          <a:ext cx="6837363" cy="1427163"/>
        </p:xfrm>
        <a:graphic>
          <a:graphicData uri="http://schemas.openxmlformats.org/presentationml/2006/ole">
            <mc:AlternateContent xmlns:mc="http://schemas.openxmlformats.org/markup-compatibility/2006">
              <mc:Choice xmlns:v="urn:schemas-microsoft-com:vml" Requires="v">
                <p:oleObj spid="_x0000_s435242" name="Equation" r:id="rId3" imgW="2869920" imgH="596880" progId="Equation.DSMT4">
                  <p:embed/>
                </p:oleObj>
              </mc:Choice>
              <mc:Fallback>
                <p:oleObj name="Equation" r:id="rId3" imgW="2869920" imgH="596880" progId="Equation.DSMT4">
                  <p:embed/>
                  <p:pic>
                    <p:nvPicPr>
                      <p:cNvPr id="0" name="对象 5"/>
                      <p:cNvPicPr>
                        <a:picLocks noChangeAspect="1" noChangeArrowheads="1"/>
                      </p:cNvPicPr>
                      <p:nvPr/>
                    </p:nvPicPr>
                    <p:blipFill>
                      <a:blip r:embed="rId4"/>
                      <a:srcRect/>
                      <a:stretch>
                        <a:fillRect/>
                      </a:stretch>
                    </p:blipFill>
                    <p:spPr bwMode="auto">
                      <a:xfrm>
                        <a:off x="971600" y="260648"/>
                        <a:ext cx="6837363"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323528" y="1628800"/>
            <a:ext cx="1425390" cy="461665"/>
          </a:xfrm>
          <a:prstGeom prst="rect">
            <a:avLst/>
          </a:prstGeom>
        </p:spPr>
        <p:txBody>
          <a:bodyPr wrap="none">
            <a:spAutoFit/>
          </a:bodyPr>
          <a:lstStyle/>
          <a:p>
            <a:r>
              <a:rPr lang="zh-CN" altLang="en-US" b="1" dirty="0">
                <a:solidFill>
                  <a:srgbClr val="0000FF"/>
                </a:solidFill>
                <a:latin typeface="黑体" pitchFamily="49" charset="-122"/>
                <a:ea typeface="黑体" pitchFamily="49" charset="-122"/>
                <a:sym typeface="Wingdings" panose="05000000000000000000" pitchFamily="2" charset="2"/>
              </a:rPr>
              <a:t>当</a:t>
            </a:r>
            <a:r>
              <a:rPr lang="en-US" altLang="zh-CN" b="1" dirty="0">
                <a:solidFill>
                  <a:srgbClr val="0000FF"/>
                </a:solidFill>
                <a:latin typeface="黑体" pitchFamily="49" charset="-122"/>
                <a:ea typeface="黑体" pitchFamily="49" charset="-122"/>
                <a:sym typeface="Wingdings" panose="05000000000000000000" pitchFamily="2" charset="2"/>
              </a:rPr>
              <a:t>b&gt;&gt;a</a:t>
            </a:r>
            <a:r>
              <a:rPr lang="zh-CN" altLang="en-US" b="1" dirty="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58335728"/>
              </p:ext>
            </p:extLst>
          </p:nvPr>
        </p:nvGraphicFramePr>
        <p:xfrm>
          <a:off x="395536" y="2090465"/>
          <a:ext cx="3570288" cy="971550"/>
        </p:xfrm>
        <a:graphic>
          <a:graphicData uri="http://schemas.openxmlformats.org/presentationml/2006/ole">
            <mc:AlternateContent xmlns:mc="http://schemas.openxmlformats.org/markup-compatibility/2006">
              <mc:Choice xmlns:v="urn:schemas-microsoft-com:vml" Requires="v">
                <p:oleObj spid="_x0000_s435243" name="Equation" r:id="rId5" imgW="1498320" imgH="406080" progId="Equation.DSMT4">
                  <p:embed/>
                </p:oleObj>
              </mc:Choice>
              <mc:Fallback>
                <p:oleObj name="Equation" r:id="rId5" imgW="1498320" imgH="406080" progId="Equation.DSMT4">
                  <p:embed/>
                  <p:pic>
                    <p:nvPicPr>
                      <p:cNvPr id="0" name="对象 2"/>
                      <p:cNvPicPr>
                        <a:picLocks noChangeAspect="1" noChangeArrowheads="1"/>
                      </p:cNvPicPr>
                      <p:nvPr/>
                    </p:nvPicPr>
                    <p:blipFill>
                      <a:blip r:embed="rId6"/>
                      <a:srcRect/>
                      <a:stretch>
                        <a:fillRect/>
                      </a:stretch>
                    </p:blipFill>
                    <p:spPr bwMode="auto">
                      <a:xfrm>
                        <a:off x="395536" y="2090465"/>
                        <a:ext cx="35702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74233719"/>
              </p:ext>
            </p:extLst>
          </p:nvPr>
        </p:nvGraphicFramePr>
        <p:xfrm>
          <a:off x="4572000" y="1999375"/>
          <a:ext cx="3963988" cy="1093788"/>
        </p:xfrm>
        <a:graphic>
          <a:graphicData uri="http://schemas.openxmlformats.org/presentationml/2006/ole">
            <mc:AlternateContent xmlns:mc="http://schemas.openxmlformats.org/markup-compatibility/2006">
              <mc:Choice xmlns:v="urn:schemas-microsoft-com:vml" Requires="v">
                <p:oleObj spid="_x0000_s435244" name="Equation" r:id="rId7" imgW="1663560" imgH="457200" progId="Equation.DSMT4">
                  <p:embed/>
                </p:oleObj>
              </mc:Choice>
              <mc:Fallback>
                <p:oleObj name="Equation" r:id="rId7" imgW="1663560" imgH="457200" progId="Equation.DSMT4">
                  <p:embed/>
                  <p:pic>
                    <p:nvPicPr>
                      <p:cNvPr id="0" name="对象 2"/>
                      <p:cNvPicPr>
                        <a:picLocks noChangeAspect="1" noChangeArrowheads="1"/>
                      </p:cNvPicPr>
                      <p:nvPr/>
                    </p:nvPicPr>
                    <p:blipFill>
                      <a:blip r:embed="rId8"/>
                      <a:srcRect/>
                      <a:stretch>
                        <a:fillRect/>
                      </a:stretch>
                    </p:blipFill>
                    <p:spPr bwMode="auto">
                      <a:xfrm>
                        <a:off x="4572000" y="1999375"/>
                        <a:ext cx="3963988"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334338" y="3093162"/>
            <a:ext cx="1731564"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舍去高次项</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966174138"/>
              </p:ext>
            </p:extLst>
          </p:nvPr>
        </p:nvGraphicFramePr>
        <p:xfrm>
          <a:off x="3068638" y="3400425"/>
          <a:ext cx="1784350" cy="941388"/>
        </p:xfrm>
        <a:graphic>
          <a:graphicData uri="http://schemas.openxmlformats.org/presentationml/2006/ole">
            <mc:AlternateContent xmlns:mc="http://schemas.openxmlformats.org/markup-compatibility/2006">
              <mc:Choice xmlns:v="urn:schemas-microsoft-com:vml" Requires="v">
                <p:oleObj spid="_x0000_s435245" name="Equation" r:id="rId9" imgW="749160" imgH="393480" progId="Equation.DSMT4">
                  <p:embed/>
                </p:oleObj>
              </mc:Choice>
              <mc:Fallback>
                <p:oleObj name="Equation" r:id="rId9" imgW="749160" imgH="393480" progId="Equation.DSMT4">
                  <p:embed/>
                  <p:pic>
                    <p:nvPicPr>
                      <p:cNvPr id="0" name="对象 5"/>
                      <p:cNvPicPr>
                        <a:picLocks noChangeAspect="1" noChangeArrowheads="1"/>
                      </p:cNvPicPr>
                      <p:nvPr/>
                    </p:nvPicPr>
                    <p:blipFill>
                      <a:blip r:embed="rId10"/>
                      <a:srcRect/>
                      <a:stretch>
                        <a:fillRect/>
                      </a:stretch>
                    </p:blipFill>
                    <p:spPr bwMode="auto">
                      <a:xfrm>
                        <a:off x="3068638" y="3400425"/>
                        <a:ext cx="17843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5076056" y="3645024"/>
            <a:ext cx="3587842"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相当于无限长直电流的场</a:t>
            </a:r>
            <a:endParaRPr lang="zh-CN" altLang="en-US" dirty="0"/>
          </a:p>
        </p:txBody>
      </p:sp>
      <p:sp>
        <p:nvSpPr>
          <p:cNvPr id="10" name="TextBox 9"/>
          <p:cNvSpPr txBox="1"/>
          <p:nvPr/>
        </p:nvSpPr>
        <p:spPr>
          <a:xfrm>
            <a:off x="0" y="4509120"/>
            <a:ext cx="6670309" cy="461665"/>
          </a:xfrm>
          <a:prstGeom prst="rect">
            <a:avLst/>
          </a:prstGeom>
          <a:noFill/>
        </p:spPr>
        <p:txBody>
          <a:bodyPr wrap="square" rtlCol="0">
            <a:spAutoFit/>
          </a:bodyPr>
          <a:lstStyle/>
          <a:p>
            <a:r>
              <a:rPr lang="zh-CN" altLang="en-US" b="1" dirty="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2</a:t>
            </a:r>
            <a:r>
              <a:rPr lang="zh-CN" altLang="en-US" b="1" dirty="0" smtClean="0">
                <a:solidFill>
                  <a:srgbClr val="0000FF"/>
                </a:solidFill>
                <a:latin typeface="黑体" pitchFamily="49" charset="-122"/>
                <a:ea typeface="黑体" pitchFamily="49" charset="-122"/>
              </a:rPr>
              <a:t>）由对称性，</a:t>
            </a:r>
            <a:r>
              <a:rPr lang="en-US" altLang="zh-CN" b="1" dirty="0" smtClean="0">
                <a:solidFill>
                  <a:srgbClr val="0000FF"/>
                </a:solidFill>
                <a:latin typeface="黑体" pitchFamily="49" charset="-122"/>
                <a:ea typeface="黑体" pitchFamily="49" charset="-122"/>
              </a:rPr>
              <a:t>y</a:t>
            </a:r>
            <a:r>
              <a:rPr lang="zh-CN" altLang="en-US" b="1" dirty="0" smtClean="0">
                <a:solidFill>
                  <a:srgbClr val="0000FF"/>
                </a:solidFill>
                <a:latin typeface="黑体" pitchFamily="49" charset="-122"/>
                <a:ea typeface="黑体" pitchFamily="49" charset="-122"/>
              </a:rPr>
              <a:t>分量抵消，</a:t>
            </a:r>
            <a:r>
              <a:rPr lang="en-US" altLang="zh-CN" b="1" dirty="0" smtClean="0">
                <a:solidFill>
                  <a:srgbClr val="0000FF"/>
                </a:solidFill>
                <a:latin typeface="黑体" pitchFamily="49" charset="-122"/>
                <a:ea typeface="黑体" pitchFamily="49" charset="-122"/>
              </a:rPr>
              <a:t>x</a:t>
            </a:r>
            <a:r>
              <a:rPr lang="zh-CN" altLang="en-US" b="1" dirty="0" smtClean="0">
                <a:solidFill>
                  <a:srgbClr val="0000FF"/>
                </a:solidFill>
                <a:latin typeface="黑体" pitchFamily="49" charset="-122"/>
                <a:ea typeface="黑体" pitchFamily="49" charset="-122"/>
              </a:rPr>
              <a:t>分量叠加</a:t>
            </a:r>
            <a:endParaRPr lang="zh-CN" altLang="en-US" b="1" dirty="0">
              <a:solidFill>
                <a:srgbClr val="0000FF"/>
              </a:solidFill>
              <a:latin typeface="黑体" pitchFamily="49" charset="-122"/>
              <a:ea typeface="黑体"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10676911"/>
              </p:ext>
            </p:extLst>
          </p:nvPr>
        </p:nvGraphicFramePr>
        <p:xfrm>
          <a:off x="179512" y="4869160"/>
          <a:ext cx="8832850" cy="1427162"/>
        </p:xfrm>
        <a:graphic>
          <a:graphicData uri="http://schemas.openxmlformats.org/presentationml/2006/ole">
            <mc:AlternateContent xmlns:mc="http://schemas.openxmlformats.org/markup-compatibility/2006">
              <mc:Choice xmlns:v="urn:schemas-microsoft-com:vml" Requires="v">
                <p:oleObj spid="_x0000_s435246" name="Equation" r:id="rId11" imgW="3708360" imgH="596880" progId="Equation.DSMT4">
                  <p:embed/>
                </p:oleObj>
              </mc:Choice>
              <mc:Fallback>
                <p:oleObj name="Equation" r:id="rId11" imgW="3708360" imgH="596880" progId="Equation.DSMT4">
                  <p:embed/>
                  <p:pic>
                    <p:nvPicPr>
                      <p:cNvPr id="0" name="对象 2"/>
                      <p:cNvPicPr>
                        <a:picLocks noChangeAspect="1" noChangeArrowheads="1"/>
                      </p:cNvPicPr>
                      <p:nvPr/>
                    </p:nvPicPr>
                    <p:blipFill>
                      <a:blip r:embed="rId12"/>
                      <a:srcRect/>
                      <a:stretch>
                        <a:fillRect/>
                      </a:stretch>
                    </p:blipFill>
                    <p:spPr bwMode="auto">
                      <a:xfrm>
                        <a:off x="179512" y="4869160"/>
                        <a:ext cx="8832850"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25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31885930"/>
              </p:ext>
            </p:extLst>
          </p:nvPr>
        </p:nvGraphicFramePr>
        <p:xfrm>
          <a:off x="1043608" y="404664"/>
          <a:ext cx="6624638" cy="1001712"/>
        </p:xfrm>
        <a:graphic>
          <a:graphicData uri="http://schemas.openxmlformats.org/presentationml/2006/ole">
            <mc:AlternateContent xmlns:mc="http://schemas.openxmlformats.org/markup-compatibility/2006">
              <mc:Choice xmlns:v="urn:schemas-microsoft-com:vml" Requires="v">
                <p:oleObj spid="_x0000_s436246" name="Equation" r:id="rId3" imgW="2781000" imgH="419040" progId="Equation.DSMT4">
                  <p:embed/>
                </p:oleObj>
              </mc:Choice>
              <mc:Fallback>
                <p:oleObj name="Equation" r:id="rId3" imgW="2781000" imgH="419040" progId="Equation.DSMT4">
                  <p:embed/>
                  <p:pic>
                    <p:nvPicPr>
                      <p:cNvPr id="0" name="对象 10"/>
                      <p:cNvPicPr>
                        <a:picLocks noChangeAspect="1" noChangeArrowheads="1"/>
                      </p:cNvPicPr>
                      <p:nvPr/>
                    </p:nvPicPr>
                    <p:blipFill>
                      <a:blip r:embed="rId4"/>
                      <a:srcRect/>
                      <a:stretch>
                        <a:fillRect/>
                      </a:stretch>
                    </p:blipFill>
                    <p:spPr bwMode="auto">
                      <a:xfrm>
                        <a:off x="1043608" y="404664"/>
                        <a:ext cx="6624638"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179512" y="1628800"/>
            <a:ext cx="3129383"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讨论：</a:t>
            </a:r>
            <a:r>
              <a:rPr lang="en-US" altLang="zh-CN" b="1" dirty="0" smtClean="0">
                <a:solidFill>
                  <a:srgbClr val="0000FF"/>
                </a:solidFill>
                <a:latin typeface="黑体" pitchFamily="49" charset="-122"/>
                <a:ea typeface="黑体" pitchFamily="49" charset="-122"/>
                <a:sym typeface="Wingdings" panose="05000000000000000000" pitchFamily="2" charset="2"/>
              </a:rPr>
              <a:t>1</a:t>
            </a:r>
            <a:r>
              <a:rPr lang="zh-CN" altLang="en-US" b="1" dirty="0" smtClean="0">
                <a:solidFill>
                  <a:srgbClr val="0000FF"/>
                </a:solidFill>
                <a:latin typeface="黑体" pitchFamily="49" charset="-122"/>
                <a:ea typeface="黑体" pitchFamily="49" charset="-122"/>
                <a:sym typeface="Wingdings" panose="05000000000000000000" pitchFamily="2" charset="2"/>
              </a:rPr>
              <a:t>）当</a:t>
            </a:r>
            <a:r>
              <a:rPr lang="en-US" altLang="zh-CN" b="1" dirty="0">
                <a:solidFill>
                  <a:srgbClr val="0000FF"/>
                </a:solidFill>
                <a:latin typeface="黑体" pitchFamily="49" charset="-122"/>
                <a:ea typeface="黑体" pitchFamily="49" charset="-122"/>
                <a:sym typeface="Wingdings" panose="05000000000000000000" pitchFamily="2" charset="2"/>
              </a:rPr>
              <a:t>h/a&gt;&gt;</a:t>
            </a:r>
            <a:r>
              <a:rPr lang="en-US" altLang="zh-CN" b="1" dirty="0" smtClean="0">
                <a:solidFill>
                  <a:srgbClr val="0000FF"/>
                </a:solidFill>
                <a:latin typeface="黑体" pitchFamily="49" charset="-122"/>
                <a:ea typeface="黑体" pitchFamily="49" charset="-122"/>
                <a:sym typeface="Wingdings" panose="05000000000000000000" pitchFamily="2" charset="2"/>
              </a:rPr>
              <a:t>1</a:t>
            </a:r>
            <a:r>
              <a:rPr lang="zh-CN" altLang="en-US" b="1" dirty="0" smtClean="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86912462"/>
              </p:ext>
            </p:extLst>
          </p:nvPr>
        </p:nvGraphicFramePr>
        <p:xfrm>
          <a:off x="2074863" y="2235200"/>
          <a:ext cx="3841750" cy="941388"/>
        </p:xfrm>
        <a:graphic>
          <a:graphicData uri="http://schemas.openxmlformats.org/presentationml/2006/ole">
            <mc:AlternateContent xmlns:mc="http://schemas.openxmlformats.org/markup-compatibility/2006">
              <mc:Choice xmlns:v="urn:schemas-microsoft-com:vml" Requires="v">
                <p:oleObj spid="_x0000_s436247" name="Equation" r:id="rId5" imgW="1612800" imgH="393480" progId="Equation.DSMT4">
                  <p:embed/>
                </p:oleObj>
              </mc:Choice>
              <mc:Fallback>
                <p:oleObj name="Equation" r:id="rId5" imgW="1612800" imgH="393480" progId="Equation.DSMT4">
                  <p:embed/>
                  <p:pic>
                    <p:nvPicPr>
                      <p:cNvPr id="0" name="对象 1"/>
                      <p:cNvPicPr>
                        <a:picLocks noChangeAspect="1" noChangeArrowheads="1"/>
                      </p:cNvPicPr>
                      <p:nvPr/>
                    </p:nvPicPr>
                    <p:blipFill>
                      <a:blip r:embed="rId6"/>
                      <a:srcRect/>
                      <a:stretch>
                        <a:fillRect/>
                      </a:stretch>
                    </p:blipFill>
                    <p:spPr bwMode="auto">
                      <a:xfrm>
                        <a:off x="2074863" y="2235200"/>
                        <a:ext cx="38417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187624" y="3429000"/>
            <a:ext cx="2201244" cy="461665"/>
          </a:xfrm>
          <a:prstGeom prst="rect">
            <a:avLst/>
          </a:prstGeom>
        </p:spPr>
        <p:txBody>
          <a:bodyPr wrap="none">
            <a:spAutoFit/>
          </a:bodyPr>
          <a:lstStyle/>
          <a:p>
            <a:r>
              <a:rPr lang="en-US" altLang="zh-CN" b="1" dirty="0" smtClean="0">
                <a:solidFill>
                  <a:srgbClr val="0000FF"/>
                </a:solidFill>
                <a:latin typeface="黑体" pitchFamily="49" charset="-122"/>
                <a:ea typeface="黑体" pitchFamily="49" charset="-122"/>
                <a:sym typeface="Wingdings" panose="05000000000000000000" pitchFamily="2" charset="2"/>
              </a:rPr>
              <a:t>2</a:t>
            </a:r>
            <a:r>
              <a:rPr lang="zh-CN" altLang="en-US" b="1" dirty="0" smtClean="0">
                <a:solidFill>
                  <a:srgbClr val="0000FF"/>
                </a:solidFill>
                <a:latin typeface="黑体" pitchFamily="49" charset="-122"/>
                <a:ea typeface="黑体" pitchFamily="49" charset="-122"/>
                <a:sym typeface="Wingdings" panose="05000000000000000000" pitchFamily="2" charset="2"/>
              </a:rPr>
              <a:t>）当</a:t>
            </a:r>
            <a:r>
              <a:rPr lang="en-US" altLang="zh-CN" b="1" dirty="0" smtClean="0">
                <a:solidFill>
                  <a:srgbClr val="0000FF"/>
                </a:solidFill>
                <a:latin typeface="黑体" pitchFamily="49" charset="-122"/>
                <a:ea typeface="黑体" pitchFamily="49" charset="-122"/>
                <a:sym typeface="Wingdings" panose="05000000000000000000" pitchFamily="2" charset="2"/>
              </a:rPr>
              <a:t>h/a</a:t>
            </a:r>
            <a:r>
              <a:rPr lang="en-US" altLang="zh-CN" b="1" dirty="0">
                <a:solidFill>
                  <a:srgbClr val="0000FF"/>
                </a:solidFill>
                <a:latin typeface="黑体" pitchFamily="49" charset="-122"/>
                <a:ea typeface="黑体" pitchFamily="49" charset="-122"/>
                <a:sym typeface="Wingdings" panose="05000000000000000000" pitchFamily="2" charset="2"/>
              </a:rPr>
              <a:t>&lt;&lt;1</a:t>
            </a:r>
            <a:r>
              <a:rPr lang="zh-CN" altLang="en-US" b="1" dirty="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4113443431"/>
              </p:ext>
            </p:extLst>
          </p:nvPr>
        </p:nvGraphicFramePr>
        <p:xfrm>
          <a:off x="2411760" y="4005064"/>
          <a:ext cx="3600450" cy="941388"/>
        </p:xfrm>
        <a:graphic>
          <a:graphicData uri="http://schemas.openxmlformats.org/presentationml/2006/ole">
            <mc:AlternateContent xmlns:mc="http://schemas.openxmlformats.org/markup-compatibility/2006">
              <mc:Choice xmlns:v="urn:schemas-microsoft-com:vml" Requires="v">
                <p:oleObj spid="_x0000_s436248" name="Equation" r:id="rId7" imgW="1511280" imgH="393480" progId="Equation.DSMT4">
                  <p:embed/>
                </p:oleObj>
              </mc:Choice>
              <mc:Fallback>
                <p:oleObj name="Equation" r:id="rId7" imgW="1511280" imgH="393480" progId="Equation.DSMT4">
                  <p:embed/>
                  <p:pic>
                    <p:nvPicPr>
                      <p:cNvPr id="0" name="对象 3"/>
                      <p:cNvPicPr>
                        <a:picLocks noChangeAspect="1" noChangeArrowheads="1"/>
                      </p:cNvPicPr>
                      <p:nvPr/>
                    </p:nvPicPr>
                    <p:blipFill>
                      <a:blip r:embed="rId8"/>
                      <a:srcRect/>
                      <a:stretch>
                        <a:fillRect/>
                      </a:stretch>
                    </p:blipFill>
                    <p:spPr bwMode="auto">
                      <a:xfrm>
                        <a:off x="2411760" y="4005064"/>
                        <a:ext cx="36004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657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4"/>
          <p:cNvSpPr txBox="1">
            <a:spLocks noChangeArrowheads="1"/>
          </p:cNvSpPr>
          <p:nvPr/>
        </p:nvSpPr>
        <p:spPr bwMode="auto">
          <a:xfrm>
            <a:off x="2214546" y="6000768"/>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rgbClr val="040000"/>
                </a:solidFill>
              </a:rPr>
              <a:t>电源的电动势     和内阻</a:t>
            </a:r>
            <a:r>
              <a:rPr lang="zh-CN" altLang="en-US" sz="2800" b="1" dirty="0"/>
              <a:t>   </a:t>
            </a:r>
          </a:p>
        </p:txBody>
      </p:sp>
      <p:graphicFrame>
        <p:nvGraphicFramePr>
          <p:cNvPr id="19458" name="Object 2"/>
          <p:cNvGraphicFramePr>
            <a:graphicFrameLocks noChangeAspect="1"/>
          </p:cNvGraphicFramePr>
          <p:nvPr/>
        </p:nvGraphicFramePr>
        <p:xfrm>
          <a:off x="6000760" y="6072206"/>
          <a:ext cx="365125" cy="473075"/>
        </p:xfrm>
        <a:graphic>
          <a:graphicData uri="http://schemas.openxmlformats.org/presentationml/2006/ole">
            <mc:AlternateContent xmlns:mc="http://schemas.openxmlformats.org/markup-compatibility/2006">
              <mc:Choice xmlns:v="urn:schemas-microsoft-com:vml" Requires="v">
                <p:oleObj spid="_x0000_s417008" name="Equation" r:id="rId3" imgW="253890" imgH="330057" progId="Equation.DSMT4">
                  <p:embed/>
                </p:oleObj>
              </mc:Choice>
              <mc:Fallback>
                <p:oleObj name="Equation" r:id="rId3" imgW="253890" imgH="330057" progId="Equation.DSMT4">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60" y="6072206"/>
                        <a:ext cx="3651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4" name="Rectangle 36"/>
          <p:cNvSpPr>
            <a:spLocks noChangeArrowheads="1"/>
          </p:cNvSpPr>
          <p:nvPr/>
        </p:nvSpPr>
        <p:spPr bwMode="auto">
          <a:xfrm>
            <a:off x="142844" y="3675085"/>
            <a:ext cx="1439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000FF"/>
                </a:solidFill>
              </a:rPr>
              <a:t>电动势的方向是</a:t>
            </a:r>
            <a:r>
              <a:rPr lang="zh-CN" altLang="en-US" sz="2400" b="1"/>
              <a:t>从</a:t>
            </a:r>
            <a:r>
              <a:rPr lang="zh-CN" altLang="en-US" sz="2400" b="1">
                <a:solidFill>
                  <a:srgbClr val="0000FF"/>
                </a:solidFill>
              </a:rPr>
              <a:t>负极到</a:t>
            </a:r>
            <a:r>
              <a:rPr lang="zh-CN" altLang="en-US" sz="2400" b="1">
                <a:solidFill>
                  <a:srgbClr val="FF0000"/>
                </a:solidFill>
              </a:rPr>
              <a:t>正极</a:t>
            </a:r>
            <a:r>
              <a:rPr lang="zh-CN" altLang="en-US" sz="2400" b="1">
                <a:solidFill>
                  <a:srgbClr val="0000FF"/>
                </a:solidFill>
              </a:rPr>
              <a:t>。</a:t>
            </a:r>
          </a:p>
        </p:txBody>
      </p:sp>
      <p:sp>
        <p:nvSpPr>
          <p:cNvPr id="19465" name="Rectangle 37"/>
          <p:cNvSpPr>
            <a:spLocks noChangeArrowheads="1"/>
          </p:cNvSpPr>
          <p:nvPr/>
        </p:nvSpPr>
        <p:spPr bwMode="auto">
          <a:xfrm>
            <a:off x="7343744" y="3675085"/>
            <a:ext cx="16557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从</a:t>
            </a:r>
            <a:r>
              <a:rPr lang="zh-CN" altLang="en-US" sz="2400" b="1">
                <a:solidFill>
                  <a:srgbClr val="0000FF"/>
                </a:solidFill>
              </a:rPr>
              <a:t>负极到</a:t>
            </a:r>
            <a:r>
              <a:rPr lang="zh-CN" altLang="en-US" sz="2400" b="1">
                <a:solidFill>
                  <a:srgbClr val="FF0000"/>
                </a:solidFill>
              </a:rPr>
              <a:t>正极电势升高，反之电势降低</a:t>
            </a:r>
            <a:r>
              <a:rPr lang="zh-CN" altLang="en-US" sz="2400" b="1">
                <a:solidFill>
                  <a:srgbClr val="0000FF"/>
                </a:solidFill>
              </a:rPr>
              <a:t>。</a:t>
            </a:r>
          </a:p>
        </p:txBody>
      </p:sp>
      <p:graphicFrame>
        <p:nvGraphicFramePr>
          <p:cNvPr id="19460" name="Object 5"/>
          <p:cNvGraphicFramePr>
            <a:graphicFrameLocks noChangeAspect="1"/>
          </p:cNvGraphicFramePr>
          <p:nvPr/>
        </p:nvGraphicFramePr>
        <p:xfrm>
          <a:off x="4500562" y="6083322"/>
          <a:ext cx="379412" cy="417512"/>
        </p:xfrm>
        <a:graphic>
          <a:graphicData uri="http://schemas.openxmlformats.org/presentationml/2006/ole">
            <mc:AlternateContent xmlns:mc="http://schemas.openxmlformats.org/markup-compatibility/2006">
              <mc:Choice xmlns:v="urn:schemas-microsoft-com:vml" Requires="v">
                <p:oleObj spid="_x0000_s417009" name="Equation" r:id="rId5" imgW="126835" imgH="139518" progId="Equation.DSMT4">
                  <p:embed/>
                </p:oleObj>
              </mc:Choice>
              <mc:Fallback>
                <p:oleObj name="Equation" r:id="rId5" imgW="126835" imgH="139518" progId="Equation.DSMT4">
                  <p:embed/>
                  <p:pic>
                    <p:nvPicPr>
                      <p:cNvPr id="1946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2" y="6083322"/>
                        <a:ext cx="379412"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组合 29"/>
          <p:cNvGrpSpPr/>
          <p:nvPr/>
        </p:nvGrpSpPr>
        <p:grpSpPr>
          <a:xfrm>
            <a:off x="1727169" y="3186122"/>
            <a:ext cx="5751512" cy="2590800"/>
            <a:chOff x="1763713" y="1700213"/>
            <a:chExt cx="5751512" cy="2590800"/>
          </a:xfrm>
        </p:grpSpPr>
        <p:sp>
          <p:nvSpPr>
            <p:cNvPr id="19466" name="Rectangle 7"/>
            <p:cNvSpPr>
              <a:spLocks noChangeArrowheads="1"/>
            </p:cNvSpPr>
            <p:nvPr/>
          </p:nvSpPr>
          <p:spPr bwMode="auto">
            <a:xfrm>
              <a:off x="1763713" y="1700213"/>
              <a:ext cx="5410200" cy="2590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9467" name="Oval 9"/>
            <p:cNvSpPr>
              <a:spLocks noChangeArrowheads="1"/>
            </p:cNvSpPr>
            <p:nvPr/>
          </p:nvSpPr>
          <p:spPr bwMode="auto">
            <a:xfrm>
              <a:off x="3287713" y="1928813"/>
              <a:ext cx="2514600" cy="1828800"/>
            </a:xfrm>
            <a:prstGeom prst="ellipse">
              <a:avLst/>
            </a:prstGeom>
            <a:noFill/>
            <a:ln w="22225">
              <a:solidFill>
                <a:srgbClr val="66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9468" name="Line 10"/>
            <p:cNvSpPr>
              <a:spLocks noChangeShapeType="1"/>
            </p:cNvSpPr>
            <p:nvPr/>
          </p:nvSpPr>
          <p:spPr bwMode="auto">
            <a:xfrm flipH="1">
              <a:off x="3897313" y="2538413"/>
              <a:ext cx="0" cy="8382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9" name="Line 11"/>
            <p:cNvSpPr>
              <a:spLocks noChangeShapeType="1"/>
            </p:cNvSpPr>
            <p:nvPr/>
          </p:nvSpPr>
          <p:spPr bwMode="auto">
            <a:xfrm>
              <a:off x="4354513" y="2690813"/>
              <a:ext cx="0" cy="5334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0" name="Line 12"/>
            <p:cNvSpPr>
              <a:spLocks noChangeShapeType="1"/>
            </p:cNvSpPr>
            <p:nvPr/>
          </p:nvSpPr>
          <p:spPr bwMode="auto">
            <a:xfrm>
              <a:off x="4202113" y="2538413"/>
              <a:ext cx="0" cy="8382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1" name="Line 13"/>
            <p:cNvSpPr>
              <a:spLocks noChangeShapeType="1"/>
            </p:cNvSpPr>
            <p:nvPr/>
          </p:nvSpPr>
          <p:spPr bwMode="auto">
            <a:xfrm>
              <a:off x="4049713" y="2690813"/>
              <a:ext cx="0" cy="5334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2" name="Line 14"/>
            <p:cNvSpPr>
              <a:spLocks noChangeShapeType="1"/>
            </p:cNvSpPr>
            <p:nvPr/>
          </p:nvSpPr>
          <p:spPr bwMode="auto">
            <a:xfrm>
              <a:off x="4354513" y="2919413"/>
              <a:ext cx="3810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3" name="Rectangle 15"/>
            <p:cNvSpPr>
              <a:spLocks noChangeArrowheads="1"/>
            </p:cNvSpPr>
            <p:nvPr/>
          </p:nvSpPr>
          <p:spPr bwMode="auto">
            <a:xfrm>
              <a:off x="4735513" y="2767013"/>
              <a:ext cx="685800" cy="3048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333333"/>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9474" name="Line 16"/>
            <p:cNvSpPr>
              <a:spLocks noChangeShapeType="1"/>
            </p:cNvSpPr>
            <p:nvPr/>
          </p:nvSpPr>
          <p:spPr bwMode="auto">
            <a:xfrm>
              <a:off x="5421313" y="2919413"/>
              <a:ext cx="15240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5" name="Line 17"/>
            <p:cNvSpPr>
              <a:spLocks noChangeShapeType="1"/>
            </p:cNvSpPr>
            <p:nvPr/>
          </p:nvSpPr>
          <p:spPr bwMode="auto">
            <a:xfrm flipH="1">
              <a:off x="2220913" y="2919413"/>
              <a:ext cx="16764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6" name="Text Box 18"/>
            <p:cNvSpPr txBox="1">
              <a:spLocks noChangeArrowheads="1"/>
            </p:cNvSpPr>
            <p:nvPr/>
          </p:nvSpPr>
          <p:spPr bwMode="auto">
            <a:xfrm>
              <a:off x="3363913" y="27416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66"/>
                  </a:solidFill>
                </a:rPr>
                <a:t>*</a:t>
              </a:r>
            </a:p>
          </p:txBody>
        </p:sp>
        <p:sp>
          <p:nvSpPr>
            <p:cNvPr id="19477" name="Text Box 19"/>
            <p:cNvSpPr txBox="1">
              <a:spLocks noChangeArrowheads="1"/>
            </p:cNvSpPr>
            <p:nvPr/>
          </p:nvSpPr>
          <p:spPr bwMode="auto">
            <a:xfrm>
              <a:off x="5497513" y="26908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66"/>
                  </a:solidFill>
                </a:rPr>
                <a:t>*</a:t>
              </a:r>
            </a:p>
          </p:txBody>
        </p:sp>
        <p:sp>
          <p:nvSpPr>
            <p:cNvPr id="19478" name="Line 20"/>
            <p:cNvSpPr>
              <a:spLocks noChangeShapeType="1"/>
            </p:cNvSpPr>
            <p:nvPr/>
          </p:nvSpPr>
          <p:spPr bwMode="auto">
            <a:xfrm>
              <a:off x="4735513" y="3617913"/>
              <a:ext cx="457200" cy="457200"/>
            </a:xfrm>
            <a:prstGeom prst="line">
              <a:avLst/>
            </a:prstGeom>
            <a:noFill/>
            <a:ln w="19050">
              <a:solidFill>
                <a:srgbClr val="FF0066"/>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9" name="Text Box 21"/>
            <p:cNvSpPr txBox="1">
              <a:spLocks noChangeArrowheads="1"/>
            </p:cNvSpPr>
            <p:nvPr/>
          </p:nvSpPr>
          <p:spPr bwMode="auto">
            <a:xfrm>
              <a:off x="1992313" y="3465513"/>
              <a:ext cx="1358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正</a:t>
              </a:r>
              <a:r>
                <a:rPr lang="zh-CN" altLang="en-US" sz="2400" b="1">
                  <a:solidFill>
                    <a:srgbClr val="040000"/>
                  </a:solidFill>
                </a:rPr>
                <a:t>极</a:t>
              </a:r>
            </a:p>
          </p:txBody>
        </p:sp>
        <p:sp>
          <p:nvSpPr>
            <p:cNvPr id="19480" name="Text Box 23"/>
            <p:cNvSpPr txBox="1">
              <a:spLocks noChangeArrowheads="1"/>
            </p:cNvSpPr>
            <p:nvPr/>
          </p:nvSpPr>
          <p:spPr bwMode="auto">
            <a:xfrm>
              <a:off x="5116513" y="3757613"/>
              <a:ext cx="152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p>
          </p:txBody>
        </p:sp>
        <p:sp>
          <p:nvSpPr>
            <p:cNvPr id="19481" name="Text Box 24"/>
            <p:cNvSpPr txBox="1">
              <a:spLocks noChangeArrowheads="1"/>
            </p:cNvSpPr>
            <p:nvPr/>
          </p:nvSpPr>
          <p:spPr bwMode="auto">
            <a:xfrm>
              <a:off x="3516313" y="2538413"/>
              <a:ext cx="35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19482" name="Text Box 25"/>
            <p:cNvSpPr txBox="1">
              <a:spLocks noChangeArrowheads="1"/>
            </p:cNvSpPr>
            <p:nvPr/>
          </p:nvSpPr>
          <p:spPr bwMode="auto">
            <a:xfrm>
              <a:off x="4354513" y="23098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_</a:t>
              </a:r>
            </a:p>
          </p:txBody>
        </p:sp>
        <p:graphicFrame>
          <p:nvGraphicFramePr>
            <p:cNvPr id="19459" name="Object 3"/>
            <p:cNvGraphicFramePr>
              <a:graphicFrameLocks noChangeAspect="1"/>
            </p:cNvGraphicFramePr>
            <p:nvPr/>
          </p:nvGraphicFramePr>
          <p:xfrm>
            <a:off x="4887913" y="2233613"/>
            <a:ext cx="420687" cy="546100"/>
          </p:xfrm>
          <a:graphic>
            <a:graphicData uri="http://schemas.openxmlformats.org/presentationml/2006/ole">
              <mc:AlternateContent xmlns:mc="http://schemas.openxmlformats.org/markup-compatibility/2006">
                <mc:Choice xmlns:v="urn:schemas-microsoft-com:vml" Requires="v">
                  <p:oleObj spid="_x0000_s417010" name="公式" r:id="rId7" imgW="253890" imgH="330057" progId="Equation.3">
                    <p:embed/>
                  </p:oleObj>
                </mc:Choice>
                <mc:Fallback>
                  <p:oleObj name="公式" r:id="rId7" imgW="253890" imgH="330057" progId="Equation.3">
                    <p:embed/>
                    <p:pic>
                      <p:nvPicPr>
                        <p:cNvPr id="194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913" y="2233613"/>
                          <a:ext cx="420687"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3" name="Line 27"/>
            <p:cNvSpPr>
              <a:spLocks noChangeShapeType="1"/>
            </p:cNvSpPr>
            <p:nvPr/>
          </p:nvSpPr>
          <p:spPr bwMode="auto">
            <a:xfrm flipH="1">
              <a:off x="2754313" y="2932113"/>
              <a:ext cx="762000" cy="609600"/>
            </a:xfrm>
            <a:prstGeom prst="line">
              <a:avLst/>
            </a:prstGeom>
            <a:noFill/>
            <a:ln w="19050">
              <a:solidFill>
                <a:srgbClr val="D60093"/>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4" name="Line 28"/>
            <p:cNvSpPr>
              <a:spLocks noChangeShapeType="1"/>
            </p:cNvSpPr>
            <p:nvPr/>
          </p:nvSpPr>
          <p:spPr bwMode="auto">
            <a:xfrm>
              <a:off x="5726113" y="2932113"/>
              <a:ext cx="533400" cy="533400"/>
            </a:xfrm>
            <a:prstGeom prst="line">
              <a:avLst/>
            </a:prstGeom>
            <a:noFill/>
            <a:ln w="19050">
              <a:solidFill>
                <a:srgbClr val="0000FF"/>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61" name="Object 6"/>
            <p:cNvGraphicFramePr>
              <a:graphicFrameLocks noChangeAspect="1"/>
            </p:cNvGraphicFramePr>
            <p:nvPr/>
          </p:nvGraphicFramePr>
          <p:xfrm>
            <a:off x="3930650" y="2068513"/>
            <a:ext cx="379413" cy="417512"/>
          </p:xfrm>
          <a:graphic>
            <a:graphicData uri="http://schemas.openxmlformats.org/presentationml/2006/ole">
              <mc:AlternateContent xmlns:mc="http://schemas.openxmlformats.org/markup-compatibility/2006">
                <mc:Choice xmlns:v="urn:schemas-microsoft-com:vml" Requires="v">
                  <p:oleObj spid="_x0000_s417011" name="Equation" r:id="rId8" imgW="126835" imgH="139518" progId="Equation.DSMT4">
                    <p:embed/>
                  </p:oleObj>
                </mc:Choice>
                <mc:Fallback>
                  <p:oleObj name="Equation" r:id="rId8" imgW="126835" imgH="139518" progId="Equation.DSMT4">
                    <p:embed/>
                    <p:pic>
                      <p:nvPicPr>
                        <p:cNvPr id="1946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0650" y="2068513"/>
                          <a:ext cx="379413"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5" name="Text Box 21"/>
            <p:cNvSpPr txBox="1">
              <a:spLocks noChangeArrowheads="1"/>
            </p:cNvSpPr>
            <p:nvPr/>
          </p:nvSpPr>
          <p:spPr bwMode="auto">
            <a:xfrm>
              <a:off x="6156325" y="3429000"/>
              <a:ext cx="135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40000"/>
                  </a:solidFill>
                </a:rPr>
                <a:t>负极</a:t>
              </a:r>
            </a:p>
          </p:txBody>
        </p:sp>
      </p:grpSp>
      <p:graphicFrame>
        <p:nvGraphicFramePr>
          <p:cNvPr id="31" name="Object 4"/>
          <p:cNvGraphicFramePr>
            <a:graphicFrameLocks noChangeAspect="1"/>
          </p:cNvGraphicFramePr>
          <p:nvPr/>
        </p:nvGraphicFramePr>
        <p:xfrm>
          <a:off x="4357686" y="362710"/>
          <a:ext cx="1143000" cy="374650"/>
        </p:xfrm>
        <a:graphic>
          <a:graphicData uri="http://schemas.openxmlformats.org/presentationml/2006/ole">
            <mc:AlternateContent xmlns:mc="http://schemas.openxmlformats.org/markup-compatibility/2006">
              <mc:Choice xmlns:v="urn:schemas-microsoft-com:vml" Requires="v">
                <p:oleObj spid="_x0000_s417012" name="公式" r:id="rId10" imgW="736600" imgH="241300" progId="Equation.3">
                  <p:embed/>
                </p:oleObj>
              </mc:Choice>
              <mc:Fallback>
                <p:oleObj name="公式" r:id="rId10" imgW="736600" imgH="241300" progId="Equation.3">
                  <p:embed/>
                  <p:pic>
                    <p:nvPicPr>
                      <p:cNvPr id="3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7686" y="362710"/>
                        <a:ext cx="1143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1000101" y="214290"/>
          <a:ext cx="2928958" cy="675469"/>
        </p:xfrm>
        <a:graphic>
          <a:graphicData uri="http://schemas.openxmlformats.org/presentationml/2006/ole">
            <mc:AlternateContent xmlns:mc="http://schemas.openxmlformats.org/markup-compatibility/2006">
              <mc:Choice xmlns:v="urn:schemas-microsoft-com:vml" Requires="v">
                <p:oleObj spid="_x0000_s417013" name="Equation" r:id="rId12" imgW="1485255" imgH="304668" progId="Equation.DSMT4">
                  <p:embed/>
                </p:oleObj>
              </mc:Choice>
              <mc:Fallback>
                <p:oleObj name="Equation" r:id="rId12" imgW="1485255" imgH="304668" progId="Equation.DSMT4">
                  <p:embed/>
                  <p:pic>
                    <p:nvPicPr>
                      <p:cNvPr id="3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101" y="214290"/>
                        <a:ext cx="2928958" cy="675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Lst>
                    </p:spPr>
                  </p:pic>
                </p:oleObj>
              </mc:Fallback>
            </mc:AlternateContent>
          </a:graphicData>
        </a:graphic>
      </p:graphicFrame>
      <p:graphicFrame>
        <p:nvGraphicFramePr>
          <p:cNvPr id="33" name="Object 6"/>
          <p:cNvGraphicFramePr>
            <a:graphicFrameLocks noChangeAspect="1"/>
          </p:cNvGraphicFramePr>
          <p:nvPr/>
        </p:nvGraphicFramePr>
        <p:xfrm>
          <a:off x="1214414" y="1071546"/>
          <a:ext cx="5072062" cy="682625"/>
        </p:xfrm>
        <a:graphic>
          <a:graphicData uri="http://schemas.openxmlformats.org/presentationml/2006/ole">
            <mc:AlternateContent xmlns:mc="http://schemas.openxmlformats.org/markup-compatibility/2006">
              <mc:Choice xmlns:v="urn:schemas-microsoft-com:vml" Requires="v">
                <p:oleObj spid="_x0000_s417014" name="Equation" r:id="rId14" imgW="2451100" imgH="317500" progId="Equation.DSMT4">
                  <p:embed/>
                </p:oleObj>
              </mc:Choice>
              <mc:Fallback>
                <p:oleObj name="Equation" r:id="rId14" imgW="2451100" imgH="317500" progId="Equation.DSMT4">
                  <p:embed/>
                  <p:pic>
                    <p:nvPicPr>
                      <p:cNvPr id="33"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14" y="1071546"/>
                        <a:ext cx="5072062"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Lst>
                    </p:spPr>
                  </p:pic>
                </p:oleObj>
              </mc:Fallback>
            </mc:AlternateContent>
          </a:graphicData>
        </a:graphic>
      </p:graphicFrame>
      <p:sp>
        <p:nvSpPr>
          <p:cNvPr id="34" name="Text Box 31"/>
          <p:cNvSpPr txBox="1">
            <a:spLocks noChangeArrowheads="1"/>
          </p:cNvSpPr>
          <p:nvPr/>
        </p:nvSpPr>
        <p:spPr bwMode="auto">
          <a:xfrm>
            <a:off x="214282" y="2071678"/>
            <a:ext cx="871543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spcBef>
                <a:spcPct val="50000"/>
              </a:spcBef>
            </a:pPr>
            <a:r>
              <a:rPr lang="zh-CN" altLang="en-US" sz="2600" b="1" dirty="0" smtClean="0">
                <a:solidFill>
                  <a:srgbClr val="000000"/>
                </a:solidFill>
                <a:latin typeface="Times New Roman" pitchFamily="18" charset="0"/>
                <a:cs typeface="Times New Roman" pitchFamily="18" charset="0"/>
              </a:rPr>
              <a:t>电源</a:t>
            </a:r>
            <a:r>
              <a:rPr lang="zh-CN" altLang="en-US" sz="2600" b="1" dirty="0">
                <a:solidFill>
                  <a:srgbClr val="0000FF"/>
                </a:solidFill>
                <a:latin typeface="Times New Roman" pitchFamily="18" charset="0"/>
                <a:cs typeface="Times New Roman" pitchFamily="18" charset="0"/>
              </a:rPr>
              <a:t>电动势大小</a:t>
            </a:r>
            <a:r>
              <a:rPr lang="zh-CN" altLang="en-US" sz="2600" b="1" dirty="0">
                <a:solidFill>
                  <a:srgbClr val="FF0000"/>
                </a:solidFill>
                <a:latin typeface="Times New Roman" pitchFamily="18" charset="0"/>
                <a:cs typeface="Times New Roman" pitchFamily="18" charset="0"/>
              </a:rPr>
              <a:t>等于</a:t>
            </a:r>
            <a:r>
              <a:rPr lang="zh-CN" altLang="en-US" sz="2600" b="1" dirty="0">
                <a:latin typeface="Times New Roman" pitchFamily="18" charset="0"/>
                <a:cs typeface="Times New Roman" pitchFamily="18" charset="0"/>
              </a:rPr>
              <a:t>将单位正电荷从</a:t>
            </a:r>
            <a:r>
              <a:rPr lang="zh-CN" altLang="en-US" sz="2600" b="1" dirty="0">
                <a:solidFill>
                  <a:srgbClr val="0000FF"/>
                </a:solidFill>
                <a:latin typeface="Times New Roman" pitchFamily="18" charset="0"/>
                <a:cs typeface="Times New Roman" pitchFamily="18" charset="0"/>
              </a:rPr>
              <a:t>负极</a:t>
            </a:r>
            <a:r>
              <a:rPr lang="zh-CN" altLang="en-US" sz="2600" b="1" dirty="0">
                <a:latin typeface="Times New Roman" pitchFamily="18" charset="0"/>
                <a:cs typeface="Times New Roman" pitchFamily="18" charset="0"/>
              </a:rPr>
              <a:t>经电源内部移至</a:t>
            </a:r>
            <a:r>
              <a:rPr lang="zh-CN" altLang="en-US" sz="2600" b="1" dirty="0">
                <a:solidFill>
                  <a:srgbClr val="0000FF"/>
                </a:solidFill>
                <a:latin typeface="Times New Roman" pitchFamily="18" charset="0"/>
                <a:cs typeface="Times New Roman" pitchFamily="18" charset="0"/>
              </a:rPr>
              <a:t>正极</a:t>
            </a:r>
            <a:r>
              <a:rPr lang="zh-CN" altLang="en-US" sz="2600" b="1" dirty="0">
                <a:latin typeface="Times New Roman" pitchFamily="18" charset="0"/>
                <a:cs typeface="Times New Roman" pitchFamily="18" charset="0"/>
              </a:rPr>
              <a:t>时非静电力所作的</a:t>
            </a:r>
            <a:r>
              <a:rPr lang="zh-CN" altLang="en-US" sz="2600" b="1" dirty="0" smtClean="0">
                <a:latin typeface="Times New Roman" pitchFamily="18" charset="0"/>
                <a:cs typeface="Times New Roman" pitchFamily="18" charset="0"/>
              </a:rPr>
              <a:t>功</a:t>
            </a:r>
            <a:endParaRPr lang="zh-CN" altLang="en-US" sz="2600" b="1" dirty="0">
              <a:latin typeface="Times New Roman" pitchFamily="18" charset="0"/>
              <a:cs typeface="Times New Roman" pitchFamily="18" charset="0"/>
            </a:endParaRPr>
          </a:p>
        </p:txBody>
      </p:sp>
    </p:spTree>
    <p:extLst>
      <p:ext uri="{BB962C8B-B14F-4D97-AF65-F5344CB8AC3E}">
        <p14:creationId xmlns:p14="http://schemas.microsoft.com/office/powerpoint/2010/main" val="3338569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214282" y="2571744"/>
            <a:ext cx="8229600" cy="1143000"/>
          </a:xfrm>
        </p:spPr>
        <p:txBody>
          <a:bodyPr/>
          <a:lstStyle/>
          <a:p>
            <a:pPr algn="l"/>
            <a:r>
              <a:rPr lang="en-US" altLang="zh-CN" dirty="0" smtClean="0"/>
              <a:t> </a:t>
            </a:r>
            <a:r>
              <a:rPr lang="zh-CN" altLang="en-US" sz="3200" b="1" dirty="0" smtClean="0">
                <a:solidFill>
                  <a:srgbClr val="0000FF"/>
                </a:solidFill>
              </a:rPr>
              <a:t>问 题：电池没电，指什么？</a:t>
            </a:r>
          </a:p>
        </p:txBody>
      </p:sp>
      <p:sp>
        <p:nvSpPr>
          <p:cNvPr id="4" name="矩形 3"/>
          <p:cNvSpPr/>
          <p:nvPr/>
        </p:nvSpPr>
        <p:spPr>
          <a:xfrm>
            <a:off x="142844" y="428604"/>
            <a:ext cx="2888932" cy="523220"/>
          </a:xfrm>
          <a:prstGeom prst="rect">
            <a:avLst/>
          </a:prstGeom>
        </p:spPr>
        <p:txBody>
          <a:bodyPr wrap="none">
            <a:spAutoFit/>
          </a:bodyPr>
          <a:lstStyle/>
          <a:p>
            <a:pPr>
              <a:buFontTx/>
              <a:buNone/>
            </a:pPr>
            <a:r>
              <a:rPr lang="en-US" altLang="zh-CN" sz="2800" b="1" dirty="0" smtClean="0">
                <a:solidFill>
                  <a:srgbClr val="000000"/>
                </a:solidFill>
                <a:latin typeface="Times New Roman" pitchFamily="18" charset="0"/>
                <a:cs typeface="Times New Roman" pitchFamily="18" charset="0"/>
              </a:rPr>
              <a:t> </a:t>
            </a:r>
            <a:r>
              <a:rPr lang="zh-CN" altLang="en-US" sz="2800" b="1" dirty="0" smtClean="0">
                <a:solidFill>
                  <a:srgbClr val="000000"/>
                </a:solidFill>
                <a:latin typeface="Times New Roman" pitchFamily="18" charset="0"/>
                <a:cs typeface="Times New Roman" pitchFamily="18" charset="0"/>
              </a:rPr>
              <a:t>电动势的意义：</a:t>
            </a:r>
          </a:p>
        </p:txBody>
      </p:sp>
      <p:sp>
        <p:nvSpPr>
          <p:cNvPr id="5" name="矩形 4"/>
          <p:cNvSpPr/>
          <p:nvPr/>
        </p:nvSpPr>
        <p:spPr>
          <a:xfrm>
            <a:off x="285720" y="1214422"/>
            <a:ext cx="8501122" cy="1130246"/>
          </a:xfrm>
          <a:prstGeom prst="rect">
            <a:avLst/>
          </a:prstGeom>
        </p:spPr>
        <p:txBody>
          <a:bodyPr wrap="square">
            <a:spAutoFit/>
          </a:bodyPr>
          <a:lstStyle/>
          <a:p>
            <a:pPr>
              <a:lnSpc>
                <a:spcPct val="150000"/>
              </a:lnSpc>
            </a:pPr>
            <a:r>
              <a:rPr lang="en-US" altLang="zh-CN" sz="2400" b="1" i="1" dirty="0" smtClean="0">
                <a:solidFill>
                  <a:srgbClr val="000000"/>
                </a:solidFill>
                <a:latin typeface="Times New Roman" pitchFamily="18" charset="0"/>
                <a:cs typeface="Times New Roman" pitchFamily="18" charset="0"/>
              </a:rPr>
              <a:t>ε </a:t>
            </a:r>
            <a:r>
              <a:rPr lang="zh-CN" altLang="en-US" sz="2400" b="1" dirty="0" smtClean="0">
                <a:solidFill>
                  <a:srgbClr val="000000"/>
                </a:solidFill>
                <a:latin typeface="Times New Roman" pitchFamily="18" charset="0"/>
                <a:cs typeface="Times New Roman" pitchFamily="18" charset="0"/>
              </a:rPr>
              <a:t>越大，表示电源将其它形式能量转换为电能的本领（或能力）越大。</a:t>
            </a:r>
            <a:r>
              <a:rPr lang="zh-CN" altLang="en-US" sz="2400" b="1" dirty="0" smtClean="0">
                <a:solidFill>
                  <a:srgbClr val="000000"/>
                </a:solidFill>
                <a:latin typeface="宋体" pitchFamily="2" charset="-122"/>
              </a:rPr>
              <a:t>电动势的大小与电源内部结构有关。</a:t>
            </a:r>
            <a:endParaRPr lang="zh-CN" altLang="en-US" sz="2400" b="1" dirty="0" smtClean="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2024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2" name="Rectangle 5"/>
          <p:cNvSpPr>
            <a:spLocks noChangeArrowheads="1"/>
          </p:cNvSpPr>
          <p:nvPr/>
        </p:nvSpPr>
        <p:spPr bwMode="auto">
          <a:xfrm>
            <a:off x="282405" y="652325"/>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smtClean="0"/>
              <a:t>三、</a:t>
            </a:r>
            <a:r>
              <a:rPr lang="zh-CN" altLang="en-US" sz="2800" b="1" dirty="0"/>
              <a:t>全电路的欧姆定律</a:t>
            </a:r>
          </a:p>
        </p:txBody>
      </p:sp>
      <p:sp>
        <p:nvSpPr>
          <p:cNvPr id="20493" name="Text Box 6"/>
          <p:cNvSpPr txBox="1">
            <a:spLocks noChangeArrowheads="1"/>
          </p:cNvSpPr>
          <p:nvPr/>
        </p:nvSpPr>
        <p:spPr bwMode="auto">
          <a:xfrm>
            <a:off x="395288" y="1557338"/>
            <a:ext cx="7993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2400" b="1"/>
              <a:t>从任意点出发 , 顺时针（或逆时针）绕行一周各部分</a:t>
            </a:r>
            <a:r>
              <a:rPr lang="zh-CN" altLang="en-US" sz="2400" b="1">
                <a:solidFill>
                  <a:srgbClr val="CC0000"/>
                </a:solidFill>
              </a:rPr>
              <a:t>电势降落(</a:t>
            </a:r>
            <a:r>
              <a:rPr lang="zh-CN" altLang="en-US" sz="2400" b="1">
                <a:solidFill>
                  <a:srgbClr val="0000FF"/>
                </a:solidFill>
              </a:rPr>
              <a:t>或电势升高</a:t>
            </a:r>
            <a:r>
              <a:rPr lang="zh-CN" altLang="en-US" sz="2400" b="1">
                <a:solidFill>
                  <a:srgbClr val="CC0000"/>
                </a:solidFill>
              </a:rPr>
              <a:t>）总和为零</a:t>
            </a:r>
            <a:r>
              <a:rPr lang="zh-CN" altLang="en-US" sz="2400" b="1"/>
              <a:t> , 即</a:t>
            </a:r>
          </a:p>
        </p:txBody>
      </p:sp>
      <p:graphicFrame>
        <p:nvGraphicFramePr>
          <p:cNvPr id="20482" name="Object 2"/>
          <p:cNvGraphicFramePr>
            <a:graphicFrameLocks noGrp="1" noChangeAspect="1"/>
          </p:cNvGraphicFramePr>
          <p:nvPr>
            <p:ph sz="quarter" idx="2"/>
          </p:nvPr>
        </p:nvGraphicFramePr>
        <p:xfrm>
          <a:off x="395288" y="2813050"/>
          <a:ext cx="4464050" cy="500063"/>
        </p:xfrm>
        <a:graphic>
          <a:graphicData uri="http://schemas.openxmlformats.org/presentationml/2006/ole">
            <mc:AlternateContent xmlns:mc="http://schemas.openxmlformats.org/markup-compatibility/2006">
              <mc:Choice xmlns:v="urn:schemas-microsoft-com:vml" Requires="v">
                <p:oleObj spid="_x0000_s418100" name="公式" r:id="rId3" imgW="2044700" imgH="228600" progId="Equation.3">
                  <p:embed/>
                </p:oleObj>
              </mc:Choice>
              <mc:Fallback>
                <p:oleObj name="公式" r:id="rId3" imgW="2044700" imgH="228600" progId="Equation.3">
                  <p:embed/>
                  <p:pic>
                    <p:nvPicPr>
                      <p:cNvPr id="20482"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813050"/>
                        <a:ext cx="446405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3"/>
          <p:cNvGraphicFramePr>
            <a:graphicFrameLocks noGrp="1" noChangeAspect="1"/>
          </p:cNvGraphicFramePr>
          <p:nvPr>
            <p:ph sz="half" idx="1"/>
          </p:nvPr>
        </p:nvGraphicFramePr>
        <p:xfrm>
          <a:off x="6011863" y="2781300"/>
          <a:ext cx="2447925" cy="541338"/>
        </p:xfrm>
        <a:graphic>
          <a:graphicData uri="http://schemas.openxmlformats.org/presentationml/2006/ole">
            <mc:AlternateContent xmlns:mc="http://schemas.openxmlformats.org/markup-compatibility/2006">
              <mc:Choice xmlns:v="urn:schemas-microsoft-com:vml" Requires="v">
                <p:oleObj spid="_x0000_s418101" name="公式" r:id="rId5" imgW="1205977" imgH="266584" progId="Equation.3">
                  <p:embed/>
                </p:oleObj>
              </mc:Choice>
              <mc:Fallback>
                <p:oleObj name="公式" r:id="rId5" imgW="1205977" imgH="266584" progId="Equation.3">
                  <p:embed/>
                  <p:pic>
                    <p:nvPicPr>
                      <p:cNvPr id="20483"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2781300"/>
                        <a:ext cx="244792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94" name="Group 52"/>
          <p:cNvGrpSpPr>
            <a:grpSpLocks/>
          </p:cNvGrpSpPr>
          <p:nvPr/>
        </p:nvGrpSpPr>
        <p:grpSpPr bwMode="auto">
          <a:xfrm>
            <a:off x="971550" y="3860800"/>
            <a:ext cx="3657600" cy="2362200"/>
            <a:chOff x="1655" y="2341"/>
            <a:chExt cx="2304" cy="1488"/>
          </a:xfrm>
        </p:grpSpPr>
        <p:sp>
          <p:nvSpPr>
            <p:cNvPr id="20497" name="Rectangle 14"/>
            <p:cNvSpPr>
              <a:spLocks noChangeArrowheads="1"/>
            </p:cNvSpPr>
            <p:nvPr/>
          </p:nvSpPr>
          <p:spPr bwMode="auto">
            <a:xfrm>
              <a:off x="1655" y="2341"/>
              <a:ext cx="2304" cy="148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98" name="Text Box 15"/>
            <p:cNvSpPr txBox="1">
              <a:spLocks noChangeArrowheads="1"/>
            </p:cNvSpPr>
            <p:nvPr/>
          </p:nvSpPr>
          <p:spPr bwMode="auto">
            <a:xfrm>
              <a:off x="3544" y="2765"/>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a:t>I</a:t>
              </a:r>
            </a:p>
          </p:txBody>
        </p:sp>
        <p:sp>
          <p:nvSpPr>
            <p:cNvPr id="30736" name="Rectangle 16"/>
            <p:cNvSpPr>
              <a:spLocks noChangeArrowheads="1"/>
            </p:cNvSpPr>
            <p:nvPr/>
          </p:nvSpPr>
          <p:spPr bwMode="auto">
            <a:xfrm>
              <a:off x="2404" y="2440"/>
              <a:ext cx="357" cy="129"/>
            </a:xfrm>
            <a:prstGeom prst="rect">
              <a:avLst/>
            </a:prstGeom>
            <a:gradFill rotWithShape="0">
              <a:gsLst>
                <a:gs pos="0">
                  <a:schemeClr val="bg2">
                    <a:gamma/>
                    <a:shade val="46275"/>
                    <a:invGamma/>
                  </a:schemeClr>
                </a:gs>
                <a:gs pos="50000">
                  <a:schemeClr val="bg2"/>
                </a:gs>
                <a:gs pos="100000">
                  <a:schemeClr val="bg2">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500" name="Line 17"/>
            <p:cNvSpPr>
              <a:spLocks noChangeShapeType="1"/>
            </p:cNvSpPr>
            <p:nvPr/>
          </p:nvSpPr>
          <p:spPr bwMode="auto">
            <a:xfrm>
              <a:off x="2759" y="2476"/>
              <a:ext cx="1056"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1" name="Line 18"/>
            <p:cNvSpPr>
              <a:spLocks noChangeShapeType="1"/>
            </p:cNvSpPr>
            <p:nvPr/>
          </p:nvSpPr>
          <p:spPr bwMode="auto">
            <a:xfrm>
              <a:off x="3815" y="2476"/>
              <a:ext cx="0" cy="864"/>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2" name="Oval 19"/>
            <p:cNvSpPr>
              <a:spLocks noChangeArrowheads="1"/>
            </p:cNvSpPr>
            <p:nvPr/>
          </p:nvSpPr>
          <p:spPr bwMode="auto">
            <a:xfrm>
              <a:off x="2359" y="2814"/>
              <a:ext cx="1024" cy="96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740" name="Rectangle 20"/>
            <p:cNvSpPr>
              <a:spLocks noChangeArrowheads="1"/>
            </p:cNvSpPr>
            <p:nvPr/>
          </p:nvSpPr>
          <p:spPr bwMode="auto">
            <a:xfrm>
              <a:off x="2962" y="3295"/>
              <a:ext cx="306" cy="110"/>
            </a:xfrm>
            <a:prstGeom prst="rect">
              <a:avLst/>
            </a:prstGeom>
            <a:gradFill rotWithShape="0">
              <a:gsLst>
                <a:gs pos="0">
                  <a:schemeClr val="bg2">
                    <a:gamma/>
                    <a:shade val="46275"/>
                    <a:invGamma/>
                  </a:schemeClr>
                </a:gs>
                <a:gs pos="50000">
                  <a:schemeClr val="bg2"/>
                </a:gs>
                <a:gs pos="100000">
                  <a:schemeClr val="bg2">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504" name="Text Box 21"/>
            <p:cNvSpPr txBox="1">
              <a:spLocks noChangeArrowheads="1"/>
            </p:cNvSpPr>
            <p:nvPr/>
          </p:nvSpPr>
          <p:spPr bwMode="auto">
            <a:xfrm>
              <a:off x="2001"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05" name="Text Box 22"/>
            <p:cNvSpPr txBox="1">
              <a:spLocks noChangeArrowheads="1"/>
            </p:cNvSpPr>
            <p:nvPr/>
          </p:nvSpPr>
          <p:spPr bwMode="auto">
            <a:xfrm>
              <a:off x="3467"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06" name="Text Box 23"/>
            <p:cNvSpPr txBox="1">
              <a:spLocks noChangeArrowheads="1"/>
            </p:cNvSpPr>
            <p:nvPr/>
          </p:nvSpPr>
          <p:spPr bwMode="auto">
            <a:xfrm>
              <a:off x="3250" y="3470"/>
              <a:ext cx="7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p>
          </p:txBody>
        </p:sp>
        <p:sp>
          <p:nvSpPr>
            <p:cNvPr id="20507" name="Line 25"/>
            <p:cNvSpPr>
              <a:spLocks noChangeShapeType="1"/>
            </p:cNvSpPr>
            <p:nvPr/>
          </p:nvSpPr>
          <p:spPr bwMode="auto">
            <a:xfrm flipV="1">
              <a:off x="3262" y="3342"/>
              <a:ext cx="553"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8" name="Text Box 26"/>
            <p:cNvSpPr txBox="1">
              <a:spLocks noChangeArrowheads="1"/>
            </p:cNvSpPr>
            <p:nvPr/>
          </p:nvSpPr>
          <p:spPr bwMode="auto">
            <a:xfrm>
              <a:off x="2001" y="310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A</a:t>
              </a:r>
            </a:p>
          </p:txBody>
        </p:sp>
        <p:sp>
          <p:nvSpPr>
            <p:cNvPr id="20509" name="Text Box 27"/>
            <p:cNvSpPr txBox="1">
              <a:spLocks noChangeArrowheads="1"/>
            </p:cNvSpPr>
            <p:nvPr/>
          </p:nvSpPr>
          <p:spPr bwMode="auto">
            <a:xfrm>
              <a:off x="3518" y="305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B</a:t>
              </a:r>
            </a:p>
          </p:txBody>
        </p:sp>
        <p:sp>
          <p:nvSpPr>
            <p:cNvPr id="20510" name="Line 28"/>
            <p:cNvSpPr>
              <a:spLocks noChangeShapeType="1"/>
            </p:cNvSpPr>
            <p:nvPr/>
          </p:nvSpPr>
          <p:spPr bwMode="auto">
            <a:xfrm>
              <a:off x="2531" y="3244"/>
              <a:ext cx="1" cy="18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1" name="Line 29"/>
            <p:cNvSpPr>
              <a:spLocks noChangeShapeType="1"/>
            </p:cNvSpPr>
            <p:nvPr/>
          </p:nvSpPr>
          <p:spPr bwMode="auto">
            <a:xfrm>
              <a:off x="2484" y="3190"/>
              <a:ext cx="7" cy="28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2" name="Line 30"/>
            <p:cNvSpPr>
              <a:spLocks noChangeShapeType="1"/>
            </p:cNvSpPr>
            <p:nvPr/>
          </p:nvSpPr>
          <p:spPr bwMode="auto">
            <a:xfrm>
              <a:off x="2577" y="3163"/>
              <a:ext cx="1" cy="311"/>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3" name="Line 31"/>
            <p:cNvSpPr>
              <a:spLocks noChangeShapeType="1"/>
            </p:cNvSpPr>
            <p:nvPr/>
          </p:nvSpPr>
          <p:spPr bwMode="auto">
            <a:xfrm>
              <a:off x="3775" y="2813"/>
              <a:ext cx="0" cy="224"/>
            </a:xfrm>
            <a:prstGeom prst="line">
              <a:avLst/>
            </a:prstGeom>
            <a:noFill/>
            <a:ln w="3175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4" name="Text Box 32"/>
            <p:cNvSpPr txBox="1">
              <a:spLocks noChangeArrowheads="1"/>
            </p:cNvSpPr>
            <p:nvPr/>
          </p:nvSpPr>
          <p:spPr bwMode="auto">
            <a:xfrm>
              <a:off x="2018" y="234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15" name="Text Box 33"/>
            <p:cNvSpPr txBox="1">
              <a:spLocks noChangeArrowheads="1"/>
            </p:cNvSpPr>
            <p:nvPr/>
          </p:nvSpPr>
          <p:spPr bwMode="auto">
            <a:xfrm>
              <a:off x="1954" y="243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C</a:t>
              </a:r>
            </a:p>
          </p:txBody>
        </p:sp>
        <p:sp>
          <p:nvSpPr>
            <p:cNvPr id="20516" name="Text Box 34"/>
            <p:cNvSpPr txBox="1">
              <a:spLocks noChangeArrowheads="1"/>
            </p:cNvSpPr>
            <p:nvPr/>
          </p:nvSpPr>
          <p:spPr bwMode="auto">
            <a:xfrm>
              <a:off x="2935" y="23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17" name="Text Box 35"/>
            <p:cNvSpPr txBox="1">
              <a:spLocks noChangeArrowheads="1"/>
            </p:cNvSpPr>
            <p:nvPr/>
          </p:nvSpPr>
          <p:spPr bwMode="auto">
            <a:xfrm>
              <a:off x="2899" y="243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D</a:t>
              </a:r>
            </a:p>
          </p:txBody>
        </p:sp>
        <p:sp>
          <p:nvSpPr>
            <p:cNvPr id="20518" name="Line 36"/>
            <p:cNvSpPr>
              <a:spLocks noChangeShapeType="1"/>
            </p:cNvSpPr>
            <p:nvPr/>
          </p:nvSpPr>
          <p:spPr bwMode="auto">
            <a:xfrm flipV="1">
              <a:off x="1747" y="3346"/>
              <a:ext cx="744" cy="6"/>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9" name="Line 37"/>
            <p:cNvSpPr>
              <a:spLocks noChangeShapeType="1"/>
            </p:cNvSpPr>
            <p:nvPr/>
          </p:nvSpPr>
          <p:spPr bwMode="auto">
            <a:xfrm>
              <a:off x="2651" y="3346"/>
              <a:ext cx="320" cy="1"/>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0" name="Text Box 38"/>
            <p:cNvSpPr txBox="1">
              <a:spLocks noChangeArrowheads="1"/>
            </p:cNvSpPr>
            <p:nvPr/>
          </p:nvSpPr>
          <p:spPr bwMode="auto">
            <a:xfrm>
              <a:off x="2711"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graphicFrame>
          <p:nvGraphicFramePr>
            <p:cNvPr id="20484" name="Object 4"/>
            <p:cNvGraphicFramePr>
              <a:graphicFrameLocks noChangeAspect="1"/>
            </p:cNvGraphicFramePr>
            <p:nvPr/>
          </p:nvGraphicFramePr>
          <p:xfrm>
            <a:off x="3017" y="3028"/>
            <a:ext cx="205" cy="312"/>
          </p:xfrm>
          <a:graphic>
            <a:graphicData uri="http://schemas.openxmlformats.org/presentationml/2006/ole">
              <mc:AlternateContent xmlns:mc="http://schemas.openxmlformats.org/markup-compatibility/2006">
                <mc:Choice xmlns:v="urn:schemas-microsoft-com:vml" Requires="v">
                  <p:oleObj spid="_x0000_s418102" name="公式" r:id="rId7" imgW="165028" imgH="228501" progId="Equation.3">
                    <p:embed/>
                  </p:oleObj>
                </mc:Choice>
                <mc:Fallback>
                  <p:oleObj name="公式" r:id="rId7" imgW="165028" imgH="228501" progId="Equation.3">
                    <p:embed/>
                    <p:pic>
                      <p:nvPicPr>
                        <p:cNvPr id="204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3028"/>
                          <a:ext cx="205"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5"/>
            <p:cNvGraphicFramePr>
              <a:graphicFrameLocks noChangeAspect="1"/>
            </p:cNvGraphicFramePr>
            <p:nvPr/>
          </p:nvGraphicFramePr>
          <p:xfrm>
            <a:off x="2484" y="2561"/>
            <a:ext cx="231" cy="165"/>
          </p:xfrm>
          <a:graphic>
            <a:graphicData uri="http://schemas.openxmlformats.org/presentationml/2006/ole">
              <mc:AlternateContent xmlns:mc="http://schemas.openxmlformats.org/markup-compatibility/2006">
                <mc:Choice xmlns:v="urn:schemas-microsoft-com:vml" Requires="v">
                  <p:oleObj spid="_x0000_s418103" name="公式" r:id="rId9" imgW="152268" imgH="164957" progId="Equation.3">
                    <p:embed/>
                  </p:oleObj>
                </mc:Choice>
                <mc:Fallback>
                  <p:oleObj name="公式" r:id="rId9" imgW="152268" imgH="164957" progId="Equation.3">
                    <p:embed/>
                    <p:pic>
                      <p:nvPicPr>
                        <p:cNvPr id="204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 y="2561"/>
                          <a:ext cx="231" cy="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1" name="Line 41"/>
            <p:cNvSpPr>
              <a:spLocks noChangeShapeType="1"/>
            </p:cNvSpPr>
            <p:nvPr/>
          </p:nvSpPr>
          <p:spPr bwMode="auto">
            <a:xfrm>
              <a:off x="2623" y="3244"/>
              <a:ext cx="1" cy="18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2" name="Line 42"/>
            <p:cNvSpPr>
              <a:spLocks noChangeShapeType="1"/>
            </p:cNvSpPr>
            <p:nvPr/>
          </p:nvSpPr>
          <p:spPr bwMode="auto">
            <a:xfrm flipH="1">
              <a:off x="1751" y="2476"/>
              <a:ext cx="0" cy="864"/>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3" name="Line 43"/>
            <p:cNvSpPr>
              <a:spLocks noChangeShapeType="1"/>
            </p:cNvSpPr>
            <p:nvPr/>
          </p:nvSpPr>
          <p:spPr bwMode="auto">
            <a:xfrm>
              <a:off x="1747" y="2476"/>
              <a:ext cx="676"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86" name="Object 6"/>
            <p:cNvGraphicFramePr>
              <a:graphicFrameLocks noChangeAspect="1"/>
            </p:cNvGraphicFramePr>
            <p:nvPr/>
          </p:nvGraphicFramePr>
          <p:xfrm>
            <a:off x="2517" y="2923"/>
            <a:ext cx="277" cy="304"/>
          </p:xfrm>
          <a:graphic>
            <a:graphicData uri="http://schemas.openxmlformats.org/presentationml/2006/ole">
              <mc:AlternateContent xmlns:mc="http://schemas.openxmlformats.org/markup-compatibility/2006">
                <mc:Choice xmlns:v="urn:schemas-microsoft-com:vml" Requires="v">
                  <p:oleObj spid="_x0000_s418104" name="Equation" r:id="rId11" imgW="126835" imgH="139518" progId="Equation.DSMT4">
                    <p:embed/>
                  </p:oleObj>
                </mc:Choice>
                <mc:Fallback>
                  <p:oleObj name="Equation" r:id="rId11" imgW="126835" imgH="139518" progId="Equation.DSMT4">
                    <p:embed/>
                    <p:pic>
                      <p:nvPicPr>
                        <p:cNvPr id="204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7" y="2923"/>
                          <a:ext cx="277"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495" name="AutoShape 53"/>
          <p:cNvSpPr>
            <a:spLocks noChangeArrowheads="1"/>
          </p:cNvSpPr>
          <p:nvPr/>
        </p:nvSpPr>
        <p:spPr bwMode="auto">
          <a:xfrm>
            <a:off x="5003800" y="2924175"/>
            <a:ext cx="790575" cy="217488"/>
          </a:xfrm>
          <a:prstGeom prst="rightArrow">
            <a:avLst>
              <a:gd name="adj1" fmla="val 50000"/>
              <a:gd name="adj2" fmla="val 90876"/>
            </a:avLst>
          </a:prstGeom>
          <a:solidFill>
            <a:srgbClr val="66FF33"/>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96" name="Text Box 54"/>
          <p:cNvSpPr txBox="1">
            <a:spLocks noChangeArrowheads="1"/>
          </p:cNvSpPr>
          <p:nvPr/>
        </p:nvSpPr>
        <p:spPr bwMode="auto">
          <a:xfrm>
            <a:off x="2643188" y="5500688"/>
            <a:ext cx="28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a:t>E</a:t>
            </a:r>
          </a:p>
        </p:txBody>
      </p:sp>
      <p:graphicFrame>
        <p:nvGraphicFramePr>
          <p:cNvPr id="20487" name="Object 7"/>
          <p:cNvGraphicFramePr>
            <a:graphicFrameLocks noChangeAspect="1"/>
          </p:cNvGraphicFramePr>
          <p:nvPr/>
        </p:nvGraphicFramePr>
        <p:xfrm>
          <a:off x="5435600" y="3860800"/>
          <a:ext cx="1828800" cy="519113"/>
        </p:xfrm>
        <a:graphic>
          <a:graphicData uri="http://schemas.openxmlformats.org/presentationml/2006/ole">
            <mc:AlternateContent xmlns:mc="http://schemas.openxmlformats.org/markup-compatibility/2006">
              <mc:Choice xmlns:v="urn:schemas-microsoft-com:vml" Requires="v">
                <p:oleObj spid="_x0000_s418105" name="公式" r:id="rId13" imgW="927100" imgH="228600" progId="Equation.3">
                  <p:embed/>
                </p:oleObj>
              </mc:Choice>
              <mc:Fallback>
                <p:oleObj name="公式" r:id="rId13" imgW="927100" imgH="228600" progId="Equation.3">
                  <p:embed/>
                  <p:pic>
                    <p:nvPicPr>
                      <p:cNvPr id="204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3860800"/>
                        <a:ext cx="18288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8" name="Object 8"/>
          <p:cNvGraphicFramePr>
            <a:graphicFrameLocks noChangeAspect="1"/>
          </p:cNvGraphicFramePr>
          <p:nvPr/>
        </p:nvGraphicFramePr>
        <p:xfrm>
          <a:off x="5435600" y="4581525"/>
          <a:ext cx="1628775" cy="533400"/>
        </p:xfrm>
        <a:graphic>
          <a:graphicData uri="http://schemas.openxmlformats.org/presentationml/2006/ole">
            <mc:AlternateContent xmlns:mc="http://schemas.openxmlformats.org/markup-compatibility/2006">
              <mc:Choice xmlns:v="urn:schemas-microsoft-com:vml" Requires="v">
                <p:oleObj spid="_x0000_s418106" name="Equation" r:id="rId15" imgW="596900" imgH="228600" progId="Equation.DSMT4">
                  <p:embed/>
                </p:oleObj>
              </mc:Choice>
              <mc:Fallback>
                <p:oleObj name="Equation" r:id="rId15" imgW="596900" imgH="228600" progId="Equation.DSMT4">
                  <p:embed/>
                  <p:pic>
                    <p:nvPicPr>
                      <p:cNvPr id="2048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5600" y="4581525"/>
                        <a:ext cx="16287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9" name="Object 9"/>
          <p:cNvGraphicFramePr>
            <a:graphicFrameLocks noChangeAspect="1"/>
          </p:cNvGraphicFramePr>
          <p:nvPr/>
        </p:nvGraphicFramePr>
        <p:xfrm>
          <a:off x="5435600" y="5300663"/>
          <a:ext cx="1806575" cy="533400"/>
        </p:xfrm>
        <a:graphic>
          <a:graphicData uri="http://schemas.openxmlformats.org/presentationml/2006/ole">
            <mc:AlternateContent xmlns:mc="http://schemas.openxmlformats.org/markup-compatibility/2006">
              <mc:Choice xmlns:v="urn:schemas-microsoft-com:vml" Requires="v">
                <p:oleObj spid="_x0000_s418107" name="公式" r:id="rId17" imgW="609600" imgH="228600" progId="Equation.3">
                  <p:embed/>
                </p:oleObj>
              </mc:Choice>
              <mc:Fallback>
                <p:oleObj name="公式" r:id="rId17" imgW="609600" imgH="228600" progId="Equation.3">
                  <p:embed/>
                  <p:pic>
                    <p:nvPicPr>
                      <p:cNvPr id="2048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5600" y="5300663"/>
                        <a:ext cx="18065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0" name="Object 10"/>
          <p:cNvGraphicFramePr>
            <a:graphicFrameLocks noChangeAspect="1"/>
          </p:cNvGraphicFramePr>
          <p:nvPr/>
        </p:nvGraphicFramePr>
        <p:xfrm>
          <a:off x="5435600" y="5949950"/>
          <a:ext cx="1387475" cy="508000"/>
        </p:xfrm>
        <a:graphic>
          <a:graphicData uri="http://schemas.openxmlformats.org/presentationml/2006/ole">
            <mc:AlternateContent xmlns:mc="http://schemas.openxmlformats.org/markup-compatibility/2006">
              <mc:Choice xmlns:v="urn:schemas-microsoft-com:vml" Requires="v">
                <p:oleObj spid="_x0000_s418108" name="公式" r:id="rId19" imgW="596900" imgH="228600" progId="Equation.3">
                  <p:embed/>
                </p:oleObj>
              </mc:Choice>
              <mc:Fallback>
                <p:oleObj name="公式" r:id="rId19" imgW="596900" imgH="228600" progId="Equation.3">
                  <p:embed/>
                  <p:pic>
                    <p:nvPicPr>
                      <p:cNvPr id="2049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5600" y="5949950"/>
                        <a:ext cx="138747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2223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6"/>
          <p:cNvGraphicFramePr>
            <a:graphicFrameLocks noChangeAspect="1"/>
          </p:cNvGraphicFramePr>
          <p:nvPr/>
        </p:nvGraphicFramePr>
        <p:xfrm>
          <a:off x="971550" y="692150"/>
          <a:ext cx="2857500" cy="633413"/>
        </p:xfrm>
        <a:graphic>
          <a:graphicData uri="http://schemas.openxmlformats.org/presentationml/2006/ole">
            <mc:AlternateContent xmlns:mc="http://schemas.openxmlformats.org/markup-compatibility/2006">
              <mc:Choice xmlns:v="urn:schemas-microsoft-com:vml" Requires="v">
                <p:oleObj spid="_x0000_s419124" name="Equation" r:id="rId3" imgW="965200" imgH="228600" progId="Equation.DSMT4">
                  <p:embed/>
                </p:oleObj>
              </mc:Choice>
              <mc:Fallback>
                <p:oleObj name="Equation" r:id="rId3" imgW="965200" imgH="228600" progId="Equation.DSMT4">
                  <p:embed/>
                  <p:pic>
                    <p:nvPicPr>
                      <p:cNvPr id="215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692150"/>
                        <a:ext cx="28575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5" name="Line 13"/>
          <p:cNvSpPr>
            <a:spLocks noChangeShapeType="1"/>
          </p:cNvSpPr>
          <p:nvPr/>
        </p:nvSpPr>
        <p:spPr bwMode="auto">
          <a:xfrm>
            <a:off x="3924300" y="1052513"/>
            <a:ext cx="79216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07" name="Object 8"/>
          <p:cNvGraphicFramePr>
            <a:graphicFrameLocks noChangeAspect="1"/>
          </p:cNvGraphicFramePr>
          <p:nvPr/>
        </p:nvGraphicFramePr>
        <p:xfrm>
          <a:off x="5003800" y="476250"/>
          <a:ext cx="2030413" cy="1195388"/>
        </p:xfrm>
        <a:graphic>
          <a:graphicData uri="http://schemas.openxmlformats.org/presentationml/2006/ole">
            <mc:AlternateContent xmlns:mc="http://schemas.openxmlformats.org/markup-compatibility/2006">
              <mc:Choice xmlns:v="urn:schemas-microsoft-com:vml" Requires="v">
                <p:oleObj spid="_x0000_s419125" name="Equation" r:id="rId5" imgW="685800" imgH="431800" progId="Equation.DSMT4">
                  <p:embed/>
                </p:oleObj>
              </mc:Choice>
              <mc:Fallback>
                <p:oleObj name="Equation" r:id="rId5" imgW="685800" imgH="431800" progId="Equation.DSMT4">
                  <p:embed/>
                  <p:pic>
                    <p:nvPicPr>
                      <p:cNvPr id="2150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250"/>
                        <a:ext cx="2030413"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6" name="TextBox 11"/>
          <p:cNvSpPr txBox="1">
            <a:spLocks noChangeArrowheads="1"/>
          </p:cNvSpPr>
          <p:nvPr/>
        </p:nvSpPr>
        <p:spPr bwMode="auto">
          <a:xfrm>
            <a:off x="684213" y="2349500"/>
            <a:ext cx="3455987" cy="5842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t>全电路欧姆定律</a:t>
            </a:r>
            <a:r>
              <a:rPr lang="zh-CN" altLang="en-US" sz="3200"/>
              <a:t>：</a:t>
            </a:r>
          </a:p>
        </p:txBody>
      </p:sp>
      <p:graphicFrame>
        <p:nvGraphicFramePr>
          <p:cNvPr id="21508" name="Object 9"/>
          <p:cNvGraphicFramePr>
            <a:graphicFrameLocks noChangeAspect="1"/>
          </p:cNvGraphicFramePr>
          <p:nvPr/>
        </p:nvGraphicFramePr>
        <p:xfrm>
          <a:off x="4211638" y="1989138"/>
          <a:ext cx="2030412" cy="1195387"/>
        </p:xfrm>
        <a:graphic>
          <a:graphicData uri="http://schemas.openxmlformats.org/presentationml/2006/ole">
            <mc:AlternateContent xmlns:mc="http://schemas.openxmlformats.org/markup-compatibility/2006">
              <mc:Choice xmlns:v="urn:schemas-microsoft-com:vml" Requires="v">
                <p:oleObj spid="_x0000_s419126" name="Equation" r:id="rId7" imgW="685800" imgH="431800" progId="Equation.DSMT4">
                  <p:embed/>
                </p:oleObj>
              </mc:Choice>
              <mc:Fallback>
                <p:oleObj name="Equation" r:id="rId7" imgW="685800" imgH="431800" progId="Equation.DSMT4">
                  <p:embed/>
                  <p:pic>
                    <p:nvPicPr>
                      <p:cNvPr id="2150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989138"/>
                        <a:ext cx="2030412"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7" name="Rectangle 8"/>
          <p:cNvSpPr>
            <a:spLocks noChangeArrowheads="1"/>
          </p:cNvSpPr>
          <p:nvPr/>
        </p:nvSpPr>
        <p:spPr bwMode="auto">
          <a:xfrm>
            <a:off x="611188" y="3860800"/>
            <a:ext cx="46990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90000"/>
              </a:lnSpc>
              <a:spcBef>
                <a:spcPct val="20000"/>
              </a:spcBef>
            </a:pPr>
            <a:r>
              <a:rPr kumimoji="1" lang="zh-CN" altLang="en-US" sz="3200" b="1">
                <a:solidFill>
                  <a:srgbClr val="FF0000"/>
                </a:solidFill>
                <a:ea typeface="华文中宋" pitchFamily="2" charset="-122"/>
              </a:rPr>
              <a:t>推广</a:t>
            </a:r>
            <a:r>
              <a:rPr kumimoji="1" lang="zh-CN" altLang="en-US" sz="3200" b="1">
                <a:solidFill>
                  <a:srgbClr val="0000FF"/>
                </a:solidFill>
                <a:ea typeface="华文中宋" pitchFamily="2" charset="-122"/>
              </a:rPr>
              <a:t>：任意一个闭合回路</a:t>
            </a:r>
          </a:p>
        </p:txBody>
      </p:sp>
      <p:graphicFrame>
        <p:nvGraphicFramePr>
          <p:cNvPr id="21509" name="Object 10"/>
          <p:cNvGraphicFramePr>
            <a:graphicFrameLocks noChangeAspect="1"/>
          </p:cNvGraphicFramePr>
          <p:nvPr/>
        </p:nvGraphicFramePr>
        <p:xfrm>
          <a:off x="5508625" y="3500438"/>
          <a:ext cx="1963738" cy="1528762"/>
        </p:xfrm>
        <a:graphic>
          <a:graphicData uri="http://schemas.openxmlformats.org/presentationml/2006/ole">
            <mc:AlternateContent xmlns:mc="http://schemas.openxmlformats.org/markup-compatibility/2006">
              <mc:Choice xmlns:v="urn:schemas-microsoft-com:vml" Requires="v">
                <p:oleObj spid="_x0000_s419127" name="公式" r:id="rId8" imgW="762000" imgH="685800" progId="Equation.3">
                  <p:embed/>
                </p:oleObj>
              </mc:Choice>
              <mc:Fallback>
                <p:oleObj name="公式" r:id="rId8" imgW="762000" imgH="685800" progId="Equation.3">
                  <p:embed/>
                  <p:pic>
                    <p:nvPicPr>
                      <p:cNvPr id="21509"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3500438"/>
                        <a:ext cx="1963738"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9900"/>
                            </a:solidFill>
                            <a:miter lim="800000"/>
                            <a:headEnd/>
                            <a:tailEnd/>
                          </a14:hiddenLine>
                        </a:ext>
                      </a:extLst>
                    </p:spPr>
                  </p:pic>
                </p:oleObj>
              </mc:Fallback>
            </mc:AlternateContent>
          </a:graphicData>
        </a:graphic>
      </p:graphicFrame>
      <p:grpSp>
        <p:nvGrpSpPr>
          <p:cNvPr id="21518" name="组合 15"/>
          <p:cNvGrpSpPr>
            <a:grpSpLocks/>
          </p:cNvGrpSpPr>
          <p:nvPr/>
        </p:nvGrpSpPr>
        <p:grpSpPr bwMode="auto">
          <a:xfrm>
            <a:off x="1042988" y="4508500"/>
            <a:ext cx="3113087" cy="2127250"/>
            <a:chOff x="2719388" y="2979738"/>
            <a:chExt cx="3113087" cy="2127250"/>
          </a:xfrm>
        </p:grpSpPr>
        <p:sp>
          <p:nvSpPr>
            <p:cNvPr id="17" name="Rectangle 14"/>
            <p:cNvSpPr>
              <a:spLocks noChangeArrowheads="1"/>
            </p:cNvSpPr>
            <p:nvPr/>
          </p:nvSpPr>
          <p:spPr bwMode="auto">
            <a:xfrm>
              <a:off x="3241675" y="3811588"/>
              <a:ext cx="381000" cy="14922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8" name="Rectangle 15"/>
            <p:cNvSpPr>
              <a:spLocks noChangeArrowheads="1"/>
            </p:cNvSpPr>
            <p:nvPr/>
          </p:nvSpPr>
          <p:spPr bwMode="auto">
            <a:xfrm>
              <a:off x="4918075" y="3811588"/>
              <a:ext cx="381000" cy="14922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21521" name="Group 16"/>
            <p:cNvGrpSpPr>
              <a:grpSpLocks/>
            </p:cNvGrpSpPr>
            <p:nvPr/>
          </p:nvGrpSpPr>
          <p:grpSpPr bwMode="auto">
            <a:xfrm>
              <a:off x="3851275" y="3589338"/>
              <a:ext cx="76200" cy="593725"/>
              <a:chOff x="4896" y="1056"/>
              <a:chExt cx="48" cy="384"/>
            </a:xfrm>
          </p:grpSpPr>
          <p:sp>
            <p:nvSpPr>
              <p:cNvPr id="21543" name="Line 17"/>
              <p:cNvSpPr>
                <a:spLocks noChangeShapeType="1"/>
              </p:cNvSpPr>
              <p:nvPr/>
            </p:nvSpPr>
            <p:spPr bwMode="auto">
              <a:xfrm>
                <a:off x="4896" y="1152"/>
                <a:ext cx="0" cy="192"/>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4" name="Line 18"/>
              <p:cNvSpPr>
                <a:spLocks noChangeShapeType="1"/>
              </p:cNvSpPr>
              <p:nvPr/>
            </p:nvSpPr>
            <p:spPr bwMode="auto">
              <a:xfrm>
                <a:off x="4944" y="1056"/>
                <a:ext cx="0" cy="38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522" name="Group 19"/>
            <p:cNvGrpSpPr>
              <a:grpSpLocks/>
            </p:cNvGrpSpPr>
            <p:nvPr/>
          </p:nvGrpSpPr>
          <p:grpSpPr bwMode="auto">
            <a:xfrm>
              <a:off x="4613275" y="3663950"/>
              <a:ext cx="76200" cy="519113"/>
              <a:chOff x="4656" y="528"/>
              <a:chExt cx="48" cy="336"/>
            </a:xfrm>
          </p:grpSpPr>
          <p:sp>
            <p:nvSpPr>
              <p:cNvPr id="21541" name="Line 20"/>
              <p:cNvSpPr>
                <a:spLocks noChangeShapeType="1"/>
              </p:cNvSpPr>
              <p:nvPr/>
            </p:nvSpPr>
            <p:spPr bwMode="auto">
              <a:xfrm>
                <a:off x="4656" y="528"/>
                <a:ext cx="0" cy="33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2" name="Line 21"/>
              <p:cNvSpPr>
                <a:spLocks noChangeShapeType="1"/>
              </p:cNvSpPr>
              <p:nvPr/>
            </p:nvSpPr>
            <p:spPr bwMode="auto">
              <a:xfrm>
                <a:off x="4704" y="576"/>
                <a:ext cx="0" cy="24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23" name="Line 22"/>
            <p:cNvSpPr>
              <a:spLocks noChangeShapeType="1"/>
            </p:cNvSpPr>
            <p:nvPr/>
          </p:nvSpPr>
          <p:spPr bwMode="auto">
            <a:xfrm>
              <a:off x="3622675" y="388620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4" name="Line 23"/>
            <p:cNvSpPr>
              <a:spLocks noChangeShapeType="1"/>
            </p:cNvSpPr>
            <p:nvPr/>
          </p:nvSpPr>
          <p:spPr bwMode="auto">
            <a:xfrm>
              <a:off x="3927475" y="3886200"/>
              <a:ext cx="685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5" name="Line 24"/>
            <p:cNvSpPr>
              <a:spLocks noChangeShapeType="1"/>
            </p:cNvSpPr>
            <p:nvPr/>
          </p:nvSpPr>
          <p:spPr bwMode="auto">
            <a:xfrm>
              <a:off x="4689475" y="388620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6" name="Line 25"/>
            <p:cNvSpPr>
              <a:spLocks noChangeShapeType="1"/>
            </p:cNvSpPr>
            <p:nvPr/>
          </p:nvSpPr>
          <p:spPr bwMode="auto">
            <a:xfrm>
              <a:off x="5299075" y="3886200"/>
              <a:ext cx="304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7" name="Line 26"/>
            <p:cNvSpPr>
              <a:spLocks noChangeShapeType="1"/>
            </p:cNvSpPr>
            <p:nvPr/>
          </p:nvSpPr>
          <p:spPr bwMode="auto">
            <a:xfrm flipH="1">
              <a:off x="2936875" y="3886200"/>
              <a:ext cx="304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8" name="Line 27"/>
            <p:cNvSpPr>
              <a:spLocks noChangeShapeType="1"/>
            </p:cNvSpPr>
            <p:nvPr/>
          </p:nvSpPr>
          <p:spPr bwMode="auto">
            <a:xfrm>
              <a:off x="2936875" y="3886200"/>
              <a:ext cx="0" cy="11684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9" name="Line 28"/>
            <p:cNvSpPr>
              <a:spLocks noChangeShapeType="1"/>
            </p:cNvSpPr>
            <p:nvPr/>
          </p:nvSpPr>
          <p:spPr bwMode="auto">
            <a:xfrm>
              <a:off x="5603875" y="3886200"/>
              <a:ext cx="0" cy="11684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29"/>
            <p:cNvSpPr>
              <a:spLocks noChangeArrowheads="1"/>
            </p:cNvSpPr>
            <p:nvPr/>
          </p:nvSpPr>
          <p:spPr bwMode="auto">
            <a:xfrm>
              <a:off x="3927475" y="4959351"/>
              <a:ext cx="381000" cy="147637"/>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1531" name="Line 30"/>
            <p:cNvSpPr>
              <a:spLocks noChangeShapeType="1"/>
            </p:cNvSpPr>
            <p:nvPr/>
          </p:nvSpPr>
          <p:spPr bwMode="auto">
            <a:xfrm>
              <a:off x="2936875" y="5033963"/>
              <a:ext cx="990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2" name="Line 31"/>
            <p:cNvSpPr>
              <a:spLocks noChangeShapeType="1"/>
            </p:cNvSpPr>
            <p:nvPr/>
          </p:nvSpPr>
          <p:spPr bwMode="auto">
            <a:xfrm>
              <a:off x="4308475" y="5033963"/>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10" name="Object 11"/>
            <p:cNvGraphicFramePr>
              <a:graphicFrameLocks noChangeAspect="1"/>
            </p:cNvGraphicFramePr>
            <p:nvPr/>
          </p:nvGraphicFramePr>
          <p:xfrm>
            <a:off x="3952875" y="4521200"/>
            <a:ext cx="431800" cy="501650"/>
          </p:xfrm>
          <a:graphic>
            <a:graphicData uri="http://schemas.openxmlformats.org/presentationml/2006/ole">
              <mc:AlternateContent xmlns:mc="http://schemas.openxmlformats.org/markup-compatibility/2006">
                <mc:Choice xmlns:v="urn:schemas-microsoft-com:vml" Requires="v">
                  <p:oleObj spid="_x0000_s419128" name="公式" r:id="rId10" imgW="190500" imgH="228600" progId="Equation.3">
                    <p:embed/>
                  </p:oleObj>
                </mc:Choice>
                <mc:Fallback>
                  <p:oleObj name="公式" r:id="rId10" imgW="190500" imgH="228600" progId="Equation.3">
                    <p:embed/>
                    <p:pic>
                      <p:nvPicPr>
                        <p:cNvPr id="2151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75" y="4521200"/>
                          <a:ext cx="4318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1511" name="Object 12"/>
            <p:cNvGraphicFramePr>
              <a:graphicFrameLocks noChangeAspect="1"/>
            </p:cNvGraphicFramePr>
            <p:nvPr/>
          </p:nvGraphicFramePr>
          <p:xfrm>
            <a:off x="3275013" y="3370263"/>
            <a:ext cx="423862" cy="465137"/>
          </p:xfrm>
          <a:graphic>
            <a:graphicData uri="http://schemas.openxmlformats.org/presentationml/2006/ole">
              <mc:AlternateContent xmlns:mc="http://schemas.openxmlformats.org/markup-compatibility/2006">
                <mc:Choice xmlns:v="urn:schemas-microsoft-com:vml" Requires="v">
                  <p:oleObj spid="_x0000_s419129" name="公式" r:id="rId12" imgW="190335" imgH="215713" progId="Equation.3">
                    <p:embed/>
                  </p:oleObj>
                </mc:Choice>
                <mc:Fallback>
                  <p:oleObj name="公式" r:id="rId12" imgW="190335" imgH="215713" progId="Equation.3">
                    <p:embed/>
                    <p:pic>
                      <p:nvPicPr>
                        <p:cNvPr id="21511"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5013" y="3370263"/>
                          <a:ext cx="423862"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1512" name="Object 13"/>
            <p:cNvGraphicFramePr>
              <a:graphicFrameLocks noChangeAspect="1"/>
            </p:cNvGraphicFramePr>
            <p:nvPr/>
          </p:nvGraphicFramePr>
          <p:xfrm>
            <a:off x="4924425" y="3378200"/>
            <a:ext cx="450850" cy="465138"/>
          </p:xfrm>
          <a:graphic>
            <a:graphicData uri="http://schemas.openxmlformats.org/presentationml/2006/ole">
              <mc:AlternateContent xmlns:mc="http://schemas.openxmlformats.org/markup-compatibility/2006">
                <mc:Choice xmlns:v="urn:schemas-microsoft-com:vml" Requires="v">
                  <p:oleObj spid="_x0000_s419130" name="公式" r:id="rId14" imgW="203024" imgH="215713" progId="Equation.3">
                    <p:embed/>
                  </p:oleObj>
                </mc:Choice>
                <mc:Fallback>
                  <p:oleObj name="公式" r:id="rId14" imgW="203024" imgH="215713" progId="Equation.3">
                    <p:embed/>
                    <p:pic>
                      <p:nvPicPr>
                        <p:cNvPr id="21512"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4425" y="3378200"/>
                          <a:ext cx="4508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sp>
          <p:nvSpPr>
            <p:cNvPr id="21533" name="Text Box 35"/>
            <p:cNvSpPr txBox="1">
              <a:spLocks noChangeArrowheads="1"/>
            </p:cNvSpPr>
            <p:nvPr/>
          </p:nvSpPr>
          <p:spPr bwMode="auto">
            <a:xfrm>
              <a:off x="4079875" y="37179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4" name="Text Box 36"/>
            <p:cNvSpPr txBox="1">
              <a:spLocks noChangeArrowheads="1"/>
            </p:cNvSpPr>
            <p:nvPr/>
          </p:nvSpPr>
          <p:spPr bwMode="auto">
            <a:xfrm>
              <a:off x="4014788" y="3441700"/>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A</a:t>
              </a:r>
            </a:p>
          </p:txBody>
        </p:sp>
        <p:sp>
          <p:nvSpPr>
            <p:cNvPr id="21535" name="Text Box 37"/>
            <p:cNvSpPr txBox="1">
              <a:spLocks noChangeArrowheads="1"/>
            </p:cNvSpPr>
            <p:nvPr/>
          </p:nvSpPr>
          <p:spPr bwMode="auto">
            <a:xfrm>
              <a:off x="2828925" y="37179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6" name="Text Box 38"/>
            <p:cNvSpPr txBox="1">
              <a:spLocks noChangeArrowheads="1"/>
            </p:cNvSpPr>
            <p:nvPr/>
          </p:nvSpPr>
          <p:spPr bwMode="auto">
            <a:xfrm>
              <a:off x="5419725" y="37211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7" name="Text Box 39"/>
            <p:cNvSpPr txBox="1">
              <a:spLocks noChangeArrowheads="1"/>
            </p:cNvSpPr>
            <p:nvPr/>
          </p:nvSpPr>
          <p:spPr bwMode="auto">
            <a:xfrm>
              <a:off x="2719388" y="3454400"/>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B</a:t>
              </a:r>
            </a:p>
          </p:txBody>
        </p:sp>
        <p:sp>
          <p:nvSpPr>
            <p:cNvPr id="21538" name="Text Box 40"/>
            <p:cNvSpPr txBox="1">
              <a:spLocks noChangeArrowheads="1"/>
            </p:cNvSpPr>
            <p:nvPr/>
          </p:nvSpPr>
          <p:spPr bwMode="auto">
            <a:xfrm>
              <a:off x="5445125" y="3454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C</a:t>
              </a:r>
            </a:p>
          </p:txBody>
        </p:sp>
        <p:sp>
          <p:nvSpPr>
            <p:cNvPr id="21539" name="Line 41"/>
            <p:cNvSpPr>
              <a:spLocks noChangeShapeType="1"/>
            </p:cNvSpPr>
            <p:nvPr/>
          </p:nvSpPr>
          <p:spPr bwMode="auto">
            <a:xfrm>
              <a:off x="2936875" y="4292600"/>
              <a:ext cx="0" cy="4778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40" name="Text Box 42"/>
            <p:cNvSpPr txBox="1">
              <a:spLocks noChangeArrowheads="1"/>
            </p:cNvSpPr>
            <p:nvPr/>
          </p:nvSpPr>
          <p:spPr bwMode="auto">
            <a:xfrm>
              <a:off x="3089275" y="4216400"/>
              <a:ext cx="30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t>I</a:t>
              </a:r>
            </a:p>
          </p:txBody>
        </p:sp>
        <p:graphicFrame>
          <p:nvGraphicFramePr>
            <p:cNvPr id="21513" name="Object 14"/>
            <p:cNvGraphicFramePr>
              <a:graphicFrameLocks noChangeAspect="1"/>
            </p:cNvGraphicFramePr>
            <p:nvPr/>
          </p:nvGraphicFramePr>
          <p:xfrm>
            <a:off x="3602038" y="2979738"/>
            <a:ext cx="514350" cy="646112"/>
          </p:xfrm>
          <a:graphic>
            <a:graphicData uri="http://schemas.openxmlformats.org/presentationml/2006/ole">
              <mc:AlternateContent xmlns:mc="http://schemas.openxmlformats.org/markup-compatibility/2006">
                <mc:Choice xmlns:v="urn:schemas-microsoft-com:vml" Requires="v">
                  <p:oleObj spid="_x0000_s419131" name="Equation" r:id="rId16" imgW="152334" imgH="228501" progId="Equation.DSMT4">
                    <p:embed/>
                  </p:oleObj>
                </mc:Choice>
                <mc:Fallback>
                  <p:oleObj name="Equation" r:id="rId16" imgW="152334" imgH="228501" progId="Equation.DSMT4">
                    <p:embed/>
                    <p:pic>
                      <p:nvPicPr>
                        <p:cNvPr id="21513"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2038" y="2979738"/>
                          <a:ext cx="514350"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 name="Object 15"/>
            <p:cNvGraphicFramePr>
              <a:graphicFrameLocks noChangeAspect="1"/>
            </p:cNvGraphicFramePr>
            <p:nvPr/>
          </p:nvGraphicFramePr>
          <p:xfrm>
            <a:off x="4424363" y="2979738"/>
            <a:ext cx="468312" cy="646112"/>
          </p:xfrm>
          <a:graphic>
            <a:graphicData uri="http://schemas.openxmlformats.org/presentationml/2006/ole">
              <mc:AlternateContent xmlns:mc="http://schemas.openxmlformats.org/markup-compatibility/2006">
                <mc:Choice xmlns:v="urn:schemas-microsoft-com:vml" Requires="v">
                  <p:oleObj spid="_x0000_s419132" name="Equation" r:id="rId18" imgW="165028" imgH="228501" progId="Equation.DSMT4">
                    <p:embed/>
                  </p:oleObj>
                </mc:Choice>
                <mc:Fallback>
                  <p:oleObj name="Equation" r:id="rId18" imgW="165028" imgH="228501" progId="Equation.DSMT4">
                    <p:embed/>
                    <p:pic>
                      <p:nvPicPr>
                        <p:cNvPr id="21514"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24363" y="2979738"/>
                          <a:ext cx="468312"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75432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ChangeArrowheads="1"/>
          </p:cNvSpPr>
          <p:nvPr/>
        </p:nvSpPr>
        <p:spPr bwMode="auto">
          <a:xfrm>
            <a:off x="395288" y="2060575"/>
            <a:ext cx="82819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90000"/>
              </a:lnSpc>
              <a:buFontTx/>
              <a:buChar char="•"/>
            </a:pPr>
            <a:r>
              <a:rPr kumimoji="1" lang="zh-CN" altLang="en-US" sz="3200" b="1">
                <a:solidFill>
                  <a:srgbClr val="0000FF"/>
                </a:solidFill>
                <a:latin typeface="楷体_GB2312"/>
                <a:ea typeface="楷体_GB2312"/>
                <a:cs typeface="楷体_GB2312"/>
              </a:rPr>
              <a:t>先假设电路中电流流向，凡电源电动势与所设电流同向的，电动势取正，如  ；反之取负，如  ；</a:t>
            </a:r>
          </a:p>
        </p:txBody>
      </p:sp>
      <p:sp>
        <p:nvSpPr>
          <p:cNvPr id="22533" name="Rectangle 3"/>
          <p:cNvSpPr>
            <a:spLocks noChangeArrowheads="1"/>
          </p:cNvSpPr>
          <p:nvPr/>
        </p:nvSpPr>
        <p:spPr bwMode="auto">
          <a:xfrm>
            <a:off x="395288" y="4149725"/>
            <a:ext cx="82804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80000"/>
              </a:lnSpc>
              <a:spcBef>
                <a:spcPct val="20000"/>
              </a:spcBef>
              <a:buFontTx/>
              <a:buChar char="•"/>
            </a:pPr>
            <a:r>
              <a:rPr kumimoji="1" lang="zh-CN" altLang="en-US" sz="3200" b="1">
                <a:solidFill>
                  <a:srgbClr val="0000FF"/>
                </a:solidFill>
              </a:rPr>
              <a:t>  </a:t>
            </a:r>
            <a:r>
              <a:rPr kumimoji="1" lang="zh-CN" altLang="en-US" sz="3200" b="1">
                <a:solidFill>
                  <a:srgbClr val="0000FF"/>
                </a:solidFill>
                <a:latin typeface="楷体_GB2312"/>
                <a:ea typeface="楷体_GB2312"/>
                <a:cs typeface="楷体_GB2312"/>
              </a:rPr>
              <a:t>最后求出的电流为正时，电流方向就是假设的方向，否则电流反方向。</a:t>
            </a:r>
            <a:r>
              <a:rPr kumimoji="1" lang="zh-CN" altLang="en-US">
                <a:latin typeface="楷体_GB2312"/>
                <a:ea typeface="楷体_GB2312"/>
                <a:cs typeface="楷体_GB2312"/>
              </a:rPr>
              <a:t> </a:t>
            </a:r>
          </a:p>
        </p:txBody>
      </p:sp>
      <p:sp>
        <p:nvSpPr>
          <p:cNvPr id="22534" name="Rectangle 4"/>
          <p:cNvSpPr>
            <a:spLocks noChangeArrowheads="1"/>
          </p:cNvSpPr>
          <p:nvPr/>
        </p:nvSpPr>
        <p:spPr bwMode="auto">
          <a:xfrm>
            <a:off x="395288" y="836613"/>
            <a:ext cx="5487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FF0000"/>
                </a:solidFill>
                <a:ea typeface="楷体_GB2312"/>
                <a:cs typeface="楷体_GB2312"/>
              </a:rPr>
              <a:t>全电路欧姆定律的使用</a:t>
            </a:r>
            <a:r>
              <a:rPr kumimoji="1" lang="zh-CN" altLang="en-US" sz="3200" b="1">
                <a:solidFill>
                  <a:srgbClr val="FF0000"/>
                </a:solidFill>
                <a:ea typeface="楷体_GB2312"/>
                <a:cs typeface="楷体_GB2312"/>
              </a:rPr>
              <a:t>方法</a:t>
            </a:r>
            <a:r>
              <a:rPr kumimoji="1" lang="zh-CN" altLang="en-US" sz="3200" b="1">
                <a:solidFill>
                  <a:srgbClr val="0000FF"/>
                </a:solidFill>
              </a:rPr>
              <a:t>：</a:t>
            </a:r>
          </a:p>
        </p:txBody>
      </p:sp>
      <p:graphicFrame>
        <p:nvGraphicFramePr>
          <p:cNvPr id="22530" name="Object 2"/>
          <p:cNvGraphicFramePr>
            <a:graphicFrameLocks noChangeAspect="1"/>
          </p:cNvGraphicFramePr>
          <p:nvPr/>
        </p:nvGraphicFramePr>
        <p:xfrm>
          <a:off x="2051050" y="2924175"/>
          <a:ext cx="358775" cy="538163"/>
        </p:xfrm>
        <a:graphic>
          <a:graphicData uri="http://schemas.openxmlformats.org/presentationml/2006/ole">
            <mc:AlternateContent xmlns:mc="http://schemas.openxmlformats.org/markup-compatibility/2006">
              <mc:Choice xmlns:v="urn:schemas-microsoft-com:vml" Requires="v">
                <p:oleObj spid="_x0000_s419910" name="Equation" r:id="rId3" imgW="152334" imgH="228501" progId="Equation.DSMT4">
                  <p:embed/>
                </p:oleObj>
              </mc:Choice>
              <mc:Fallback>
                <p:oleObj name="Equation" r:id="rId3" imgW="152334" imgH="228501" progId="Equation.DSMT4">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924175"/>
                        <a:ext cx="35877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nvGraphicFramePr>
        <p:xfrm>
          <a:off x="6516688" y="2565400"/>
          <a:ext cx="390525" cy="538163"/>
        </p:xfrm>
        <a:graphic>
          <a:graphicData uri="http://schemas.openxmlformats.org/presentationml/2006/ole">
            <mc:AlternateContent xmlns:mc="http://schemas.openxmlformats.org/markup-compatibility/2006">
              <mc:Choice xmlns:v="urn:schemas-microsoft-com:vml" Requires="v">
                <p:oleObj spid="_x0000_s419911" name="Equation" r:id="rId5" imgW="165028" imgH="228501" progId="Equation.DSMT4">
                  <p:embed/>
                </p:oleObj>
              </mc:Choice>
              <mc:Fallback>
                <p:oleObj name="Equation" r:id="rId5" imgW="165028" imgH="228501" progId="Equation.DSMT4">
                  <p:embed/>
                  <p:pic>
                    <p:nvPicPr>
                      <p:cNvPr id="225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8" y="2565400"/>
                        <a:ext cx="3905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774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395288" y="3357563"/>
          <a:ext cx="4591050" cy="998537"/>
        </p:xfrm>
        <a:graphic>
          <a:graphicData uri="http://schemas.openxmlformats.org/presentationml/2006/ole">
            <mc:AlternateContent xmlns:mc="http://schemas.openxmlformats.org/markup-compatibility/2006">
              <mc:Choice xmlns:v="urn:schemas-microsoft-com:vml" Requires="v">
                <p:oleObj spid="_x0000_s420968" name="公式" r:id="rId3" imgW="1524000" imgH="355600" progId="Equation.3">
                  <p:embed/>
                </p:oleObj>
              </mc:Choice>
              <mc:Fallback>
                <p:oleObj name="公式" r:id="rId3" imgW="1524000" imgH="355600" progId="Equation.3">
                  <p:embed/>
                  <p:pic>
                    <p:nvPicPr>
                      <p:cNvPr id="235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357563"/>
                        <a:ext cx="4591050" cy="99853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 name="Rectangle 4"/>
          <p:cNvSpPr>
            <a:spLocks noChangeArrowheads="1"/>
          </p:cNvSpPr>
          <p:nvPr/>
        </p:nvSpPr>
        <p:spPr bwMode="auto">
          <a:xfrm>
            <a:off x="179388" y="4941888"/>
            <a:ext cx="8696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3200" b="1">
                <a:solidFill>
                  <a:srgbClr val="FF0000"/>
                </a:solidFill>
              </a:rPr>
              <a:t>基尔霍夫</a:t>
            </a:r>
            <a:r>
              <a:rPr kumimoji="1" lang="en-US" altLang="zh-CN" sz="3200" b="1">
                <a:solidFill>
                  <a:srgbClr val="FF0000"/>
                </a:solidFill>
              </a:rPr>
              <a:t>(Kirchhoff)</a:t>
            </a:r>
            <a:r>
              <a:rPr kumimoji="1" lang="zh-CN" altLang="en-US" sz="3200" b="1">
                <a:solidFill>
                  <a:srgbClr val="000000"/>
                </a:solidFill>
              </a:rPr>
              <a:t>第二方程（</a:t>
            </a:r>
            <a:r>
              <a:rPr kumimoji="1" lang="zh-CN" altLang="en-US" sz="3200" b="1">
                <a:solidFill>
                  <a:srgbClr val="0000FF"/>
                </a:solidFill>
              </a:rPr>
              <a:t>回路电压</a:t>
            </a:r>
            <a:r>
              <a:rPr kumimoji="1" lang="zh-CN" altLang="en-US" sz="3200" b="1">
                <a:solidFill>
                  <a:srgbClr val="000000"/>
                </a:solidFill>
              </a:rPr>
              <a:t>方程）</a:t>
            </a:r>
          </a:p>
        </p:txBody>
      </p:sp>
      <p:sp>
        <p:nvSpPr>
          <p:cNvPr id="23558" name="Rectangle 12"/>
          <p:cNvSpPr>
            <a:spLocks noChangeArrowheads="1"/>
          </p:cNvSpPr>
          <p:nvPr/>
        </p:nvSpPr>
        <p:spPr bwMode="auto">
          <a:xfrm>
            <a:off x="1835150" y="5805488"/>
            <a:ext cx="51831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CC0000"/>
                </a:solidFill>
              </a:rPr>
              <a:t>或：电势降  </a:t>
            </a:r>
            <a:r>
              <a:rPr lang="en-US" altLang="zh-CN" sz="3200" b="1">
                <a:solidFill>
                  <a:srgbClr val="CC0000"/>
                </a:solidFill>
              </a:rPr>
              <a:t>=  </a:t>
            </a:r>
            <a:r>
              <a:rPr lang="zh-CN" altLang="en-US" sz="3200" b="1">
                <a:solidFill>
                  <a:srgbClr val="CC0000"/>
                </a:solidFill>
              </a:rPr>
              <a:t>电势升</a:t>
            </a:r>
            <a:endParaRPr kumimoji="1" lang="zh-CN" altLang="en-US" sz="3200" b="1">
              <a:solidFill>
                <a:srgbClr val="0000FF"/>
              </a:solidFill>
            </a:endParaRPr>
          </a:p>
        </p:txBody>
      </p:sp>
      <p:sp>
        <p:nvSpPr>
          <p:cNvPr id="23559" name="Rectangle 52"/>
          <p:cNvSpPr>
            <a:spLocks noChangeArrowheads="1"/>
          </p:cNvSpPr>
          <p:nvPr/>
        </p:nvSpPr>
        <p:spPr bwMode="auto">
          <a:xfrm>
            <a:off x="250825" y="260350"/>
            <a:ext cx="7199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3200" b="1" dirty="0" smtClean="0"/>
              <a:t>四、</a:t>
            </a:r>
            <a:r>
              <a:rPr kumimoji="1" lang="zh-CN" altLang="en-US" sz="3200" b="1" dirty="0"/>
              <a:t>基尔霍夫</a:t>
            </a:r>
            <a:r>
              <a:rPr kumimoji="1" lang="en-US" altLang="zh-CN" sz="3200" b="1" dirty="0"/>
              <a:t>(Kirchhoff)</a:t>
            </a:r>
            <a:r>
              <a:rPr kumimoji="1" lang="zh-CN" altLang="en-US" sz="3200" b="1" dirty="0"/>
              <a:t>第二方程</a:t>
            </a:r>
          </a:p>
        </p:txBody>
      </p:sp>
      <p:graphicFrame>
        <p:nvGraphicFramePr>
          <p:cNvPr id="23555" name="Object 3"/>
          <p:cNvGraphicFramePr>
            <a:graphicFrameLocks noChangeAspect="1"/>
          </p:cNvGraphicFramePr>
          <p:nvPr/>
        </p:nvGraphicFramePr>
        <p:xfrm>
          <a:off x="8101013" y="620713"/>
          <a:ext cx="455612" cy="682625"/>
        </p:xfrm>
        <a:graphic>
          <a:graphicData uri="http://schemas.openxmlformats.org/presentationml/2006/ole">
            <mc:AlternateContent xmlns:mc="http://schemas.openxmlformats.org/markup-compatibility/2006">
              <mc:Choice xmlns:v="urn:schemas-microsoft-com:vml" Requires="v">
                <p:oleObj spid="_x0000_s420969" name="Equation" r:id="rId5" imgW="152334" imgH="228501" progId="Equation.DSMT4">
                  <p:embed/>
                </p:oleObj>
              </mc:Choice>
              <mc:Fallback>
                <p:oleObj name="Equation" r:id="rId5" imgW="152334" imgH="228501" progId="Equation.DSMT4">
                  <p:embed/>
                  <p:pic>
                    <p:nvPicPr>
                      <p:cNvPr id="235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20713"/>
                        <a:ext cx="455612"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60" name="组合 47"/>
          <p:cNvGrpSpPr>
            <a:grpSpLocks/>
          </p:cNvGrpSpPr>
          <p:nvPr/>
        </p:nvGrpSpPr>
        <p:grpSpPr bwMode="auto">
          <a:xfrm>
            <a:off x="4786313" y="692150"/>
            <a:ext cx="4357687" cy="2967038"/>
            <a:chOff x="4932363" y="692150"/>
            <a:chExt cx="4357687" cy="2967038"/>
          </a:xfrm>
        </p:grpSpPr>
        <p:sp>
          <p:nvSpPr>
            <p:cNvPr id="23562" name="Freeform 14"/>
            <p:cNvSpPr>
              <a:spLocks/>
            </p:cNvSpPr>
            <p:nvPr/>
          </p:nvSpPr>
          <p:spPr bwMode="auto">
            <a:xfrm>
              <a:off x="7077075" y="1274763"/>
              <a:ext cx="1828800" cy="2286000"/>
            </a:xfrm>
            <a:custGeom>
              <a:avLst/>
              <a:gdLst>
                <a:gd name="T0" fmla="*/ 624 w 1152"/>
                <a:gd name="T1" fmla="*/ 0 h 1440"/>
                <a:gd name="T2" fmla="*/ 1152 w 1152"/>
                <a:gd name="T3" fmla="*/ 0 h 1440"/>
                <a:gd name="T4" fmla="*/ 1152 w 1152"/>
                <a:gd name="T5" fmla="*/ 1440 h 1440"/>
                <a:gd name="T6" fmla="*/ 0 w 1152"/>
                <a:gd name="T7" fmla="*/ 1440 h 1440"/>
                <a:gd name="T8" fmla="*/ 0 60000 65536"/>
                <a:gd name="T9" fmla="*/ 0 60000 65536"/>
                <a:gd name="T10" fmla="*/ 0 60000 65536"/>
                <a:gd name="T11" fmla="*/ 0 60000 65536"/>
                <a:gd name="T12" fmla="*/ 0 w 1152"/>
                <a:gd name="T13" fmla="*/ 0 h 1440"/>
                <a:gd name="T14" fmla="*/ 1152 w 1152"/>
                <a:gd name="T15" fmla="*/ 1440 h 1440"/>
              </a:gdLst>
              <a:ahLst/>
              <a:cxnLst>
                <a:cxn ang="T8">
                  <a:pos x="T0" y="T1"/>
                </a:cxn>
                <a:cxn ang="T9">
                  <a:pos x="T2" y="T3"/>
                </a:cxn>
                <a:cxn ang="T10">
                  <a:pos x="T4" y="T5"/>
                </a:cxn>
                <a:cxn ang="T11">
                  <a:pos x="T6" y="T7"/>
                </a:cxn>
              </a:cxnLst>
              <a:rect l="T12" t="T13" r="T14" b="T15"/>
              <a:pathLst>
                <a:path w="1152" h="1440">
                  <a:moveTo>
                    <a:pt x="624" y="0"/>
                  </a:moveTo>
                  <a:lnTo>
                    <a:pt x="1152" y="0"/>
                  </a:lnTo>
                  <a:lnTo>
                    <a:pt x="1152" y="1440"/>
                  </a:lnTo>
                  <a:lnTo>
                    <a:pt x="0" y="144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63" name="Line 15"/>
            <p:cNvSpPr>
              <a:spLocks noChangeShapeType="1"/>
            </p:cNvSpPr>
            <p:nvPr/>
          </p:nvSpPr>
          <p:spPr bwMode="auto">
            <a:xfrm>
              <a:off x="7013575" y="24939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64" name="Line 16"/>
            <p:cNvSpPr>
              <a:spLocks noChangeShapeType="1"/>
            </p:cNvSpPr>
            <p:nvPr/>
          </p:nvSpPr>
          <p:spPr bwMode="auto">
            <a:xfrm>
              <a:off x="7089775" y="12747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65" name="Rectangle 17"/>
            <p:cNvSpPr>
              <a:spLocks noChangeArrowheads="1"/>
            </p:cNvSpPr>
            <p:nvPr/>
          </p:nvSpPr>
          <p:spPr bwMode="auto">
            <a:xfrm>
              <a:off x="6251575" y="1122363"/>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3566" name="Group 18"/>
            <p:cNvGrpSpPr>
              <a:grpSpLocks/>
            </p:cNvGrpSpPr>
            <p:nvPr/>
          </p:nvGrpSpPr>
          <p:grpSpPr bwMode="auto">
            <a:xfrm>
              <a:off x="8004175" y="969963"/>
              <a:ext cx="152400" cy="533400"/>
              <a:chOff x="3120" y="2420"/>
              <a:chExt cx="96" cy="336"/>
            </a:xfrm>
          </p:grpSpPr>
          <p:sp>
            <p:nvSpPr>
              <p:cNvPr id="23594" name="Line 19"/>
              <p:cNvSpPr>
                <a:spLocks noChangeShapeType="1"/>
              </p:cNvSpPr>
              <p:nvPr/>
            </p:nvSpPr>
            <p:spPr bwMode="auto">
              <a:xfrm>
                <a:off x="3120" y="24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5" name="Line 20"/>
              <p:cNvSpPr>
                <a:spLocks noChangeAspect="1" noChangeShapeType="1"/>
              </p:cNvSpPr>
              <p:nvPr/>
            </p:nvSpPr>
            <p:spPr bwMode="auto">
              <a:xfrm>
                <a:off x="3215" y="2504"/>
                <a:ext cx="1"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567" name="Text Box 21"/>
            <p:cNvSpPr txBox="1">
              <a:spLocks noChangeArrowheads="1"/>
            </p:cNvSpPr>
            <p:nvPr/>
          </p:nvSpPr>
          <p:spPr bwMode="auto">
            <a:xfrm>
              <a:off x="6489700" y="6921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r>
                <a:rPr kumimoji="1" lang="en-US" altLang="zh-CN" sz="2400" b="1" baseline="-25000">
                  <a:solidFill>
                    <a:srgbClr val="040000"/>
                  </a:solidFill>
                </a:rPr>
                <a:t>1</a:t>
              </a:r>
            </a:p>
          </p:txBody>
        </p:sp>
        <p:sp>
          <p:nvSpPr>
            <p:cNvPr id="23568" name="Text Box 22"/>
            <p:cNvSpPr txBox="1">
              <a:spLocks noChangeArrowheads="1"/>
            </p:cNvSpPr>
            <p:nvPr/>
          </p:nvSpPr>
          <p:spPr bwMode="auto">
            <a:xfrm>
              <a:off x="8902700" y="22161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a:solidFill>
                    <a:srgbClr val="040000"/>
                  </a:solidFill>
                </a:rPr>
                <a:t>B</a:t>
              </a:r>
              <a:endParaRPr kumimoji="1" lang="en-US" altLang="zh-CN" sz="2400" b="1" baseline="-25000">
                <a:solidFill>
                  <a:srgbClr val="040000"/>
                </a:solidFill>
              </a:endParaRPr>
            </a:p>
          </p:txBody>
        </p:sp>
        <p:sp>
          <p:nvSpPr>
            <p:cNvPr id="23569" name="Oval 23"/>
            <p:cNvSpPr>
              <a:spLocks noChangeArrowheads="1"/>
            </p:cNvSpPr>
            <p:nvPr/>
          </p:nvSpPr>
          <p:spPr bwMode="auto">
            <a:xfrm>
              <a:off x="7524750" y="124301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0" name="Text Box 24"/>
            <p:cNvSpPr txBox="1">
              <a:spLocks noChangeArrowheads="1"/>
            </p:cNvSpPr>
            <p:nvPr/>
          </p:nvSpPr>
          <p:spPr bwMode="auto">
            <a:xfrm>
              <a:off x="4932363" y="229235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a:solidFill>
                    <a:srgbClr val="040000"/>
                  </a:solidFill>
                </a:rPr>
                <a:t>A</a:t>
              </a:r>
              <a:endParaRPr kumimoji="1" lang="en-US" altLang="zh-CN" sz="2400" b="1" baseline="-25000">
                <a:solidFill>
                  <a:srgbClr val="040000"/>
                </a:solidFill>
              </a:endParaRPr>
            </a:p>
          </p:txBody>
        </p:sp>
        <p:sp>
          <p:nvSpPr>
            <p:cNvPr id="23571" name="Rectangle 25"/>
            <p:cNvSpPr>
              <a:spLocks noChangeArrowheads="1"/>
            </p:cNvSpPr>
            <p:nvPr/>
          </p:nvSpPr>
          <p:spPr bwMode="auto">
            <a:xfrm>
              <a:off x="6251575" y="2341563"/>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2" name="Rectangle 26"/>
            <p:cNvSpPr>
              <a:spLocks noChangeArrowheads="1"/>
            </p:cNvSpPr>
            <p:nvPr/>
          </p:nvSpPr>
          <p:spPr bwMode="auto">
            <a:xfrm>
              <a:off x="6251575" y="3430588"/>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3573" name="Group 27"/>
            <p:cNvGrpSpPr>
              <a:grpSpLocks/>
            </p:cNvGrpSpPr>
            <p:nvPr/>
          </p:nvGrpSpPr>
          <p:grpSpPr bwMode="auto">
            <a:xfrm>
              <a:off x="7927975" y="2189163"/>
              <a:ext cx="152400" cy="533400"/>
              <a:chOff x="3120" y="2420"/>
              <a:chExt cx="96" cy="336"/>
            </a:xfrm>
          </p:grpSpPr>
          <p:sp>
            <p:nvSpPr>
              <p:cNvPr id="23592" name="Line 28"/>
              <p:cNvSpPr>
                <a:spLocks noChangeShapeType="1"/>
              </p:cNvSpPr>
              <p:nvPr/>
            </p:nvSpPr>
            <p:spPr bwMode="auto">
              <a:xfrm>
                <a:off x="3120" y="24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3" name="Line 29"/>
              <p:cNvSpPr>
                <a:spLocks noChangeAspect="1" noChangeShapeType="1"/>
              </p:cNvSpPr>
              <p:nvPr/>
            </p:nvSpPr>
            <p:spPr bwMode="auto">
              <a:xfrm>
                <a:off x="3215" y="2504"/>
                <a:ext cx="1"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574" name="Freeform 30"/>
            <p:cNvSpPr>
              <a:spLocks/>
            </p:cNvSpPr>
            <p:nvPr/>
          </p:nvSpPr>
          <p:spPr bwMode="auto">
            <a:xfrm>
              <a:off x="5337175" y="1274763"/>
              <a:ext cx="914400" cy="2286000"/>
            </a:xfrm>
            <a:custGeom>
              <a:avLst/>
              <a:gdLst>
                <a:gd name="T0" fmla="*/ 576 w 576"/>
                <a:gd name="T1" fmla="*/ 0 h 1440"/>
                <a:gd name="T2" fmla="*/ 0 w 576"/>
                <a:gd name="T3" fmla="*/ 0 h 1440"/>
                <a:gd name="T4" fmla="*/ 0 w 576"/>
                <a:gd name="T5" fmla="*/ 1440 h 1440"/>
                <a:gd name="T6" fmla="*/ 576 w 576"/>
                <a:gd name="T7" fmla="*/ 1440 h 1440"/>
                <a:gd name="T8" fmla="*/ 0 60000 65536"/>
                <a:gd name="T9" fmla="*/ 0 60000 65536"/>
                <a:gd name="T10" fmla="*/ 0 60000 65536"/>
                <a:gd name="T11" fmla="*/ 0 60000 65536"/>
                <a:gd name="T12" fmla="*/ 0 w 576"/>
                <a:gd name="T13" fmla="*/ 0 h 1440"/>
                <a:gd name="T14" fmla="*/ 576 w 576"/>
                <a:gd name="T15" fmla="*/ 1440 h 1440"/>
              </a:gdLst>
              <a:ahLst/>
              <a:cxnLst>
                <a:cxn ang="T8">
                  <a:pos x="T0" y="T1"/>
                </a:cxn>
                <a:cxn ang="T9">
                  <a:pos x="T2" y="T3"/>
                </a:cxn>
                <a:cxn ang="T10">
                  <a:pos x="T4" y="T5"/>
                </a:cxn>
                <a:cxn ang="T11">
                  <a:pos x="T6" y="T7"/>
                </a:cxn>
              </a:cxnLst>
              <a:rect l="T12" t="T13" r="T14" b="T15"/>
              <a:pathLst>
                <a:path w="576" h="1440">
                  <a:moveTo>
                    <a:pt x="576" y="0"/>
                  </a:moveTo>
                  <a:lnTo>
                    <a:pt x="0" y="0"/>
                  </a:lnTo>
                  <a:lnTo>
                    <a:pt x="0" y="1440"/>
                  </a:lnTo>
                  <a:lnTo>
                    <a:pt x="576" y="144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5" name="Line 31"/>
            <p:cNvSpPr>
              <a:spLocks noChangeShapeType="1"/>
            </p:cNvSpPr>
            <p:nvPr/>
          </p:nvSpPr>
          <p:spPr bwMode="auto">
            <a:xfrm>
              <a:off x="5337175" y="24939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76" name="Freeform 32"/>
            <p:cNvSpPr>
              <a:spLocks/>
            </p:cNvSpPr>
            <p:nvPr/>
          </p:nvSpPr>
          <p:spPr bwMode="auto">
            <a:xfrm>
              <a:off x="8089900" y="2482850"/>
              <a:ext cx="839788" cy="11113"/>
            </a:xfrm>
            <a:custGeom>
              <a:avLst/>
              <a:gdLst>
                <a:gd name="T0" fmla="*/ 0 w 529"/>
                <a:gd name="T1" fmla="*/ 7 h 7"/>
                <a:gd name="T2" fmla="*/ 529 w 529"/>
                <a:gd name="T3" fmla="*/ 0 h 7"/>
                <a:gd name="T4" fmla="*/ 0 60000 65536"/>
                <a:gd name="T5" fmla="*/ 0 60000 65536"/>
                <a:gd name="T6" fmla="*/ 0 w 529"/>
                <a:gd name="T7" fmla="*/ 0 h 7"/>
                <a:gd name="T8" fmla="*/ 529 w 529"/>
                <a:gd name="T9" fmla="*/ 7 h 7"/>
              </a:gdLst>
              <a:ahLst/>
              <a:cxnLst>
                <a:cxn ang="T4">
                  <a:pos x="T0" y="T1"/>
                </a:cxn>
                <a:cxn ang="T5">
                  <a:pos x="T2" y="T3"/>
                </a:cxn>
              </a:cxnLst>
              <a:rect l="T6" t="T7" r="T8" b="T9"/>
              <a:pathLst>
                <a:path w="529" h="7">
                  <a:moveTo>
                    <a:pt x="0" y="7"/>
                  </a:moveTo>
                  <a:lnTo>
                    <a:pt x="5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7" name="Line 33"/>
            <p:cNvSpPr>
              <a:spLocks noChangeShapeType="1"/>
            </p:cNvSpPr>
            <p:nvPr/>
          </p:nvSpPr>
          <p:spPr bwMode="auto">
            <a:xfrm rot="10800000">
              <a:off x="5489575" y="12747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78" name="Line 34"/>
            <p:cNvSpPr>
              <a:spLocks noChangeShapeType="1"/>
            </p:cNvSpPr>
            <p:nvPr/>
          </p:nvSpPr>
          <p:spPr bwMode="auto">
            <a:xfrm rot="10800000">
              <a:off x="5489575" y="24939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79" name="Line 35"/>
            <p:cNvSpPr>
              <a:spLocks noChangeShapeType="1"/>
            </p:cNvSpPr>
            <p:nvPr/>
          </p:nvSpPr>
          <p:spPr bwMode="auto">
            <a:xfrm>
              <a:off x="5489575" y="35607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80" name="Oval 36"/>
            <p:cNvSpPr>
              <a:spLocks noChangeArrowheads="1"/>
            </p:cNvSpPr>
            <p:nvPr/>
          </p:nvSpPr>
          <p:spPr bwMode="auto">
            <a:xfrm>
              <a:off x="7524750" y="246221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1" name="Oval 37"/>
            <p:cNvSpPr>
              <a:spLocks noChangeArrowheads="1"/>
            </p:cNvSpPr>
            <p:nvPr/>
          </p:nvSpPr>
          <p:spPr bwMode="auto">
            <a:xfrm>
              <a:off x="7524750" y="3506788"/>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2" name="Oval 38"/>
            <p:cNvSpPr>
              <a:spLocks noChangeArrowheads="1"/>
            </p:cNvSpPr>
            <p:nvPr/>
          </p:nvSpPr>
          <p:spPr bwMode="auto">
            <a:xfrm>
              <a:off x="8874125" y="241776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3" name="Oval 39"/>
            <p:cNvSpPr>
              <a:spLocks noChangeArrowheads="1"/>
            </p:cNvSpPr>
            <p:nvPr/>
          </p:nvSpPr>
          <p:spPr bwMode="auto">
            <a:xfrm>
              <a:off x="5314950" y="2439988"/>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4" name="Text Box 40"/>
            <p:cNvSpPr txBox="1">
              <a:spLocks noChangeArrowheads="1"/>
            </p:cNvSpPr>
            <p:nvPr/>
          </p:nvSpPr>
          <p:spPr bwMode="auto">
            <a:xfrm>
              <a:off x="6530975" y="18351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r>
                <a:rPr kumimoji="1" lang="en-US" altLang="zh-CN" sz="2400" b="1" baseline="-25000">
                  <a:solidFill>
                    <a:srgbClr val="040000"/>
                  </a:solidFill>
                </a:rPr>
                <a:t>2</a:t>
              </a:r>
            </a:p>
          </p:txBody>
        </p:sp>
        <p:sp>
          <p:nvSpPr>
            <p:cNvPr id="23585" name="Text Box 41"/>
            <p:cNvSpPr txBox="1">
              <a:spLocks noChangeArrowheads="1"/>
            </p:cNvSpPr>
            <p:nvPr/>
          </p:nvSpPr>
          <p:spPr bwMode="auto">
            <a:xfrm>
              <a:off x="6581775" y="29781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endParaRPr kumimoji="1" lang="en-US" altLang="zh-CN" sz="2400" b="1" baseline="-25000">
                <a:solidFill>
                  <a:srgbClr val="040000"/>
                </a:solidFill>
              </a:endParaRPr>
            </a:p>
          </p:txBody>
        </p:sp>
        <p:sp>
          <p:nvSpPr>
            <p:cNvPr id="23586" name="Text Box 42"/>
            <p:cNvSpPr txBox="1">
              <a:spLocks noChangeArrowheads="1"/>
            </p:cNvSpPr>
            <p:nvPr/>
          </p:nvSpPr>
          <p:spPr bwMode="auto">
            <a:xfrm>
              <a:off x="5657850" y="76835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r>
                <a:rPr kumimoji="1" lang="en-US" altLang="zh-CN" sz="2400" b="1" baseline="-25000">
                  <a:solidFill>
                    <a:srgbClr val="040000"/>
                  </a:solidFill>
                </a:rPr>
                <a:t>1</a:t>
              </a:r>
            </a:p>
          </p:txBody>
        </p:sp>
        <p:sp>
          <p:nvSpPr>
            <p:cNvPr id="23587" name="Text Box 43"/>
            <p:cNvSpPr txBox="1">
              <a:spLocks noChangeArrowheads="1"/>
            </p:cNvSpPr>
            <p:nvPr/>
          </p:nvSpPr>
          <p:spPr bwMode="auto">
            <a:xfrm>
              <a:off x="5659438" y="198755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r>
                <a:rPr kumimoji="1" lang="en-US" altLang="zh-CN" sz="2400" b="1" baseline="-25000">
                  <a:solidFill>
                    <a:srgbClr val="040000"/>
                  </a:solidFill>
                </a:rPr>
                <a:t>2</a:t>
              </a:r>
            </a:p>
          </p:txBody>
        </p:sp>
        <p:sp>
          <p:nvSpPr>
            <p:cNvPr id="23588" name="Text Box 44"/>
            <p:cNvSpPr txBox="1">
              <a:spLocks noChangeArrowheads="1"/>
            </p:cNvSpPr>
            <p:nvPr/>
          </p:nvSpPr>
          <p:spPr bwMode="auto">
            <a:xfrm>
              <a:off x="5667375" y="3054350"/>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endParaRPr kumimoji="1" lang="en-US" altLang="zh-CN" sz="2400" b="1" baseline="-25000">
                <a:solidFill>
                  <a:srgbClr val="040000"/>
                </a:solidFill>
              </a:endParaRPr>
            </a:p>
          </p:txBody>
        </p:sp>
        <p:sp>
          <p:nvSpPr>
            <p:cNvPr id="23589" name="Text Box 45"/>
            <p:cNvSpPr txBox="1">
              <a:spLocks noChangeArrowheads="1"/>
            </p:cNvSpPr>
            <p:nvPr/>
          </p:nvSpPr>
          <p:spPr bwMode="auto">
            <a:xfrm>
              <a:off x="7381875" y="80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1</a:t>
              </a:r>
              <a:endParaRPr kumimoji="1" lang="zh-CN" altLang="en-US" sz="2400" b="1" baseline="-25000">
                <a:solidFill>
                  <a:srgbClr val="040000"/>
                </a:solidFill>
              </a:endParaRPr>
            </a:p>
          </p:txBody>
        </p:sp>
        <p:sp>
          <p:nvSpPr>
            <p:cNvPr id="23590" name="Text Box 46"/>
            <p:cNvSpPr txBox="1">
              <a:spLocks noChangeArrowheads="1"/>
            </p:cNvSpPr>
            <p:nvPr/>
          </p:nvSpPr>
          <p:spPr bwMode="auto">
            <a:xfrm>
              <a:off x="7381875" y="20224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2</a:t>
              </a:r>
              <a:endParaRPr kumimoji="1" lang="zh-CN" altLang="en-US" sz="2400" b="1" baseline="-25000">
                <a:solidFill>
                  <a:srgbClr val="040000"/>
                </a:solidFill>
              </a:endParaRPr>
            </a:p>
          </p:txBody>
        </p:sp>
        <p:sp>
          <p:nvSpPr>
            <p:cNvPr id="23591" name="Text Box 47"/>
            <p:cNvSpPr txBox="1">
              <a:spLocks noChangeArrowheads="1"/>
            </p:cNvSpPr>
            <p:nvPr/>
          </p:nvSpPr>
          <p:spPr bwMode="auto">
            <a:xfrm>
              <a:off x="7381875"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3</a:t>
              </a:r>
              <a:endParaRPr kumimoji="1" lang="zh-CN" altLang="en-US" sz="2400" b="1" baseline="-25000">
                <a:solidFill>
                  <a:srgbClr val="040000"/>
                </a:solidFill>
              </a:endParaRPr>
            </a:p>
          </p:txBody>
        </p:sp>
        <p:graphicFrame>
          <p:nvGraphicFramePr>
            <p:cNvPr id="23556" name="Object 4"/>
            <p:cNvGraphicFramePr>
              <a:graphicFrameLocks noChangeAspect="1"/>
            </p:cNvGraphicFramePr>
            <p:nvPr/>
          </p:nvGraphicFramePr>
          <p:xfrm>
            <a:off x="8101013" y="1844675"/>
            <a:ext cx="493712" cy="682625"/>
          </p:xfrm>
          <a:graphic>
            <a:graphicData uri="http://schemas.openxmlformats.org/presentationml/2006/ole">
              <mc:AlternateContent xmlns:mc="http://schemas.openxmlformats.org/markup-compatibility/2006">
                <mc:Choice xmlns:v="urn:schemas-microsoft-com:vml" Requires="v">
                  <p:oleObj spid="_x0000_s420970" name="Equation" r:id="rId7" imgW="165028" imgH="228501" progId="Equation.DSMT4">
                    <p:embed/>
                  </p:oleObj>
                </mc:Choice>
                <mc:Fallback>
                  <p:oleObj name="Equation" r:id="rId7" imgW="165028" imgH="228501" progId="Equation.DSMT4">
                    <p:embed/>
                    <p:pic>
                      <p:nvPicPr>
                        <p:cNvPr id="235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013" y="1844675"/>
                          <a:ext cx="493712"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61" name="TextBox 46"/>
          <p:cNvSpPr txBox="1">
            <a:spLocks noChangeArrowheads="1"/>
          </p:cNvSpPr>
          <p:nvPr/>
        </p:nvSpPr>
        <p:spPr bwMode="auto">
          <a:xfrm>
            <a:off x="323850" y="1125538"/>
            <a:ext cx="424815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2800" b="1">
                <a:solidFill>
                  <a:srgbClr val="0000FF"/>
                </a:solidFill>
              </a:rPr>
              <a:t>同理，任一闭合含源多个回路的电路，其中任意一个回路的</a:t>
            </a:r>
            <a:r>
              <a:rPr lang="zh-CN" altLang="en-US" sz="2800" b="1">
                <a:solidFill>
                  <a:srgbClr val="CC0000"/>
                </a:solidFill>
              </a:rPr>
              <a:t>电势降（</a:t>
            </a:r>
            <a:r>
              <a:rPr lang="zh-CN" altLang="en-US" sz="2800" b="1">
                <a:solidFill>
                  <a:srgbClr val="0000FF"/>
                </a:solidFill>
              </a:rPr>
              <a:t>或电势升</a:t>
            </a:r>
            <a:r>
              <a:rPr lang="zh-CN" altLang="en-US" sz="2800" b="1">
                <a:solidFill>
                  <a:srgbClr val="CC0000"/>
                </a:solidFill>
              </a:rPr>
              <a:t>）总和也为零</a:t>
            </a:r>
            <a:endParaRPr lang="zh-CN" altLang="en-US" sz="2800"/>
          </a:p>
        </p:txBody>
      </p:sp>
    </p:spTree>
    <p:extLst>
      <p:ext uri="{BB962C8B-B14F-4D97-AF65-F5344CB8AC3E}">
        <p14:creationId xmlns:p14="http://schemas.microsoft.com/office/powerpoint/2010/main" val="3979670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Rectangle 3"/>
          <p:cNvSpPr>
            <a:spLocks noGrp="1" noChangeArrowheads="1"/>
          </p:cNvSpPr>
          <p:nvPr>
            <p:ph type="body" sz="half" idx="1"/>
          </p:nvPr>
        </p:nvSpPr>
        <p:spPr>
          <a:xfrm>
            <a:off x="214282" y="285728"/>
            <a:ext cx="8569325" cy="523857"/>
          </a:xfrm>
        </p:spPr>
        <p:txBody>
          <a:bodyPr/>
          <a:lstStyle/>
          <a:p>
            <a:pPr>
              <a:buFontTx/>
              <a:buNone/>
            </a:pPr>
            <a:r>
              <a:rPr lang="zh-CN" altLang="en-US" b="1" dirty="0" smtClean="0">
                <a:latin typeface="宋体" pitchFamily="2" charset="-122"/>
              </a:rPr>
              <a:t>一段含源电路的欧姆定律：</a:t>
            </a:r>
          </a:p>
          <a:p>
            <a:pPr>
              <a:buFontTx/>
              <a:buNone/>
            </a:pPr>
            <a:endParaRPr lang="zh-CN" altLang="en-US" sz="1600" b="1" dirty="0" smtClean="0">
              <a:solidFill>
                <a:srgbClr val="FF0000"/>
              </a:solidFill>
              <a:latin typeface="宋体" pitchFamily="2" charset="-122"/>
            </a:endParaRPr>
          </a:p>
          <a:p>
            <a:pPr>
              <a:buFontTx/>
              <a:buNone/>
            </a:pPr>
            <a:r>
              <a:rPr lang="zh-CN" altLang="en-US" sz="2800" b="1" dirty="0" smtClean="0">
                <a:solidFill>
                  <a:srgbClr val="040000"/>
                </a:solidFill>
                <a:latin typeface="宋体" pitchFamily="2" charset="-122"/>
                <a:cs typeface="Times New Roman" pitchFamily="18" charset="0"/>
              </a:rPr>
              <a:t>  </a:t>
            </a:r>
            <a:endParaRPr lang="zh-CN" altLang="en-US" sz="2800" b="1" dirty="0" smtClean="0">
              <a:solidFill>
                <a:srgbClr val="040000"/>
              </a:solidFill>
              <a:latin typeface="Times New Roman" pitchFamily="18" charset="0"/>
              <a:cs typeface="Times New Roman" pitchFamily="18" charset="0"/>
            </a:endParaRPr>
          </a:p>
        </p:txBody>
      </p:sp>
      <p:graphicFrame>
        <p:nvGraphicFramePr>
          <p:cNvPr id="24578" name="Object 2"/>
          <p:cNvGraphicFramePr>
            <a:graphicFrameLocks noChangeAspect="1"/>
          </p:cNvGraphicFramePr>
          <p:nvPr/>
        </p:nvGraphicFramePr>
        <p:xfrm>
          <a:off x="2643174" y="2428868"/>
          <a:ext cx="3143272" cy="792676"/>
        </p:xfrm>
        <a:graphic>
          <a:graphicData uri="http://schemas.openxmlformats.org/presentationml/2006/ole">
            <mc:AlternateContent xmlns:mc="http://schemas.openxmlformats.org/markup-compatibility/2006">
              <mc:Choice xmlns:v="urn:schemas-microsoft-com:vml" Requires="v">
                <p:oleObj spid="_x0000_s422128" name="Equation" r:id="rId3" imgW="1409088" imgH="355446" progId="Equation.DSMT4">
                  <p:embed/>
                </p:oleObj>
              </mc:Choice>
              <mc:Fallback>
                <p:oleObj name="Equation" r:id="rId3" imgW="1409088" imgH="355446" progId="Equation.DSMT4">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74" y="2428868"/>
                        <a:ext cx="3143272" cy="792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6"/>
          <p:cNvGraphicFramePr>
            <a:graphicFrameLocks noChangeAspect="1"/>
          </p:cNvGraphicFramePr>
          <p:nvPr/>
        </p:nvGraphicFramePr>
        <p:xfrm>
          <a:off x="2357422" y="5357826"/>
          <a:ext cx="4578350" cy="579437"/>
        </p:xfrm>
        <a:graphic>
          <a:graphicData uri="http://schemas.openxmlformats.org/presentationml/2006/ole">
            <mc:AlternateContent xmlns:mc="http://schemas.openxmlformats.org/markup-compatibility/2006">
              <mc:Choice xmlns:v="urn:schemas-microsoft-com:vml" Requires="v">
                <p:oleObj spid="_x0000_s422129" name="Equation" r:id="rId5" imgW="1803400" imgH="228600" progId="Equation.DSMT4">
                  <p:embed/>
                </p:oleObj>
              </mc:Choice>
              <mc:Fallback>
                <p:oleObj name="Equation" r:id="rId5" imgW="1803400" imgH="228600" progId="Equation.DSMT4">
                  <p:embed/>
                  <p:pic>
                    <p:nvPicPr>
                      <p:cNvPr id="245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22" y="5357826"/>
                        <a:ext cx="45783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 name="组合 36"/>
          <p:cNvGrpSpPr/>
          <p:nvPr/>
        </p:nvGrpSpPr>
        <p:grpSpPr>
          <a:xfrm>
            <a:off x="1142976" y="3357562"/>
            <a:ext cx="6705624" cy="1655761"/>
            <a:chOff x="1142976" y="3643314"/>
            <a:chExt cx="6705624" cy="1655761"/>
          </a:xfrm>
        </p:grpSpPr>
        <p:sp>
          <p:nvSpPr>
            <p:cNvPr id="24586" name="Rectangle 7"/>
            <p:cNvSpPr>
              <a:spLocks noChangeArrowheads="1"/>
            </p:cNvSpPr>
            <p:nvPr/>
          </p:nvSpPr>
          <p:spPr bwMode="auto">
            <a:xfrm>
              <a:off x="1142976" y="3643314"/>
              <a:ext cx="6697663" cy="1295400"/>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88" name="Rectangle 8"/>
            <p:cNvSpPr>
              <a:spLocks noChangeArrowheads="1"/>
            </p:cNvSpPr>
            <p:nvPr/>
          </p:nvSpPr>
          <p:spPr bwMode="auto">
            <a:xfrm>
              <a:off x="3252788" y="4371975"/>
              <a:ext cx="533400"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489" name="Rectangle 9"/>
            <p:cNvSpPr>
              <a:spLocks noChangeArrowheads="1"/>
            </p:cNvSpPr>
            <p:nvPr/>
          </p:nvSpPr>
          <p:spPr bwMode="auto">
            <a:xfrm>
              <a:off x="4546600" y="4371975"/>
              <a:ext cx="457200"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24589" name="Group 10"/>
            <p:cNvGrpSpPr>
              <a:grpSpLocks/>
            </p:cNvGrpSpPr>
            <p:nvPr/>
          </p:nvGrpSpPr>
          <p:grpSpPr bwMode="auto">
            <a:xfrm>
              <a:off x="6526213" y="4178300"/>
              <a:ext cx="152400" cy="504825"/>
              <a:chOff x="4896" y="1056"/>
              <a:chExt cx="48" cy="384"/>
            </a:xfrm>
          </p:grpSpPr>
          <p:sp>
            <p:nvSpPr>
              <p:cNvPr id="24610" name="Line 11"/>
              <p:cNvSpPr>
                <a:spLocks noChangeShapeType="1"/>
              </p:cNvSpPr>
              <p:nvPr/>
            </p:nvSpPr>
            <p:spPr bwMode="auto">
              <a:xfrm>
                <a:off x="4896" y="1152"/>
                <a:ext cx="0" cy="19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11" name="Line 12"/>
              <p:cNvSpPr>
                <a:spLocks noChangeShapeType="1"/>
              </p:cNvSpPr>
              <p:nvPr/>
            </p:nvSpPr>
            <p:spPr bwMode="auto">
              <a:xfrm>
                <a:off x="4944" y="1056"/>
                <a:ext cx="0" cy="38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590" name="Group 13"/>
            <p:cNvGrpSpPr>
              <a:grpSpLocks/>
            </p:cNvGrpSpPr>
            <p:nvPr/>
          </p:nvGrpSpPr>
          <p:grpSpPr bwMode="auto">
            <a:xfrm>
              <a:off x="2339975" y="4243388"/>
              <a:ext cx="152400" cy="452437"/>
              <a:chOff x="4656" y="528"/>
              <a:chExt cx="48" cy="336"/>
            </a:xfrm>
          </p:grpSpPr>
          <p:sp>
            <p:nvSpPr>
              <p:cNvPr id="24608" name="Line 14"/>
              <p:cNvSpPr>
                <a:spLocks noChangeShapeType="1"/>
              </p:cNvSpPr>
              <p:nvPr/>
            </p:nvSpPr>
            <p:spPr bwMode="auto">
              <a:xfrm>
                <a:off x="4656" y="528"/>
                <a:ext cx="0" cy="33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9" name="Line 15"/>
              <p:cNvSpPr>
                <a:spLocks noChangeShapeType="1"/>
              </p:cNvSpPr>
              <p:nvPr/>
            </p:nvSpPr>
            <p:spPr bwMode="auto">
              <a:xfrm>
                <a:off x="4704" y="576"/>
                <a:ext cx="0" cy="24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0496" name="Rectangle 16"/>
            <p:cNvSpPr>
              <a:spLocks noChangeArrowheads="1"/>
            </p:cNvSpPr>
            <p:nvPr/>
          </p:nvSpPr>
          <p:spPr bwMode="auto">
            <a:xfrm>
              <a:off x="5461000" y="4371975"/>
              <a:ext cx="455613"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aphicFrame>
          <p:nvGraphicFramePr>
            <p:cNvPr id="24579" name="Object 3"/>
            <p:cNvGraphicFramePr>
              <a:graphicFrameLocks noChangeAspect="1"/>
            </p:cNvGraphicFramePr>
            <p:nvPr/>
          </p:nvGraphicFramePr>
          <p:xfrm>
            <a:off x="4460875" y="3919538"/>
            <a:ext cx="595313" cy="452437"/>
          </p:xfrm>
          <a:graphic>
            <a:graphicData uri="http://schemas.openxmlformats.org/presentationml/2006/ole">
              <mc:AlternateContent xmlns:mc="http://schemas.openxmlformats.org/markup-compatibility/2006">
                <mc:Choice xmlns:v="urn:schemas-microsoft-com:vml" Requires="v">
                  <p:oleObj spid="_x0000_s422130" name="公式" r:id="rId7" imgW="190500" imgH="228600" progId="Equation.3">
                    <p:embed/>
                  </p:oleObj>
                </mc:Choice>
                <mc:Fallback>
                  <p:oleObj name="公式" r:id="rId7" imgW="190500" imgH="228600" progId="Equation.3">
                    <p:embed/>
                    <p:pic>
                      <p:nvPicPr>
                        <p:cNvPr id="2457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875" y="3919538"/>
                          <a:ext cx="5953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4580" name="Object 4"/>
            <p:cNvGraphicFramePr>
              <a:graphicFrameLocks noChangeAspect="1"/>
            </p:cNvGraphicFramePr>
            <p:nvPr/>
          </p:nvGraphicFramePr>
          <p:xfrm>
            <a:off x="3238500" y="3867150"/>
            <a:ext cx="471488" cy="439738"/>
          </p:xfrm>
          <a:graphic>
            <a:graphicData uri="http://schemas.openxmlformats.org/presentationml/2006/ole">
              <mc:AlternateContent xmlns:mc="http://schemas.openxmlformats.org/markup-compatibility/2006">
                <mc:Choice xmlns:v="urn:schemas-microsoft-com:vml" Requires="v">
                  <p:oleObj spid="_x0000_s422131" name="公式" r:id="rId9" imgW="190335" imgH="215713" progId="Equation.3">
                    <p:embed/>
                  </p:oleObj>
                </mc:Choice>
                <mc:Fallback>
                  <p:oleObj name="公式" r:id="rId9" imgW="190335" imgH="215713" progId="Equation.3">
                    <p:embed/>
                    <p:pic>
                      <p:nvPicPr>
                        <p:cNvPr id="2458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0" y="3867150"/>
                          <a:ext cx="4714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4581" name="Object 5"/>
            <p:cNvGraphicFramePr>
              <a:graphicFrameLocks noChangeAspect="1"/>
            </p:cNvGraphicFramePr>
            <p:nvPr/>
          </p:nvGraphicFramePr>
          <p:xfrm>
            <a:off x="5461000" y="3854450"/>
            <a:ext cx="500063" cy="439738"/>
          </p:xfrm>
          <a:graphic>
            <a:graphicData uri="http://schemas.openxmlformats.org/presentationml/2006/ole">
              <mc:AlternateContent xmlns:mc="http://schemas.openxmlformats.org/markup-compatibility/2006">
                <mc:Choice xmlns:v="urn:schemas-microsoft-com:vml" Requires="v">
                  <p:oleObj spid="_x0000_s422132" name="公式" r:id="rId11" imgW="203024" imgH="215713" progId="Equation.3">
                    <p:embed/>
                  </p:oleObj>
                </mc:Choice>
                <mc:Fallback>
                  <p:oleObj name="公式" r:id="rId11" imgW="203024" imgH="215713" progId="Equation.3">
                    <p:embed/>
                    <p:pic>
                      <p:nvPicPr>
                        <p:cNvPr id="2458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000" y="3854450"/>
                          <a:ext cx="5000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sp>
          <p:nvSpPr>
            <p:cNvPr id="24592" name="Text Box 20"/>
            <p:cNvSpPr txBox="1">
              <a:spLocks noChangeArrowheads="1"/>
            </p:cNvSpPr>
            <p:nvPr/>
          </p:nvSpPr>
          <p:spPr bwMode="auto">
            <a:xfrm>
              <a:off x="7346950" y="42640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3" name="Text Box 21"/>
            <p:cNvSpPr txBox="1">
              <a:spLocks noChangeArrowheads="1"/>
            </p:cNvSpPr>
            <p:nvPr/>
          </p:nvSpPr>
          <p:spPr bwMode="auto">
            <a:xfrm>
              <a:off x="1376363" y="399573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b="1" i="1">
                  <a:solidFill>
                    <a:srgbClr val="CC0000"/>
                  </a:solidFill>
                </a:rPr>
                <a:t>A</a:t>
              </a:r>
            </a:p>
          </p:txBody>
        </p:sp>
        <p:sp>
          <p:nvSpPr>
            <p:cNvPr id="24594" name="Text Box 22"/>
            <p:cNvSpPr txBox="1">
              <a:spLocks noChangeArrowheads="1"/>
            </p:cNvSpPr>
            <p:nvPr/>
          </p:nvSpPr>
          <p:spPr bwMode="auto">
            <a:xfrm>
              <a:off x="1568450" y="42433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5" name="Text Box 23"/>
            <p:cNvSpPr txBox="1">
              <a:spLocks noChangeArrowheads="1"/>
            </p:cNvSpPr>
            <p:nvPr/>
          </p:nvSpPr>
          <p:spPr bwMode="auto">
            <a:xfrm>
              <a:off x="3927475" y="42545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6" name="Text Box 24"/>
            <p:cNvSpPr txBox="1">
              <a:spLocks noChangeArrowheads="1"/>
            </p:cNvSpPr>
            <p:nvPr/>
          </p:nvSpPr>
          <p:spPr bwMode="auto">
            <a:xfrm>
              <a:off x="3927475" y="39211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en-US" altLang="zh-CN" b="1" i="1">
                <a:solidFill>
                  <a:srgbClr val="CC0000"/>
                </a:solidFill>
              </a:endParaRPr>
            </a:p>
          </p:txBody>
        </p:sp>
        <p:sp>
          <p:nvSpPr>
            <p:cNvPr id="24597" name="Text Box 25"/>
            <p:cNvSpPr txBox="1">
              <a:spLocks noChangeArrowheads="1"/>
            </p:cNvSpPr>
            <p:nvPr/>
          </p:nvSpPr>
          <p:spPr bwMode="auto">
            <a:xfrm>
              <a:off x="5003800" y="39862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en-US" altLang="zh-CN" b="1" i="1">
                <a:solidFill>
                  <a:srgbClr val="CC0000"/>
                </a:solidFill>
              </a:endParaRPr>
            </a:p>
          </p:txBody>
        </p:sp>
        <p:sp>
          <p:nvSpPr>
            <p:cNvPr id="24598" name="Line 26"/>
            <p:cNvSpPr>
              <a:spLocks noChangeShapeType="1"/>
            </p:cNvSpPr>
            <p:nvPr/>
          </p:nvSpPr>
          <p:spPr bwMode="auto">
            <a:xfrm flipH="1">
              <a:off x="1720850" y="4437063"/>
              <a:ext cx="6191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9" name="Line 27"/>
            <p:cNvSpPr>
              <a:spLocks noChangeShapeType="1"/>
            </p:cNvSpPr>
            <p:nvPr/>
          </p:nvSpPr>
          <p:spPr bwMode="auto">
            <a:xfrm>
              <a:off x="2492375" y="4437063"/>
              <a:ext cx="76041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0" name="Line 28"/>
            <p:cNvSpPr>
              <a:spLocks noChangeShapeType="1"/>
            </p:cNvSpPr>
            <p:nvPr/>
          </p:nvSpPr>
          <p:spPr bwMode="auto">
            <a:xfrm>
              <a:off x="3775075" y="4437063"/>
              <a:ext cx="762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1" name="Line 29"/>
            <p:cNvSpPr>
              <a:spLocks noChangeShapeType="1"/>
            </p:cNvSpPr>
            <p:nvPr/>
          </p:nvSpPr>
          <p:spPr bwMode="auto">
            <a:xfrm>
              <a:off x="5003800" y="4437063"/>
              <a:ext cx="4572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2" name="Line 30"/>
            <p:cNvSpPr>
              <a:spLocks noChangeShapeType="1"/>
            </p:cNvSpPr>
            <p:nvPr/>
          </p:nvSpPr>
          <p:spPr bwMode="auto">
            <a:xfrm>
              <a:off x="5916613" y="4437063"/>
              <a:ext cx="609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3" name="Line 31"/>
            <p:cNvSpPr>
              <a:spLocks noChangeShapeType="1"/>
            </p:cNvSpPr>
            <p:nvPr/>
          </p:nvSpPr>
          <p:spPr bwMode="auto">
            <a:xfrm>
              <a:off x="6678613" y="4437063"/>
              <a:ext cx="836612"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4" name="Text Box 32"/>
            <p:cNvSpPr txBox="1">
              <a:spLocks noChangeArrowheads="1"/>
            </p:cNvSpPr>
            <p:nvPr/>
          </p:nvSpPr>
          <p:spPr bwMode="auto">
            <a:xfrm>
              <a:off x="5064125" y="42433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605" name="Text Box 33"/>
            <p:cNvSpPr txBox="1">
              <a:spLocks noChangeArrowheads="1"/>
            </p:cNvSpPr>
            <p:nvPr/>
          </p:nvSpPr>
          <p:spPr bwMode="auto">
            <a:xfrm>
              <a:off x="7427913" y="4005263"/>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b="1" i="1">
                  <a:solidFill>
                    <a:srgbClr val="CC0000"/>
                  </a:solidFill>
                </a:rPr>
                <a:t>B</a:t>
              </a:r>
            </a:p>
          </p:txBody>
        </p:sp>
        <p:sp>
          <p:nvSpPr>
            <p:cNvPr id="24606" name="Line 34"/>
            <p:cNvSpPr>
              <a:spLocks noChangeShapeType="1"/>
            </p:cNvSpPr>
            <p:nvPr/>
          </p:nvSpPr>
          <p:spPr bwMode="auto">
            <a:xfrm>
              <a:off x="2492375" y="4826000"/>
              <a:ext cx="912813"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607" name="AutoShape 37"/>
            <p:cNvSpPr>
              <a:spLocks/>
            </p:cNvSpPr>
            <p:nvPr/>
          </p:nvSpPr>
          <p:spPr bwMode="auto">
            <a:xfrm rot="-5400000">
              <a:off x="4429125" y="2203450"/>
              <a:ext cx="501650" cy="5689600"/>
            </a:xfrm>
            <a:prstGeom prst="leftBrace">
              <a:avLst>
                <a:gd name="adj1" fmla="val 945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24583" name="Object 7"/>
            <p:cNvGraphicFramePr>
              <a:graphicFrameLocks noChangeAspect="1"/>
            </p:cNvGraphicFramePr>
            <p:nvPr/>
          </p:nvGraphicFramePr>
          <p:xfrm>
            <a:off x="2268538" y="3789363"/>
            <a:ext cx="358775" cy="538162"/>
          </p:xfrm>
          <a:graphic>
            <a:graphicData uri="http://schemas.openxmlformats.org/presentationml/2006/ole">
              <mc:AlternateContent xmlns:mc="http://schemas.openxmlformats.org/markup-compatibility/2006">
                <mc:Choice xmlns:v="urn:schemas-microsoft-com:vml" Requires="v">
                  <p:oleObj spid="_x0000_s422133" name="Equation" r:id="rId13" imgW="152334" imgH="228501" progId="Equation.DSMT4">
                    <p:embed/>
                  </p:oleObj>
                </mc:Choice>
                <mc:Fallback>
                  <p:oleObj name="Equation" r:id="rId13" imgW="152334" imgH="228501" progId="Equation.DSMT4">
                    <p:embed/>
                    <p:pic>
                      <p:nvPicPr>
                        <p:cNvPr id="2458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3789363"/>
                          <a:ext cx="35877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8"/>
            <p:cNvGraphicFramePr>
              <a:graphicFrameLocks noChangeAspect="1"/>
            </p:cNvGraphicFramePr>
            <p:nvPr/>
          </p:nvGraphicFramePr>
          <p:xfrm>
            <a:off x="6372225" y="3716338"/>
            <a:ext cx="390525" cy="538162"/>
          </p:xfrm>
          <a:graphic>
            <a:graphicData uri="http://schemas.openxmlformats.org/presentationml/2006/ole">
              <mc:AlternateContent xmlns:mc="http://schemas.openxmlformats.org/markup-compatibility/2006">
                <mc:Choice xmlns:v="urn:schemas-microsoft-com:vml" Requires="v">
                  <p:oleObj spid="_x0000_s422134" name="Equation" r:id="rId15" imgW="165028" imgH="228501" progId="Equation.DSMT4">
                    <p:embed/>
                  </p:oleObj>
                </mc:Choice>
                <mc:Fallback>
                  <p:oleObj name="Equation" r:id="rId15" imgW="165028" imgH="228501" progId="Equation.DSMT4">
                    <p:embed/>
                    <p:pic>
                      <p:nvPicPr>
                        <p:cNvPr id="2458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25" y="3716338"/>
                          <a:ext cx="39052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6" name="矩形 35"/>
          <p:cNvSpPr/>
          <p:nvPr/>
        </p:nvSpPr>
        <p:spPr>
          <a:xfrm>
            <a:off x="285720" y="1000108"/>
            <a:ext cx="8643998" cy="1130246"/>
          </a:xfrm>
          <a:prstGeom prst="rect">
            <a:avLst/>
          </a:prstGeom>
        </p:spPr>
        <p:txBody>
          <a:bodyPr wrap="square">
            <a:spAutoFit/>
          </a:bodyPr>
          <a:lstStyle/>
          <a:p>
            <a:pPr algn="just">
              <a:lnSpc>
                <a:spcPct val="150000"/>
              </a:lnSpc>
              <a:buFontTx/>
              <a:buNone/>
            </a:pPr>
            <a:r>
              <a:rPr lang="zh-CN" altLang="en-US" sz="2400" b="1" dirty="0" smtClean="0">
                <a:solidFill>
                  <a:srgbClr val="040000"/>
                </a:solidFill>
                <a:latin typeface="宋体" pitchFamily="2" charset="-122"/>
                <a:cs typeface="Times New Roman" pitchFamily="18" charset="0"/>
              </a:rPr>
              <a:t>电路中</a:t>
            </a:r>
            <a:r>
              <a:rPr lang="en-US" altLang="zh-CN" sz="2400" b="1" dirty="0" smtClean="0">
                <a:solidFill>
                  <a:srgbClr val="040000"/>
                </a:solidFill>
                <a:latin typeface="Times New Roman" pitchFamily="18" charset="0"/>
                <a:cs typeface="Times New Roman" pitchFamily="18" charset="0"/>
              </a:rPr>
              <a:t>A、B</a:t>
            </a:r>
            <a:r>
              <a:rPr lang="zh-CN" altLang="en-US" sz="2400" b="1" dirty="0" smtClean="0">
                <a:solidFill>
                  <a:srgbClr val="040000"/>
                </a:solidFill>
                <a:latin typeface="Times New Roman" pitchFamily="18" charset="0"/>
                <a:cs typeface="Times New Roman" pitchFamily="18" charset="0"/>
              </a:rPr>
              <a:t>两点的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等于</a:t>
            </a:r>
            <a:r>
              <a:rPr lang="zh-CN" altLang="en-US" sz="2400" b="1" dirty="0" smtClean="0">
                <a:solidFill>
                  <a:srgbClr val="0000FF"/>
                </a:solidFill>
                <a:latin typeface="Times New Roman" pitchFamily="18" charset="0"/>
                <a:cs typeface="Times New Roman" pitchFamily="18" charset="0"/>
              </a:rPr>
              <a:t>从</a:t>
            </a:r>
            <a:r>
              <a:rPr lang="en-US" altLang="zh-CN" sz="2400" b="1" dirty="0" smtClean="0">
                <a:solidFill>
                  <a:srgbClr val="0000FF"/>
                </a:solidFill>
                <a:latin typeface="Times New Roman" pitchFamily="18" charset="0"/>
                <a:cs typeface="Times New Roman" pitchFamily="18" charset="0"/>
              </a:rPr>
              <a:t>A </a:t>
            </a:r>
            <a:r>
              <a:rPr lang="zh-CN" altLang="en-US" sz="2400" b="1" dirty="0" smtClean="0">
                <a:solidFill>
                  <a:srgbClr val="0000FF"/>
                </a:solidFill>
                <a:latin typeface="Times New Roman" pitchFamily="18" charset="0"/>
                <a:cs typeface="Times New Roman" pitchFamily="18" charset="0"/>
              </a:rPr>
              <a:t>到</a:t>
            </a:r>
            <a:r>
              <a:rPr lang="en-US" altLang="zh-CN" sz="2400" b="1" dirty="0" smtClean="0">
                <a:solidFill>
                  <a:srgbClr val="0000FF"/>
                </a:solidFill>
                <a:latin typeface="Times New Roman" pitchFamily="18" charset="0"/>
                <a:cs typeface="Times New Roman" pitchFamily="18" charset="0"/>
              </a:rPr>
              <a:t>B</a:t>
            </a:r>
            <a:r>
              <a:rPr lang="zh-CN" altLang="en-US" sz="2400" b="1" dirty="0" smtClean="0">
                <a:solidFill>
                  <a:srgbClr val="040000"/>
                </a:solidFill>
                <a:latin typeface="Times New Roman" pitchFamily="18" charset="0"/>
                <a:cs typeface="Times New Roman" pitchFamily="18" charset="0"/>
              </a:rPr>
              <a:t>在电阻上的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与在电源上的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之和。</a:t>
            </a:r>
          </a:p>
        </p:txBody>
      </p:sp>
    </p:spTree>
    <p:extLst>
      <p:ext uri="{BB962C8B-B14F-4D97-AF65-F5344CB8AC3E}">
        <p14:creationId xmlns:p14="http://schemas.microsoft.com/office/powerpoint/2010/main" val="37139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descr="C:\Users\Lenovo\AppData\Roaming\Tencent\Users\1584070267\QQ\WinTemp\RichOle\XWZ1R5YIGBSGCX1E[@O~D[P.png"/>
          <p:cNvPicPr>
            <a:picLocks noChangeAspect="1" noChangeArrowheads="1"/>
          </p:cNvPicPr>
          <p:nvPr/>
        </p:nvPicPr>
        <p:blipFill>
          <a:blip r:embed="rId3"/>
          <a:srcRect/>
          <a:stretch>
            <a:fillRect/>
          </a:stretch>
        </p:blipFill>
        <p:spPr bwMode="auto">
          <a:xfrm>
            <a:off x="285720" y="500042"/>
            <a:ext cx="3143240" cy="2150638"/>
          </a:xfrm>
          <a:prstGeom prst="rect">
            <a:avLst/>
          </a:prstGeom>
          <a:noFill/>
        </p:spPr>
      </p:pic>
      <p:graphicFrame>
        <p:nvGraphicFramePr>
          <p:cNvPr id="52228" name="Object 4"/>
          <p:cNvGraphicFramePr>
            <a:graphicFrameLocks noChangeAspect="1"/>
          </p:cNvGraphicFramePr>
          <p:nvPr/>
        </p:nvGraphicFramePr>
        <p:xfrm>
          <a:off x="3643306" y="785794"/>
          <a:ext cx="5306256" cy="500066"/>
        </p:xfrm>
        <a:graphic>
          <a:graphicData uri="http://schemas.openxmlformats.org/presentationml/2006/ole">
            <mc:AlternateContent xmlns:mc="http://schemas.openxmlformats.org/markup-compatibility/2006">
              <mc:Choice xmlns:v="urn:schemas-microsoft-com:vml" Requires="v">
                <p:oleObj spid="_x0000_s423118" name="Equation" r:id="rId4" imgW="2425680" imgH="228600" progId="Equation.DSMT4">
                  <p:embed/>
                </p:oleObj>
              </mc:Choice>
              <mc:Fallback>
                <p:oleObj name="Equation" r:id="rId4" imgW="2425680" imgH="228600" progId="Equation.DSMT4">
                  <p:embed/>
                  <p:pic>
                    <p:nvPicPr>
                      <p:cNvPr id="522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306" y="785794"/>
                        <a:ext cx="5306256" cy="50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571868" y="1357298"/>
            <a:ext cx="5214974" cy="1000980"/>
          </a:xfrm>
          <a:prstGeom prst="rect">
            <a:avLst/>
          </a:prstGeom>
          <a:noFill/>
        </p:spPr>
        <p:txBody>
          <a:bodyPr wrap="square" rtlCol="0">
            <a:spAutoFit/>
          </a:bodyPr>
          <a:lstStyle/>
          <a:p>
            <a:pPr algn="just">
              <a:lnSpc>
                <a:spcPct val="130000"/>
              </a:lnSpc>
            </a:pPr>
            <a:r>
              <a:rPr lang="zh-CN" altLang="en-US" sz="2400" dirty="0" smtClean="0">
                <a:latin typeface="Times New Roman" pitchFamily="18" charset="0"/>
                <a:cs typeface="Times New Roman" pitchFamily="18" charset="0"/>
              </a:rPr>
              <a:t>求：电流强度和</a:t>
            </a:r>
            <a:r>
              <a:rPr lang="en-US" altLang="zh-CN" sz="2400" dirty="0" smtClean="0">
                <a:latin typeface="Times New Roman" pitchFamily="18" charset="0"/>
                <a:cs typeface="Times New Roman" pitchFamily="18" charset="0"/>
              </a:rPr>
              <a:t>A</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B</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C</a:t>
            </a:r>
            <a:r>
              <a:rPr lang="zh-CN" altLang="en-US" sz="2400" dirty="0" smtClean="0">
                <a:latin typeface="Times New Roman" pitchFamily="18" charset="0"/>
                <a:cs typeface="Times New Roman" pitchFamily="18" charset="0"/>
              </a:rPr>
              <a:t>相邻两点的电势降</a:t>
            </a:r>
            <a:endParaRPr lang="zh-CN" altLang="en-US" sz="2400" dirty="0">
              <a:latin typeface="Times New Roman" pitchFamily="18" charset="0"/>
              <a:cs typeface="Times New Roman" pitchFamily="18" charset="0"/>
            </a:endParaRPr>
          </a:p>
        </p:txBody>
      </p:sp>
      <p:sp>
        <p:nvSpPr>
          <p:cNvPr id="9" name="矩形 8"/>
          <p:cNvSpPr/>
          <p:nvPr/>
        </p:nvSpPr>
        <p:spPr>
          <a:xfrm>
            <a:off x="142844" y="2714620"/>
            <a:ext cx="7858180" cy="572464"/>
          </a:xfrm>
          <a:prstGeom prst="rect">
            <a:avLst/>
          </a:prstGeom>
        </p:spPr>
        <p:txBody>
          <a:bodyPr wrap="square">
            <a:spAutoFit/>
          </a:bodyPr>
          <a:lstStyle/>
          <a:p>
            <a:pPr>
              <a:lnSpc>
                <a:spcPct val="130000"/>
              </a:lnSpc>
            </a:pPr>
            <a:r>
              <a:rPr lang="zh-CN" altLang="en-US" sz="2400" b="1" dirty="0" smtClean="0">
                <a:latin typeface="Times New Roman" pitchFamily="18" charset="0"/>
                <a:cs typeface="Times New Roman" pitchFamily="18" charset="0"/>
              </a:rPr>
              <a:t>解：（1）逆时针为正方向，回路电势降之和为零</a:t>
            </a:r>
            <a:endParaRPr lang="zh-CN" altLang="en-US" sz="2400" b="1" dirty="0">
              <a:latin typeface="Times New Roman" pitchFamily="18" charset="0"/>
              <a:cs typeface="Times New Roman" pitchFamily="18" charset="0"/>
            </a:endParaRPr>
          </a:p>
        </p:txBody>
      </p:sp>
      <p:graphicFrame>
        <p:nvGraphicFramePr>
          <p:cNvPr id="52229" name="Object 5"/>
          <p:cNvGraphicFramePr>
            <a:graphicFrameLocks noChangeAspect="1"/>
          </p:cNvGraphicFramePr>
          <p:nvPr/>
        </p:nvGraphicFramePr>
        <p:xfrm>
          <a:off x="1714480" y="3286124"/>
          <a:ext cx="4679960" cy="568894"/>
        </p:xfrm>
        <a:graphic>
          <a:graphicData uri="http://schemas.openxmlformats.org/presentationml/2006/ole">
            <mc:AlternateContent xmlns:mc="http://schemas.openxmlformats.org/markup-compatibility/2006">
              <mc:Choice xmlns:v="urn:schemas-microsoft-com:vml" Requires="v">
                <p:oleObj spid="_x0000_s423119" name="Equation" r:id="rId6" imgW="1701800" imgH="241300" progId="Equation.DSMT4">
                  <p:embed/>
                </p:oleObj>
              </mc:Choice>
              <mc:Fallback>
                <p:oleObj name="Equation" r:id="rId6" imgW="1701800" imgH="241300" progId="Equation.DSMT4">
                  <p:embed/>
                  <p:pic>
                    <p:nvPicPr>
                      <p:cNvPr id="5222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480" y="3286124"/>
                        <a:ext cx="4679960" cy="5688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1677988" y="4000504"/>
          <a:ext cx="5391150" cy="519113"/>
        </p:xfrm>
        <a:graphic>
          <a:graphicData uri="http://schemas.openxmlformats.org/presentationml/2006/ole">
            <mc:AlternateContent xmlns:mc="http://schemas.openxmlformats.org/markup-compatibility/2006">
              <mc:Choice xmlns:v="urn:schemas-microsoft-com:vml" Requires="v">
                <p:oleObj spid="_x0000_s423120" name="Equation" r:id="rId8" imgW="2323800" imgH="228600" progId="Equation.DSMT4">
                  <p:embed/>
                </p:oleObj>
              </mc:Choice>
              <mc:Fallback>
                <p:oleObj name="Equation" r:id="rId8" imgW="2323800" imgH="228600" progId="Equation.DSMT4">
                  <p:embed/>
                  <p:pic>
                    <p:nvPicPr>
                      <p:cNvPr id="5223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7988" y="4000504"/>
                        <a:ext cx="539115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8"/>
          <p:cNvSpPr txBox="1">
            <a:spLocks noChangeArrowheads="1"/>
          </p:cNvSpPr>
          <p:nvPr/>
        </p:nvSpPr>
        <p:spPr bwMode="auto">
          <a:xfrm>
            <a:off x="785786" y="4786322"/>
            <a:ext cx="152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t>（</a:t>
            </a:r>
            <a:r>
              <a:rPr lang="en-US" altLang="zh-CN" sz="2400" b="1" dirty="0"/>
              <a:t>2</a:t>
            </a:r>
            <a:r>
              <a:rPr lang="zh-CN" altLang="en-US" sz="2400" b="1" dirty="0"/>
              <a:t>）</a:t>
            </a:r>
          </a:p>
        </p:txBody>
      </p:sp>
      <p:graphicFrame>
        <p:nvGraphicFramePr>
          <p:cNvPr id="13" name="Object 2"/>
          <p:cNvGraphicFramePr>
            <a:graphicFrameLocks noChangeAspect="1"/>
          </p:cNvGraphicFramePr>
          <p:nvPr/>
        </p:nvGraphicFramePr>
        <p:xfrm>
          <a:off x="1928794" y="4786322"/>
          <a:ext cx="4071966" cy="509650"/>
        </p:xfrm>
        <a:graphic>
          <a:graphicData uri="http://schemas.openxmlformats.org/presentationml/2006/ole">
            <mc:AlternateContent xmlns:mc="http://schemas.openxmlformats.org/markup-compatibility/2006">
              <mc:Choice xmlns:v="urn:schemas-microsoft-com:vml" Requires="v">
                <p:oleObj spid="_x0000_s423121" name="Equation" r:id="rId10" imgW="1625600" imgH="228600" progId="Equation.DSMT4">
                  <p:embed/>
                </p:oleObj>
              </mc:Choice>
              <mc:Fallback>
                <p:oleObj name="Equation" r:id="rId10" imgW="1625600" imgH="228600" progId="Equation.DSMT4">
                  <p:embed/>
                  <p:pic>
                    <p:nvPicPr>
                      <p:cNvPr id="13"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8794" y="4786322"/>
                        <a:ext cx="4071966" cy="5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1928794" y="5429264"/>
          <a:ext cx="3184574" cy="469464"/>
        </p:xfrm>
        <a:graphic>
          <a:graphicData uri="http://schemas.openxmlformats.org/presentationml/2006/ole">
            <mc:AlternateContent xmlns:mc="http://schemas.openxmlformats.org/markup-compatibility/2006">
              <mc:Choice xmlns:v="urn:schemas-microsoft-com:vml" Requires="v">
                <p:oleObj spid="_x0000_s423122" name="Equation" r:id="rId12" imgW="1536700" imgH="228600" progId="Equation.DSMT4">
                  <p:embed/>
                </p:oleObj>
              </mc:Choice>
              <mc:Fallback>
                <p:oleObj name="Equation" r:id="rId12" imgW="1536700" imgH="228600" progId="Equation.DSMT4">
                  <p:embed/>
                  <p:pic>
                    <p:nvPicPr>
                      <p:cNvPr id="14"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8794" y="5429264"/>
                        <a:ext cx="3184574" cy="469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1857356" y="6000768"/>
          <a:ext cx="4500594" cy="508598"/>
        </p:xfrm>
        <a:graphic>
          <a:graphicData uri="http://schemas.openxmlformats.org/presentationml/2006/ole">
            <mc:AlternateContent xmlns:mc="http://schemas.openxmlformats.org/markup-compatibility/2006">
              <mc:Choice xmlns:v="urn:schemas-microsoft-com:vml" Requires="v">
                <p:oleObj spid="_x0000_s423123" name="Equation" r:id="rId14" imgW="1765300" imgH="228600" progId="Equation.DSMT4">
                  <p:embed/>
                </p:oleObj>
              </mc:Choice>
              <mc:Fallback>
                <p:oleObj name="Equation" r:id="rId14" imgW="1765300" imgH="228600" progId="Equation.DSMT4">
                  <p:embed/>
                  <p:pic>
                    <p:nvPicPr>
                      <p:cNvPr id="15"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7356" y="6000768"/>
                        <a:ext cx="4500594" cy="5085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3571868" y="357166"/>
            <a:ext cx="857256" cy="461665"/>
          </a:xfrm>
          <a:prstGeom prst="rect">
            <a:avLst/>
          </a:prstGeom>
          <a:noFill/>
        </p:spPr>
        <p:txBody>
          <a:bodyPr wrap="square" rtlCol="0">
            <a:spAutoFit/>
          </a:bodyPr>
          <a:lstStyle/>
          <a:p>
            <a:r>
              <a:rPr lang="zh-CN" altLang="en-US" sz="2400" dirty="0" smtClean="0"/>
              <a:t>例题：</a:t>
            </a:r>
            <a:endParaRPr lang="zh-CN" altLang="en-US" sz="2400" dirty="0"/>
          </a:p>
        </p:txBody>
      </p:sp>
    </p:spTree>
    <p:extLst>
      <p:ext uri="{BB962C8B-B14F-4D97-AF65-F5344CB8AC3E}">
        <p14:creationId xmlns:p14="http://schemas.microsoft.com/office/powerpoint/2010/main" val="2691857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11188" y="333375"/>
            <a:ext cx="7772400" cy="1143000"/>
          </a:xfrm>
        </p:spPr>
        <p:txBody>
          <a:bodyPr/>
          <a:lstStyle/>
          <a:p>
            <a:pPr eaLnBrk="1" hangingPunct="1"/>
            <a:r>
              <a:rPr lang="zh-CN" altLang="en-US" b="1" dirty="0" smtClean="0">
                <a:latin typeface="宋体" pitchFamily="2" charset="-122"/>
                <a:cs typeface="Times New Roman" pitchFamily="18" charset="0"/>
              </a:rPr>
              <a:t>第三节  磁场  磁感应强度</a:t>
            </a:r>
          </a:p>
        </p:txBody>
      </p:sp>
      <p:sp>
        <p:nvSpPr>
          <p:cNvPr id="71683" name="Rectangle 3"/>
          <p:cNvSpPr>
            <a:spLocks noGrp="1" noChangeArrowheads="1"/>
          </p:cNvSpPr>
          <p:nvPr>
            <p:ph type="body" idx="1"/>
          </p:nvPr>
        </p:nvSpPr>
        <p:spPr>
          <a:xfrm>
            <a:off x="755650" y="2060575"/>
            <a:ext cx="7772400" cy="4114800"/>
          </a:xfrm>
        </p:spPr>
        <p:txBody>
          <a:bodyPr/>
          <a:lstStyle/>
          <a:p>
            <a:pPr eaLnBrk="1" hangingPunct="1">
              <a:buFontTx/>
              <a:buNone/>
            </a:pPr>
            <a:r>
              <a:rPr lang="zh-CN" altLang="en-US" b="1" smtClean="0">
                <a:solidFill>
                  <a:schemeClr val="tx2"/>
                </a:solidFill>
              </a:rPr>
              <a:t>一、磁学的发展历程</a:t>
            </a:r>
          </a:p>
          <a:p>
            <a:pPr eaLnBrk="1" hangingPunct="1">
              <a:buFontTx/>
              <a:buNone/>
            </a:pPr>
            <a:r>
              <a:rPr lang="zh-CN" altLang="en-US" smtClean="0">
                <a:solidFill>
                  <a:schemeClr val="tx2"/>
                </a:solidFill>
              </a:rPr>
              <a:t>二、</a:t>
            </a:r>
            <a:r>
              <a:rPr lang="zh-CN" altLang="en-US" b="1" smtClean="0">
                <a:solidFill>
                  <a:schemeClr val="tx2"/>
                </a:solidFill>
                <a:latin typeface="宋体" pitchFamily="2" charset="-122"/>
                <a:cs typeface="Times New Roman" pitchFamily="18" charset="0"/>
              </a:rPr>
              <a:t>基本磁现象</a:t>
            </a:r>
          </a:p>
          <a:p>
            <a:pPr eaLnBrk="1" hangingPunct="1">
              <a:buFontTx/>
              <a:buNone/>
            </a:pPr>
            <a:r>
              <a:rPr lang="zh-CN" altLang="en-US" b="1" smtClean="0">
                <a:solidFill>
                  <a:schemeClr val="tx2"/>
                </a:solidFill>
                <a:latin typeface="宋体" pitchFamily="2" charset="-122"/>
                <a:cs typeface="Times New Roman" pitchFamily="18" charset="0"/>
              </a:rPr>
              <a:t>三、磁场</a:t>
            </a:r>
          </a:p>
          <a:p>
            <a:pPr eaLnBrk="1" hangingPunct="1">
              <a:buFontTx/>
              <a:buNone/>
            </a:pPr>
            <a:r>
              <a:rPr lang="zh-CN" altLang="en-US" b="1" smtClean="0">
                <a:solidFill>
                  <a:schemeClr val="tx2"/>
                </a:solidFill>
                <a:latin typeface="宋体" pitchFamily="2" charset="-122"/>
                <a:cs typeface="Times New Roman" pitchFamily="18" charset="0"/>
              </a:rPr>
              <a:t>四、</a:t>
            </a:r>
            <a:r>
              <a:rPr lang="zh-CN" altLang="en-US" b="1" smtClean="0">
                <a:solidFill>
                  <a:schemeClr val="tx2"/>
                </a:solidFill>
                <a:latin typeface="宋体" pitchFamily="2" charset="-122"/>
              </a:rPr>
              <a:t>磁感应强度</a:t>
            </a:r>
            <a:endParaRPr lang="zh-CN" altLang="en-US" b="1" smtClean="0">
              <a:solidFill>
                <a:schemeClr val="tx2"/>
              </a:solidFill>
              <a:latin typeface="宋体" pitchFamily="2" charset="-122"/>
              <a:cs typeface="Times New Roman" pitchFamily="18" charset="0"/>
            </a:endParaRPr>
          </a:p>
          <a:p>
            <a:pPr eaLnBrk="1" hangingPunct="1">
              <a:buFontTx/>
              <a:buNone/>
            </a:pPr>
            <a:endParaRPr lang="zh-CN" altLang="en-US" b="1" smtClean="0">
              <a:solidFill>
                <a:srgbClr val="FF0000"/>
              </a:solidFill>
            </a:endParaRPr>
          </a:p>
          <a:p>
            <a:pPr eaLnBrk="1" hangingPunct="1">
              <a:buFontTx/>
              <a:buNone/>
            </a:pPr>
            <a:endParaRPr lang="en-US" altLang="zh-CN" b="1" smtClean="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28600" y="2133600"/>
            <a:ext cx="8915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endParaRPr lang="en-US" altLang="zh-CN" sz="3600" b="1">
              <a:latin typeface="楷体_GB2312"/>
              <a:ea typeface="楷体_GB2312"/>
              <a:cs typeface="楷体_GB2312"/>
            </a:endParaRPr>
          </a:p>
          <a:p>
            <a:pPr eaLnBrk="0" hangingPunct="0"/>
            <a:endParaRPr lang="en-US" altLang="zh-CN" sz="4000" b="1">
              <a:latin typeface="楷体_GB2312"/>
              <a:ea typeface="楷体_GB2312"/>
              <a:cs typeface="楷体_GB2312"/>
            </a:endParaRPr>
          </a:p>
        </p:txBody>
      </p:sp>
      <p:sp>
        <p:nvSpPr>
          <p:cNvPr id="33795" name="Text Box 3"/>
          <p:cNvSpPr txBox="1">
            <a:spLocks noChangeArrowheads="1"/>
          </p:cNvSpPr>
          <p:nvPr/>
        </p:nvSpPr>
        <p:spPr bwMode="auto">
          <a:xfrm>
            <a:off x="2000232" y="500042"/>
            <a:ext cx="469872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r>
              <a:rPr lang="zh-CN" altLang="en-US" sz="4400" b="1" dirty="0">
                <a:solidFill>
                  <a:srgbClr val="FF3300"/>
                </a:solidFill>
                <a:ea typeface="华文行楷" pitchFamily="2" charset="-122"/>
              </a:rPr>
              <a:t>本学期内容</a:t>
            </a:r>
            <a:r>
              <a:rPr lang="zh-CN" altLang="en-US" sz="4400" b="1" dirty="0" smtClean="0">
                <a:solidFill>
                  <a:srgbClr val="FF3300"/>
                </a:solidFill>
                <a:ea typeface="华文行楷" pitchFamily="2" charset="-122"/>
              </a:rPr>
              <a:t>及安排</a:t>
            </a:r>
            <a:endParaRPr lang="zh-CN" altLang="en-US" sz="4400" b="1" dirty="0">
              <a:solidFill>
                <a:srgbClr val="FF3300"/>
              </a:solidFill>
              <a:ea typeface="华文行楷" pitchFamily="2" charset="-122"/>
            </a:endParaRPr>
          </a:p>
        </p:txBody>
      </p:sp>
      <p:sp>
        <p:nvSpPr>
          <p:cNvPr id="105480" name="Rectangle 8"/>
          <p:cNvSpPr>
            <a:spLocks noChangeArrowheads="1"/>
          </p:cNvSpPr>
          <p:nvPr/>
        </p:nvSpPr>
        <p:spPr bwMode="auto">
          <a:xfrm>
            <a:off x="500034" y="1428736"/>
            <a:ext cx="822960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20000"/>
              </a:lnSpc>
            </a:pPr>
            <a:r>
              <a:rPr lang="zh-CN" altLang="en-US" sz="2800" b="1" dirty="0">
                <a:solidFill>
                  <a:srgbClr val="0000FF"/>
                </a:solidFill>
                <a:latin typeface="Times New Roman" pitchFamily="18" charset="0"/>
                <a:ea typeface="+mj-ea"/>
                <a:cs typeface="Times New Roman" pitchFamily="18" charset="0"/>
              </a:rPr>
              <a:t>一、本学期内容四大部分</a:t>
            </a:r>
            <a:r>
              <a:rPr lang="zh-CN" altLang="en-US" sz="2800" b="1" dirty="0" smtClean="0">
                <a:solidFill>
                  <a:srgbClr val="0000FF"/>
                </a:solidFill>
                <a:latin typeface="Times New Roman" pitchFamily="18" charset="0"/>
                <a:ea typeface="+mj-ea"/>
                <a:cs typeface="Times New Roman" pitchFamily="18" charset="0"/>
              </a:rPr>
              <a:t>：</a:t>
            </a:r>
            <a:endParaRPr lang="en-US" altLang="zh-CN" sz="2800" b="1" dirty="0" smtClean="0">
              <a:solidFill>
                <a:srgbClr val="0000FF"/>
              </a:solidFill>
              <a:latin typeface="Times New Roman" pitchFamily="18" charset="0"/>
              <a:ea typeface="+mj-ea"/>
              <a:cs typeface="Times New Roman" pitchFamily="18" charset="0"/>
            </a:endParaRPr>
          </a:p>
          <a:p>
            <a:pPr>
              <a:lnSpc>
                <a:spcPct val="120000"/>
              </a:lnSpc>
            </a:pPr>
            <a:r>
              <a:rPr lang="en-US" altLang="zh-CN" sz="2800" b="1" dirty="0" smtClean="0">
                <a:solidFill>
                  <a:srgbClr val="0000FF"/>
                </a:solidFill>
                <a:latin typeface="Times New Roman" pitchFamily="18" charset="0"/>
                <a:ea typeface="+mj-ea"/>
                <a:cs typeface="Times New Roman" pitchFamily="18" charset="0"/>
              </a:rPr>
              <a:t>        </a:t>
            </a:r>
            <a:r>
              <a:rPr lang="zh-CN" altLang="en-US" sz="2800" b="1" dirty="0" smtClean="0">
                <a:solidFill>
                  <a:srgbClr val="0000FF"/>
                </a:solidFill>
                <a:latin typeface="Times New Roman" pitchFamily="18" charset="0"/>
                <a:ea typeface="+mj-ea"/>
                <a:cs typeface="Times New Roman" pitchFamily="18" charset="0"/>
              </a:rPr>
              <a:t>磁学</a:t>
            </a:r>
            <a:r>
              <a:rPr lang="zh-CN" altLang="en-US" sz="2800" b="1" dirty="0">
                <a:solidFill>
                  <a:srgbClr val="0000FF"/>
                </a:solidFill>
                <a:latin typeface="Times New Roman" pitchFamily="18" charset="0"/>
                <a:ea typeface="+mj-ea"/>
                <a:cs typeface="Times New Roman" pitchFamily="18" charset="0"/>
              </a:rPr>
              <a:t>，</a:t>
            </a:r>
            <a:r>
              <a:rPr lang="zh-CN" altLang="en-US" sz="2800" b="1" dirty="0" smtClean="0">
                <a:solidFill>
                  <a:srgbClr val="0000FF"/>
                </a:solidFill>
                <a:latin typeface="Times New Roman" pitchFamily="18" charset="0"/>
                <a:ea typeface="+mj-ea"/>
                <a:cs typeface="Times New Roman" pitchFamily="18" charset="0"/>
              </a:rPr>
              <a:t>振动和波动</a:t>
            </a:r>
            <a:r>
              <a:rPr lang="zh-CN" altLang="en-US" sz="2800" b="1" dirty="0">
                <a:solidFill>
                  <a:srgbClr val="0000FF"/>
                </a:solidFill>
                <a:latin typeface="Times New Roman" pitchFamily="18" charset="0"/>
                <a:ea typeface="+mj-ea"/>
                <a:cs typeface="Times New Roman" pitchFamily="18" charset="0"/>
              </a:rPr>
              <a:t>，光学，量子物理基础；</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二、作业</a:t>
            </a:r>
            <a:r>
              <a:rPr lang="en-US" altLang="zh-CN" sz="2800" b="1" dirty="0">
                <a:solidFill>
                  <a:srgbClr val="0000FF"/>
                </a:solidFill>
                <a:latin typeface="Times New Roman" pitchFamily="18" charset="0"/>
                <a:ea typeface="+mj-ea"/>
                <a:cs typeface="Times New Roman" pitchFamily="18" charset="0"/>
              </a:rPr>
              <a:t>11</a:t>
            </a:r>
            <a:r>
              <a:rPr lang="zh-CN" altLang="en-US" sz="2800" b="1" dirty="0">
                <a:solidFill>
                  <a:srgbClr val="0000FF"/>
                </a:solidFill>
                <a:latin typeface="Times New Roman" pitchFamily="18" charset="0"/>
                <a:ea typeface="+mj-ea"/>
                <a:cs typeface="Times New Roman" pitchFamily="18" charset="0"/>
              </a:rPr>
              <a:t>次（缺一次扣</a:t>
            </a:r>
            <a:r>
              <a:rPr lang="en-US" altLang="zh-CN" sz="2800" b="1" dirty="0">
                <a:solidFill>
                  <a:srgbClr val="0000FF"/>
                </a:solidFill>
                <a:latin typeface="Times New Roman" pitchFamily="18" charset="0"/>
                <a:ea typeface="+mj-ea"/>
                <a:cs typeface="Times New Roman" pitchFamily="18" charset="0"/>
              </a:rPr>
              <a:t>2</a:t>
            </a:r>
            <a:r>
              <a:rPr lang="zh-CN" altLang="en-US" sz="2800" b="1" dirty="0">
                <a:solidFill>
                  <a:srgbClr val="0000FF"/>
                </a:solidFill>
                <a:latin typeface="Times New Roman" pitchFamily="18" charset="0"/>
                <a:ea typeface="+mj-ea"/>
                <a:cs typeface="Times New Roman" pitchFamily="18" charset="0"/>
              </a:rPr>
              <a:t>分）；</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三、三个总结（各</a:t>
            </a:r>
            <a:r>
              <a:rPr lang="en-US" altLang="zh-CN" sz="2800" b="1" dirty="0">
                <a:solidFill>
                  <a:srgbClr val="0000FF"/>
                </a:solidFill>
                <a:latin typeface="Times New Roman" pitchFamily="18" charset="0"/>
                <a:ea typeface="+mj-ea"/>
                <a:cs typeface="Times New Roman" pitchFamily="18" charset="0"/>
              </a:rPr>
              <a:t>2</a:t>
            </a:r>
            <a:r>
              <a:rPr lang="zh-CN" altLang="en-US" sz="2800" b="1" dirty="0">
                <a:solidFill>
                  <a:srgbClr val="0000FF"/>
                </a:solidFill>
                <a:latin typeface="Times New Roman" pitchFamily="18" charset="0"/>
                <a:ea typeface="+mj-ea"/>
                <a:cs typeface="Times New Roman" pitchFamily="18" charset="0"/>
              </a:rPr>
              <a:t>分）；</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四</a:t>
            </a:r>
            <a:r>
              <a:rPr lang="zh-CN" altLang="en-US" sz="2800" b="1" dirty="0" smtClean="0">
                <a:solidFill>
                  <a:srgbClr val="0000FF"/>
                </a:solidFill>
                <a:latin typeface="Times New Roman" pitchFamily="18" charset="0"/>
                <a:ea typeface="+mj-ea"/>
                <a:cs typeface="Times New Roman" pitchFamily="18" charset="0"/>
              </a:rPr>
              <a:t>、期中考试，</a:t>
            </a:r>
            <a:r>
              <a:rPr lang="zh-CN" altLang="en-US" sz="2800" b="1" dirty="0">
                <a:solidFill>
                  <a:srgbClr val="0000FF"/>
                </a:solidFill>
                <a:latin typeface="Times New Roman" pitchFamily="18" charset="0"/>
                <a:ea typeface="+mj-ea"/>
                <a:cs typeface="Times New Roman" pitchFamily="18" charset="0"/>
              </a:rPr>
              <a:t>记</a:t>
            </a:r>
            <a:r>
              <a:rPr lang="en-US" altLang="zh-CN" sz="2800" b="1" dirty="0">
                <a:solidFill>
                  <a:srgbClr val="0000FF"/>
                </a:solidFill>
                <a:latin typeface="Times New Roman" pitchFamily="18" charset="0"/>
                <a:ea typeface="+mj-ea"/>
                <a:cs typeface="Times New Roman" pitchFamily="18" charset="0"/>
              </a:rPr>
              <a:t>10</a:t>
            </a:r>
            <a:r>
              <a:rPr lang="zh-CN" altLang="en-US" sz="2800" b="1" dirty="0">
                <a:solidFill>
                  <a:srgbClr val="0000FF"/>
                </a:solidFill>
                <a:latin typeface="Times New Roman" pitchFamily="18" charset="0"/>
                <a:ea typeface="+mj-ea"/>
                <a:cs typeface="Times New Roman" pitchFamily="18" charset="0"/>
              </a:rPr>
              <a:t>分。</a:t>
            </a:r>
          </a:p>
        </p:txBody>
      </p:sp>
    </p:spTree>
    <p:extLst>
      <p:ext uri="{BB962C8B-B14F-4D97-AF65-F5344CB8AC3E}">
        <p14:creationId xmlns:p14="http://schemas.microsoft.com/office/powerpoint/2010/main" val="3800623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5480">
                                            <p:txEl>
                                              <p:pRg st="0" end="0"/>
                                            </p:txEl>
                                          </p:spTgt>
                                        </p:tgtEl>
                                        <p:attrNameLst>
                                          <p:attrName>style.visibility</p:attrName>
                                        </p:attrNameLst>
                                      </p:cBhvr>
                                      <p:to>
                                        <p:strVal val="visible"/>
                                      </p:to>
                                    </p:set>
                                    <p:anim calcmode="lin" valueType="num">
                                      <p:cBhvr additive="base">
                                        <p:cTn id="7" dur="500" fill="hold"/>
                                        <p:tgtEl>
                                          <p:spTgt spid="1054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5480">
                                            <p:txEl>
                                              <p:pRg st="1" end="1"/>
                                            </p:txEl>
                                          </p:spTgt>
                                        </p:tgtEl>
                                        <p:attrNameLst>
                                          <p:attrName>style.visibility</p:attrName>
                                        </p:attrNameLst>
                                      </p:cBhvr>
                                      <p:to>
                                        <p:strVal val="visible"/>
                                      </p:to>
                                    </p:set>
                                    <p:anim calcmode="lin" valueType="num">
                                      <p:cBhvr additive="base">
                                        <p:cTn id="13" dur="500" fill="hold"/>
                                        <p:tgtEl>
                                          <p:spTgt spid="1054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5480">
                                            <p:txEl>
                                              <p:pRg st="3" end="3"/>
                                            </p:txEl>
                                          </p:spTgt>
                                        </p:tgtEl>
                                        <p:attrNameLst>
                                          <p:attrName>style.visibility</p:attrName>
                                        </p:attrNameLst>
                                      </p:cBhvr>
                                      <p:to>
                                        <p:strVal val="visible"/>
                                      </p:to>
                                    </p:set>
                                    <p:anim calcmode="lin" valueType="num">
                                      <p:cBhvr additive="base">
                                        <p:cTn id="19" dur="500" fill="hold"/>
                                        <p:tgtEl>
                                          <p:spTgt spid="10548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5480">
                                            <p:txEl>
                                              <p:pRg st="5" end="5"/>
                                            </p:txEl>
                                          </p:spTgt>
                                        </p:tgtEl>
                                        <p:attrNameLst>
                                          <p:attrName>style.visibility</p:attrName>
                                        </p:attrNameLst>
                                      </p:cBhvr>
                                      <p:to>
                                        <p:strVal val="visible"/>
                                      </p:to>
                                    </p:set>
                                    <p:anim calcmode="lin" valueType="num">
                                      <p:cBhvr additive="base">
                                        <p:cTn id="25" dur="500" fill="hold"/>
                                        <p:tgtEl>
                                          <p:spTgt spid="10548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4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5480">
                                            <p:txEl>
                                              <p:pRg st="7" end="7"/>
                                            </p:txEl>
                                          </p:spTgt>
                                        </p:tgtEl>
                                        <p:attrNameLst>
                                          <p:attrName>style.visibility</p:attrName>
                                        </p:attrNameLst>
                                      </p:cBhvr>
                                      <p:to>
                                        <p:strVal val="visible"/>
                                      </p:to>
                                    </p:set>
                                    <p:anim calcmode="lin" valueType="num">
                                      <p:cBhvr additive="base">
                                        <p:cTn id="31" dur="500" fill="hold"/>
                                        <p:tgtEl>
                                          <p:spTgt spid="10548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48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214313" y="1196752"/>
            <a:ext cx="8676456" cy="4895850"/>
          </a:xfrm>
        </p:spPr>
        <p:txBody>
          <a:bodyPr/>
          <a:lstStyle/>
          <a:p>
            <a:pPr algn="just" eaLnBrk="1" hangingPunct="1">
              <a:lnSpc>
                <a:spcPct val="90000"/>
              </a:lnSpc>
              <a:buFontTx/>
              <a:buNone/>
            </a:pPr>
            <a:r>
              <a:rPr lang="zh-CN" altLang="en-US" sz="2800" b="1" dirty="0" smtClean="0">
                <a:latin typeface="宋体" pitchFamily="2" charset="-122"/>
              </a:rPr>
              <a:t>两千多年前人类就已发现了</a:t>
            </a:r>
            <a:r>
              <a:rPr lang="zh-CN" altLang="en-US" sz="2800" b="1" dirty="0" smtClean="0">
                <a:solidFill>
                  <a:srgbClr val="FF0000"/>
                </a:solidFill>
                <a:latin typeface="宋体" pitchFamily="2" charset="-122"/>
              </a:rPr>
              <a:t>磁现象</a:t>
            </a:r>
            <a:endParaRPr lang="zh-CN" altLang="en-US" sz="2800" b="1" dirty="0" smtClean="0">
              <a:latin typeface="宋体" pitchFamily="2" charset="-122"/>
            </a:endParaRPr>
          </a:p>
          <a:p>
            <a:pPr algn="just" eaLnBrk="1" hangingPunct="1">
              <a:lnSpc>
                <a:spcPct val="90000"/>
              </a:lnSpc>
              <a:buFontTx/>
              <a:buNone/>
            </a:pPr>
            <a:endParaRPr lang="zh-CN" altLang="en-US" sz="1000" b="1" dirty="0" smtClean="0">
              <a:latin typeface="宋体" pitchFamily="2" charset="-122"/>
            </a:endParaRPr>
          </a:p>
          <a:p>
            <a:pPr algn="just" eaLnBrk="1" hangingPunct="1">
              <a:lnSpc>
                <a:spcPct val="90000"/>
              </a:lnSpc>
              <a:buFontTx/>
              <a:buNone/>
            </a:pPr>
            <a:r>
              <a:rPr lang="zh-CN" altLang="en-US" b="1" dirty="0" smtClean="0">
                <a:latin typeface="宋体" pitchFamily="2" charset="-122"/>
              </a:rPr>
              <a:t>第一阶段：磁现象的单独研究</a:t>
            </a:r>
            <a:endParaRPr lang="en-US" altLang="zh-CN" b="1" dirty="0" smtClean="0">
              <a:latin typeface="宋体" pitchFamily="2" charset="-122"/>
            </a:endParaRPr>
          </a:p>
          <a:p>
            <a:pPr algn="just" eaLnBrk="1" hangingPunct="1">
              <a:lnSpc>
                <a:spcPct val="90000"/>
              </a:lnSpc>
              <a:buFontTx/>
              <a:buNone/>
            </a:pPr>
            <a:endParaRPr lang="zh-CN" altLang="en-US" sz="1000" b="1" dirty="0" smtClean="0">
              <a:latin typeface="宋体" pitchFamily="2" charset="-122"/>
            </a:endParaRPr>
          </a:p>
          <a:p>
            <a:pPr algn="just" eaLnBrk="1" hangingPunct="1">
              <a:lnSpc>
                <a:spcPct val="120000"/>
              </a:lnSpc>
            </a:pPr>
            <a:r>
              <a:rPr lang="zh-CN" altLang="en-US" sz="2400" b="1" dirty="0" smtClean="0">
                <a:latin typeface="宋体" pitchFamily="2" charset="-122"/>
              </a:rPr>
              <a:t>古代</a:t>
            </a:r>
            <a:r>
              <a:rPr lang="zh-CN" altLang="en-US" sz="2400" b="1" dirty="0" smtClean="0">
                <a:solidFill>
                  <a:srgbClr val="FF0000"/>
                </a:solidFill>
                <a:latin typeface="宋体" pitchFamily="2" charset="-122"/>
              </a:rPr>
              <a:t>中国人</a:t>
            </a:r>
            <a:r>
              <a:rPr lang="zh-CN" altLang="en-US" sz="2400" b="1" dirty="0" smtClean="0">
                <a:latin typeface="宋体" pitchFamily="2" charset="-122"/>
              </a:rPr>
              <a:t>在公元前约五世纪时发现磁铁矿石</a:t>
            </a:r>
            <a:r>
              <a:rPr lang="en-US" altLang="zh-CN" sz="2400" b="1" dirty="0" smtClean="0">
                <a:latin typeface="宋体" pitchFamily="2" charset="-122"/>
              </a:rPr>
              <a:t>(</a:t>
            </a:r>
            <a:r>
              <a:rPr lang="en-US" altLang="zh-CN" sz="2400" b="1" dirty="0" smtClean="0"/>
              <a:t>Fe</a:t>
            </a:r>
            <a:r>
              <a:rPr lang="en-US" altLang="zh-CN" sz="2400" b="1" baseline="-30000" dirty="0" smtClean="0"/>
              <a:t>3</a:t>
            </a:r>
            <a:r>
              <a:rPr lang="en-US" altLang="zh-CN" sz="2400" b="1" dirty="0" smtClean="0"/>
              <a:t>O</a:t>
            </a:r>
            <a:r>
              <a:rPr lang="en-US" altLang="zh-CN" sz="2400" b="1" baseline="-30000" dirty="0" smtClean="0"/>
              <a:t>4</a:t>
            </a:r>
            <a:r>
              <a:rPr lang="en-US" altLang="zh-CN" sz="2400" b="1" dirty="0" smtClean="0"/>
              <a:t>)</a:t>
            </a:r>
            <a:r>
              <a:rPr lang="zh-CN" altLang="en-US" sz="2400" b="1" dirty="0" smtClean="0">
                <a:latin typeface="宋体" pitchFamily="2" charset="-122"/>
              </a:rPr>
              <a:t>吸引铁的现象；</a:t>
            </a:r>
          </a:p>
          <a:p>
            <a:pPr algn="just" eaLnBrk="1" hangingPunct="1">
              <a:lnSpc>
                <a:spcPct val="120000"/>
              </a:lnSpc>
            </a:pPr>
            <a:r>
              <a:rPr lang="zh-CN" altLang="en-US" sz="2400" b="1" dirty="0" smtClean="0">
                <a:solidFill>
                  <a:srgbClr val="FF0000"/>
                </a:solidFill>
                <a:latin typeface="宋体" pitchFamily="2" charset="-122"/>
              </a:rPr>
              <a:t>希腊人</a:t>
            </a:r>
            <a:r>
              <a:rPr lang="zh-CN" altLang="en-US" sz="2400" b="1" dirty="0" smtClean="0">
                <a:latin typeface="宋体" pitchFamily="2" charset="-122"/>
              </a:rPr>
              <a:t>做了磁石相互吸引的最早文字记录；</a:t>
            </a:r>
          </a:p>
          <a:p>
            <a:pPr algn="just" eaLnBrk="1" hangingPunct="1">
              <a:lnSpc>
                <a:spcPct val="120000"/>
              </a:lnSpc>
            </a:pPr>
            <a:r>
              <a:rPr lang="zh-CN" altLang="en-US" sz="2400" b="1" dirty="0" smtClean="0">
                <a:solidFill>
                  <a:srgbClr val="FF0000"/>
                </a:solidFill>
                <a:latin typeface="宋体" pitchFamily="2" charset="-122"/>
              </a:rPr>
              <a:t>我国</a:t>
            </a:r>
            <a:r>
              <a:rPr lang="zh-CN" altLang="en-US" sz="2400" b="1" dirty="0" smtClean="0">
                <a:latin typeface="宋体" pitchFamily="2" charset="-122"/>
              </a:rPr>
              <a:t>东汉时期的</a:t>
            </a:r>
            <a:r>
              <a:rPr lang="zh-CN" altLang="en-US" sz="2400" b="1" dirty="0" smtClean="0">
                <a:solidFill>
                  <a:srgbClr val="FF0000"/>
                </a:solidFill>
                <a:latin typeface="宋体" pitchFamily="2" charset="-122"/>
              </a:rPr>
              <a:t>王充</a:t>
            </a:r>
            <a:r>
              <a:rPr lang="zh-CN" altLang="en-US" sz="2400" b="1" dirty="0" smtClean="0">
                <a:latin typeface="宋体" pitchFamily="2" charset="-122"/>
              </a:rPr>
              <a:t>发现磁石具有指向性，十一世纪我国发明了</a:t>
            </a:r>
            <a:r>
              <a:rPr lang="zh-CN" altLang="en-US" sz="2400" b="1" dirty="0" smtClean="0">
                <a:solidFill>
                  <a:srgbClr val="FF0000"/>
                </a:solidFill>
                <a:latin typeface="宋体" pitchFamily="2" charset="-122"/>
              </a:rPr>
              <a:t>指南针</a:t>
            </a:r>
            <a:r>
              <a:rPr lang="zh-CN" altLang="en-US" sz="2400" b="1" dirty="0" smtClean="0">
                <a:latin typeface="宋体" pitchFamily="2" charset="-122"/>
              </a:rPr>
              <a:t>用于航海，</a:t>
            </a:r>
            <a:r>
              <a:rPr lang="zh-CN" altLang="en-US" sz="2400" b="1" dirty="0" smtClean="0">
                <a:solidFill>
                  <a:srgbClr val="FF0000"/>
                </a:solidFill>
                <a:latin typeface="宋体" pitchFamily="2" charset="-122"/>
              </a:rPr>
              <a:t>沈括</a:t>
            </a:r>
            <a:r>
              <a:rPr lang="zh-CN" altLang="en-US" sz="2400" b="1" dirty="0" smtClean="0">
                <a:latin typeface="宋体" pitchFamily="2" charset="-122"/>
              </a:rPr>
              <a:t>对指南针做过仔细研究；</a:t>
            </a:r>
          </a:p>
          <a:p>
            <a:pPr algn="just" eaLnBrk="1" hangingPunct="1">
              <a:lnSpc>
                <a:spcPct val="120000"/>
              </a:lnSpc>
            </a:pPr>
            <a:r>
              <a:rPr lang="zh-CN" altLang="en-US" sz="2400" b="1" dirty="0" smtClean="0">
                <a:latin typeface="宋体" pitchFamily="2" charset="-122"/>
              </a:rPr>
              <a:t>以上的发现和发明对人类历史起很大作用。</a:t>
            </a:r>
            <a:endParaRPr lang="zh-CN" altLang="en-US" sz="2400" b="1" dirty="0" smtClean="0"/>
          </a:p>
        </p:txBody>
      </p:sp>
      <p:sp>
        <p:nvSpPr>
          <p:cNvPr id="72707" name="Text Box 6"/>
          <p:cNvSpPr txBox="1">
            <a:spLocks noChangeArrowheads="1"/>
          </p:cNvSpPr>
          <p:nvPr/>
        </p:nvSpPr>
        <p:spPr bwMode="auto">
          <a:xfrm>
            <a:off x="214313" y="285750"/>
            <a:ext cx="46815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3600" b="1">
                <a:solidFill>
                  <a:schemeClr val="tx2"/>
                </a:solidFill>
              </a:rPr>
              <a:t>一、磁学的发展历程</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23528" y="116632"/>
            <a:ext cx="7993062" cy="1143000"/>
          </a:xfrm>
          <a:noFill/>
        </p:spPr>
        <p:txBody>
          <a:bodyPr/>
          <a:lstStyle/>
          <a:p>
            <a:pPr algn="l" eaLnBrk="1" hangingPunct="1"/>
            <a:r>
              <a:rPr lang="zh-CN" altLang="en-US" sz="3200" b="1" dirty="0" smtClean="0"/>
              <a:t>第二阶段： 磁现象与电现象的联系</a:t>
            </a:r>
          </a:p>
        </p:txBody>
      </p:sp>
      <p:sp>
        <p:nvSpPr>
          <p:cNvPr id="73731" name="Rectangle 3"/>
          <p:cNvSpPr>
            <a:spLocks noGrp="1" noChangeArrowheads="1"/>
          </p:cNvSpPr>
          <p:nvPr>
            <p:ph type="body" idx="1"/>
          </p:nvPr>
        </p:nvSpPr>
        <p:spPr>
          <a:xfrm>
            <a:off x="179512" y="1196752"/>
            <a:ext cx="8712968" cy="4897438"/>
          </a:xfrm>
        </p:spPr>
        <p:txBody>
          <a:bodyPr/>
          <a:lstStyle/>
          <a:p>
            <a:pPr eaLnBrk="1" hangingPunct="1">
              <a:lnSpc>
                <a:spcPct val="120000"/>
              </a:lnSpc>
            </a:pPr>
            <a:r>
              <a:rPr lang="en-US" altLang="zh-CN" sz="2400" b="1" dirty="0" smtClean="0"/>
              <a:t>1820</a:t>
            </a:r>
            <a:r>
              <a:rPr lang="zh-CN" altLang="en-US" sz="2400" b="1" dirty="0" smtClean="0"/>
              <a:t>年以前，人们没有发现电与磁的任何联系，认为电与磁</a:t>
            </a:r>
            <a:r>
              <a:rPr lang="zh-CN" altLang="en-US" sz="2400" b="1" dirty="0" smtClean="0">
                <a:solidFill>
                  <a:schemeClr val="tx2"/>
                </a:solidFill>
              </a:rPr>
              <a:t>是相互独立没有联系</a:t>
            </a:r>
            <a:r>
              <a:rPr lang="zh-CN" altLang="en-US" sz="2400" b="1" dirty="0" smtClean="0"/>
              <a:t>。</a:t>
            </a:r>
          </a:p>
          <a:p>
            <a:pPr eaLnBrk="1" hangingPunct="1">
              <a:lnSpc>
                <a:spcPct val="120000"/>
              </a:lnSpc>
              <a:buFontTx/>
              <a:buNone/>
            </a:pPr>
            <a:endParaRPr lang="zh-CN" altLang="en-US" sz="1000" b="1" dirty="0" smtClean="0"/>
          </a:p>
          <a:p>
            <a:pPr eaLnBrk="1" hangingPunct="1">
              <a:lnSpc>
                <a:spcPct val="120000"/>
              </a:lnSpc>
            </a:pPr>
            <a:r>
              <a:rPr lang="zh-CN" altLang="en-US" sz="2400" b="1" dirty="0" smtClean="0">
                <a:solidFill>
                  <a:schemeClr val="tx2"/>
                </a:solidFill>
              </a:rPr>
              <a:t>丹麦</a:t>
            </a:r>
            <a:r>
              <a:rPr lang="zh-CN" altLang="en-US" sz="2400" b="1" dirty="0" smtClean="0"/>
              <a:t>物理学家</a:t>
            </a:r>
            <a:r>
              <a:rPr lang="zh-CN" altLang="en-US" sz="2400" b="1" dirty="0" smtClean="0">
                <a:solidFill>
                  <a:srgbClr val="FF0000"/>
                </a:solidFill>
              </a:rPr>
              <a:t>奥斯特</a:t>
            </a:r>
            <a:r>
              <a:rPr lang="zh-CN" altLang="en-US" sz="2400" b="1" dirty="0" smtClean="0"/>
              <a:t>在</a:t>
            </a:r>
            <a:r>
              <a:rPr lang="zh-CN" altLang="en-US" sz="2400" b="1" dirty="0" smtClean="0">
                <a:solidFill>
                  <a:schemeClr val="tx2"/>
                </a:solidFill>
              </a:rPr>
              <a:t>康德</a:t>
            </a:r>
            <a:r>
              <a:rPr lang="zh-CN" altLang="en-US" sz="2400" b="1" dirty="0" smtClean="0"/>
              <a:t>哲学思想的影响下，认为电可以产生磁效应。从</a:t>
            </a:r>
            <a:r>
              <a:rPr lang="en-US" altLang="zh-CN" sz="2400" b="1" dirty="0" smtClean="0"/>
              <a:t>1807</a:t>
            </a:r>
            <a:r>
              <a:rPr lang="zh-CN" altLang="en-US" sz="2400" b="1" dirty="0" smtClean="0"/>
              <a:t>年到</a:t>
            </a:r>
            <a:r>
              <a:rPr lang="en-US" altLang="zh-CN" sz="2400" b="1" dirty="0" smtClean="0"/>
              <a:t>1820</a:t>
            </a:r>
            <a:r>
              <a:rPr lang="zh-CN" altLang="en-US" sz="2400" b="1" dirty="0" smtClean="0"/>
              <a:t>年的</a:t>
            </a:r>
            <a:r>
              <a:rPr lang="en-US" altLang="zh-CN" sz="2400" b="1" dirty="0" smtClean="0">
                <a:solidFill>
                  <a:srgbClr val="FF0000"/>
                </a:solidFill>
              </a:rPr>
              <a:t>13</a:t>
            </a:r>
            <a:r>
              <a:rPr lang="zh-CN" altLang="en-US" sz="2400" b="1" dirty="0" smtClean="0">
                <a:solidFill>
                  <a:srgbClr val="FF0000"/>
                </a:solidFill>
              </a:rPr>
              <a:t>年</a:t>
            </a:r>
            <a:r>
              <a:rPr lang="zh-CN" altLang="en-US" sz="2400" b="1" dirty="0" smtClean="0"/>
              <a:t>间不断进行科学实验，终于在</a:t>
            </a:r>
            <a:r>
              <a:rPr lang="en-US" altLang="zh-CN" sz="2400" b="1" dirty="0" smtClean="0"/>
              <a:t>1820</a:t>
            </a:r>
            <a:r>
              <a:rPr lang="zh-CN" altLang="en-US" sz="2400" b="1" dirty="0" smtClean="0"/>
              <a:t>年</a:t>
            </a:r>
            <a:r>
              <a:rPr lang="en-US" altLang="zh-CN" sz="2400" b="1" dirty="0" smtClean="0"/>
              <a:t>4</a:t>
            </a:r>
            <a:r>
              <a:rPr lang="zh-CN" altLang="en-US" sz="2400" b="1" dirty="0" smtClean="0"/>
              <a:t>月发现</a:t>
            </a:r>
            <a:r>
              <a:rPr lang="zh-CN" altLang="en-US" sz="2400" b="1" dirty="0" smtClean="0">
                <a:solidFill>
                  <a:srgbClr val="FF0000"/>
                </a:solidFill>
              </a:rPr>
              <a:t>通电直导线</a:t>
            </a:r>
            <a:r>
              <a:rPr lang="zh-CN" altLang="en-US" sz="2400" b="1" dirty="0" smtClean="0"/>
              <a:t>附近的</a:t>
            </a:r>
            <a:r>
              <a:rPr lang="zh-CN" altLang="en-US" sz="2400" b="1" dirty="0" smtClean="0">
                <a:solidFill>
                  <a:srgbClr val="FF0000"/>
                </a:solidFill>
              </a:rPr>
              <a:t>小磁针</a:t>
            </a:r>
            <a:r>
              <a:rPr lang="zh-CN" altLang="en-US" sz="2400" b="1" dirty="0" smtClean="0"/>
              <a:t>发生了偏转，磁铁也可以使通电导线发生偏转。</a:t>
            </a:r>
          </a:p>
          <a:p>
            <a:pPr eaLnBrk="1" hangingPunct="1">
              <a:lnSpc>
                <a:spcPct val="120000"/>
              </a:lnSpc>
              <a:buFontTx/>
              <a:buNone/>
            </a:pPr>
            <a:endParaRPr lang="zh-CN" altLang="en-US" sz="1000" b="1" dirty="0" smtClean="0"/>
          </a:p>
          <a:p>
            <a:pPr eaLnBrk="1" hangingPunct="1">
              <a:lnSpc>
                <a:spcPct val="120000"/>
              </a:lnSpc>
              <a:buFontTx/>
              <a:buNone/>
            </a:pPr>
            <a:r>
              <a:rPr lang="zh-CN" altLang="en-US" sz="2400" b="1" dirty="0" smtClean="0"/>
              <a:t>   </a:t>
            </a:r>
            <a:r>
              <a:rPr lang="en-US" altLang="zh-CN" sz="2400" b="1" dirty="0" smtClean="0"/>
              <a:t>1820</a:t>
            </a:r>
            <a:r>
              <a:rPr lang="zh-CN" altLang="en-US" sz="2400" b="1" dirty="0" smtClean="0"/>
              <a:t>年</a:t>
            </a:r>
            <a:r>
              <a:rPr lang="en-US" altLang="zh-CN" sz="2400" b="1" dirty="0" smtClean="0"/>
              <a:t>9</a:t>
            </a:r>
            <a:r>
              <a:rPr lang="zh-CN" altLang="en-US" sz="2400" b="1" dirty="0" smtClean="0"/>
              <a:t>月</a:t>
            </a:r>
            <a:r>
              <a:rPr lang="en-US" altLang="zh-CN" sz="2400" b="1" dirty="0" smtClean="0"/>
              <a:t>4</a:t>
            </a:r>
            <a:r>
              <a:rPr lang="zh-CN" altLang="en-US" sz="2400" b="1" dirty="0" smtClean="0"/>
              <a:t>日</a:t>
            </a:r>
            <a:r>
              <a:rPr lang="zh-CN" altLang="en-US" sz="2400" b="1" dirty="0" smtClean="0">
                <a:solidFill>
                  <a:schemeClr val="tx2"/>
                </a:solidFill>
              </a:rPr>
              <a:t>法国</a:t>
            </a:r>
            <a:r>
              <a:rPr lang="zh-CN" altLang="en-US" sz="2400" b="1" dirty="0" smtClean="0"/>
              <a:t>物理学家</a:t>
            </a:r>
            <a:r>
              <a:rPr lang="zh-CN" altLang="en-US" sz="2400" b="1" dirty="0" smtClean="0">
                <a:solidFill>
                  <a:srgbClr val="FF0000"/>
                </a:solidFill>
              </a:rPr>
              <a:t>安培</a:t>
            </a:r>
            <a:r>
              <a:rPr lang="zh-CN" altLang="en-US" sz="2400" b="1" dirty="0" smtClean="0"/>
              <a:t>得知</a:t>
            </a:r>
            <a:r>
              <a:rPr lang="zh-CN" altLang="en-US" sz="2400" b="1" dirty="0" smtClean="0">
                <a:solidFill>
                  <a:schemeClr val="tx2"/>
                </a:solidFill>
              </a:rPr>
              <a:t>奥斯特</a:t>
            </a:r>
            <a:r>
              <a:rPr lang="zh-CN" altLang="en-US" sz="2400" b="1" dirty="0" smtClean="0"/>
              <a:t>的结果后，在</a:t>
            </a:r>
            <a:r>
              <a:rPr lang="zh-CN" altLang="en-US" sz="2400" b="1" dirty="0" smtClean="0">
                <a:solidFill>
                  <a:srgbClr val="0000FF"/>
                </a:solidFill>
              </a:rPr>
              <a:t>一个星期的时间内</a:t>
            </a:r>
            <a:r>
              <a:rPr lang="zh-CN" altLang="en-US" sz="2400" b="1" dirty="0" smtClean="0"/>
              <a:t>先后发现了</a:t>
            </a:r>
            <a:r>
              <a:rPr lang="zh-CN" altLang="en-US" sz="2400" b="1" dirty="0" smtClean="0">
                <a:solidFill>
                  <a:schemeClr val="tx2"/>
                </a:solidFill>
              </a:rPr>
              <a:t>一系列</a:t>
            </a:r>
            <a:r>
              <a:rPr lang="zh-CN" altLang="en-US" sz="2400" b="1" dirty="0" smtClean="0"/>
              <a:t>电与磁相互联系的现象。</a:t>
            </a:r>
          </a:p>
          <a:p>
            <a:pPr algn="just" eaLnBrk="1" hangingPunct="1">
              <a:lnSpc>
                <a:spcPct val="80000"/>
              </a:lnSpc>
              <a:spcBef>
                <a:spcPct val="0"/>
              </a:spcBef>
              <a:buFontTx/>
              <a:buNone/>
            </a:pPr>
            <a:endParaRPr lang="en-US" altLang="zh-CN" sz="2800" b="1" dirty="0" smtClean="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a:xfrm>
            <a:off x="395536" y="620689"/>
            <a:ext cx="8424936" cy="3528392"/>
          </a:xfrm>
        </p:spPr>
        <p:txBody>
          <a:bodyPr/>
          <a:lstStyle/>
          <a:p>
            <a:pPr eaLnBrk="1" hangingPunct="1">
              <a:lnSpc>
                <a:spcPct val="120000"/>
              </a:lnSpc>
            </a:pPr>
            <a:r>
              <a:rPr lang="en-US" altLang="zh-CN" sz="2400" b="1" dirty="0">
                <a:solidFill>
                  <a:schemeClr val="tx2"/>
                </a:solidFill>
              </a:rPr>
              <a:t>1820</a:t>
            </a:r>
            <a:r>
              <a:rPr lang="zh-CN" altLang="en-US" sz="2400" b="1" dirty="0">
                <a:solidFill>
                  <a:schemeClr val="tx2"/>
                </a:solidFill>
              </a:rPr>
              <a:t>年</a:t>
            </a:r>
            <a:r>
              <a:rPr lang="en-US" altLang="zh-CN" sz="2400" b="1" dirty="0">
                <a:solidFill>
                  <a:schemeClr val="tx2"/>
                </a:solidFill>
              </a:rPr>
              <a:t>12</a:t>
            </a:r>
            <a:r>
              <a:rPr lang="zh-CN" altLang="en-US" sz="2400" b="1" dirty="0">
                <a:solidFill>
                  <a:schemeClr val="tx2"/>
                </a:solidFill>
              </a:rPr>
              <a:t>月法国物理学家毕奥和萨伐尔发表了电流的磁场正比于电流，反比于距导线的垂直距离的实验结果。</a:t>
            </a:r>
          </a:p>
          <a:p>
            <a:pPr eaLnBrk="1" hangingPunct="1">
              <a:lnSpc>
                <a:spcPct val="120000"/>
              </a:lnSpc>
              <a:buFontTx/>
              <a:buNone/>
            </a:pPr>
            <a:endParaRPr lang="zh-CN" altLang="en-US" sz="2400" b="1" dirty="0">
              <a:solidFill>
                <a:schemeClr val="tx2"/>
              </a:solidFill>
            </a:endParaRPr>
          </a:p>
          <a:p>
            <a:pPr eaLnBrk="1" hangingPunct="1">
              <a:lnSpc>
                <a:spcPct val="120000"/>
              </a:lnSpc>
            </a:pPr>
            <a:r>
              <a:rPr lang="zh-CN" altLang="en-US" sz="2400" b="1" dirty="0">
                <a:solidFill>
                  <a:schemeClr val="tx2"/>
                </a:solidFill>
              </a:rPr>
              <a:t>英国法拉第在以上“电能生磁”实验的影响下，认为“磁也能生电”，并从</a:t>
            </a:r>
            <a:r>
              <a:rPr lang="en-US" altLang="zh-CN" sz="2400" b="1" dirty="0">
                <a:solidFill>
                  <a:schemeClr val="tx2"/>
                </a:solidFill>
              </a:rPr>
              <a:t>1821</a:t>
            </a:r>
            <a:r>
              <a:rPr lang="zh-CN" altLang="en-US" sz="2400" b="1" dirty="0">
                <a:solidFill>
                  <a:schemeClr val="tx2"/>
                </a:solidFill>
              </a:rPr>
              <a:t>年开始进行长达</a:t>
            </a:r>
            <a:r>
              <a:rPr lang="en-US" altLang="zh-CN" sz="2400" b="1" dirty="0">
                <a:solidFill>
                  <a:schemeClr val="tx2"/>
                </a:solidFill>
              </a:rPr>
              <a:t>10</a:t>
            </a:r>
            <a:r>
              <a:rPr lang="zh-CN" altLang="en-US" sz="2400" b="1" dirty="0">
                <a:solidFill>
                  <a:schemeClr val="tx2"/>
                </a:solidFill>
              </a:rPr>
              <a:t>年的艰苦实验，终于在</a:t>
            </a:r>
            <a:r>
              <a:rPr lang="en-US" altLang="zh-CN" sz="2400" b="1" dirty="0">
                <a:solidFill>
                  <a:schemeClr val="tx2"/>
                </a:solidFill>
              </a:rPr>
              <a:t>1831</a:t>
            </a:r>
            <a:r>
              <a:rPr lang="zh-CN" altLang="en-US" sz="2400" b="1" dirty="0">
                <a:solidFill>
                  <a:schemeClr val="tx2"/>
                </a:solidFill>
              </a:rPr>
              <a:t>年发现了电磁感应现象，从而为现代电磁理论和现代电工学的发展和应用奠定了基础。</a:t>
            </a:r>
          </a:p>
          <a:p>
            <a:pPr eaLnBrk="1" hangingPunct="1"/>
            <a:endParaRPr lang="en-US" altLang="zh-CN" b="1"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79512" y="0"/>
            <a:ext cx="4537075" cy="1143000"/>
          </a:xfrm>
        </p:spPr>
        <p:txBody>
          <a:bodyPr/>
          <a:lstStyle/>
          <a:p>
            <a:pPr algn="l" eaLnBrk="1" hangingPunct="1"/>
            <a:r>
              <a:rPr lang="zh-CN" altLang="en-US" sz="4000" dirty="0" smtClean="0"/>
              <a:t>二、</a:t>
            </a:r>
            <a:r>
              <a:rPr lang="zh-CN" altLang="en-US" sz="4000" b="1" dirty="0" smtClean="0">
                <a:latin typeface="宋体" pitchFamily="2" charset="-122"/>
                <a:cs typeface="Times New Roman" pitchFamily="18" charset="0"/>
              </a:rPr>
              <a:t>基本磁现象</a:t>
            </a:r>
          </a:p>
        </p:txBody>
      </p:sp>
      <p:sp>
        <p:nvSpPr>
          <p:cNvPr id="75779" name="Rectangle 3"/>
          <p:cNvSpPr>
            <a:spLocks noGrp="1" noChangeArrowheads="1"/>
          </p:cNvSpPr>
          <p:nvPr>
            <p:ph type="body" idx="1"/>
          </p:nvPr>
        </p:nvSpPr>
        <p:spPr>
          <a:xfrm>
            <a:off x="251520" y="1340768"/>
            <a:ext cx="8497192" cy="4114800"/>
          </a:xfrm>
        </p:spPr>
        <p:txBody>
          <a:bodyPr/>
          <a:lstStyle/>
          <a:p>
            <a:pPr marL="609600" indent="-609600" eaLnBrk="1" hangingPunct="1">
              <a:lnSpc>
                <a:spcPct val="90000"/>
              </a:lnSpc>
              <a:buFontTx/>
              <a:buNone/>
            </a:pPr>
            <a:r>
              <a:rPr lang="en-US" altLang="zh-CN" b="1" dirty="0" smtClean="0">
                <a:latin typeface="宋体" pitchFamily="2" charset="-122"/>
                <a:cs typeface="Times New Roman" pitchFamily="18" charset="0"/>
              </a:rPr>
              <a:t>1.</a:t>
            </a:r>
            <a:r>
              <a:rPr lang="zh-CN" altLang="en-US" sz="2800" b="1" dirty="0" smtClean="0">
                <a:latin typeface="宋体" pitchFamily="2" charset="-122"/>
                <a:cs typeface="Times New Roman" pitchFamily="18" charset="0"/>
              </a:rPr>
              <a:t>磁铁、运动电荷和电流</a:t>
            </a:r>
            <a:r>
              <a:rPr lang="zh-CN" altLang="en-US" sz="2800" b="1" dirty="0" smtClean="0">
                <a:solidFill>
                  <a:srgbClr val="0000FF"/>
                </a:solidFill>
                <a:latin typeface="宋体" pitchFamily="2" charset="-122"/>
                <a:cs typeface="Times New Roman" pitchFamily="18" charset="0"/>
              </a:rPr>
              <a:t>之间</a:t>
            </a:r>
            <a:r>
              <a:rPr lang="zh-CN" altLang="en-US" sz="2800" b="1" dirty="0" smtClean="0">
                <a:latin typeface="宋体" pitchFamily="2" charset="-122"/>
                <a:cs typeface="Times New Roman" pitchFamily="18" charset="0"/>
              </a:rPr>
              <a:t>可以</a:t>
            </a:r>
            <a:r>
              <a:rPr lang="zh-CN" altLang="en-US" sz="2800" b="1" dirty="0" smtClean="0"/>
              <a:t>有力的作用</a:t>
            </a:r>
          </a:p>
          <a:p>
            <a:pPr marL="609600" indent="-609600" eaLnBrk="1" hangingPunct="1">
              <a:lnSpc>
                <a:spcPct val="90000"/>
              </a:lnSpc>
              <a:buFontTx/>
              <a:buNone/>
            </a:pPr>
            <a:endParaRPr lang="zh-CN" altLang="en-US" sz="2800" b="1" dirty="0" smtClean="0"/>
          </a:p>
          <a:p>
            <a:pPr marL="609600" indent="-609600" eaLnBrk="1" hangingPunct="1">
              <a:lnSpc>
                <a:spcPct val="90000"/>
              </a:lnSpc>
              <a:buFontTx/>
              <a:buNone/>
            </a:pPr>
            <a:r>
              <a:rPr lang="en-US" altLang="zh-CN" sz="2800" b="1" dirty="0" smtClean="0"/>
              <a:t>2. </a:t>
            </a:r>
            <a:r>
              <a:rPr lang="zh-CN" altLang="en-US" sz="2800" b="1" dirty="0" smtClean="0"/>
              <a:t> 磁极相互作用规律：</a:t>
            </a:r>
            <a:r>
              <a:rPr lang="zh-CN" altLang="en-US" sz="2800" b="1" dirty="0" smtClean="0">
                <a:solidFill>
                  <a:srgbClr val="0000FF"/>
                </a:solidFill>
              </a:rPr>
              <a:t>同性</a:t>
            </a:r>
            <a:r>
              <a:rPr lang="zh-CN" altLang="en-US" sz="2800" b="1" dirty="0" smtClean="0"/>
              <a:t>磁极相互排斥，</a:t>
            </a:r>
            <a:r>
              <a:rPr lang="zh-CN" altLang="en-US" sz="2800" b="1" dirty="0" smtClean="0">
                <a:solidFill>
                  <a:srgbClr val="0000FF"/>
                </a:solidFill>
              </a:rPr>
              <a:t>异性</a:t>
            </a:r>
            <a:r>
              <a:rPr lang="zh-CN" altLang="en-US" sz="2800" b="1" dirty="0" smtClean="0"/>
              <a:t>磁极相互吸引</a:t>
            </a:r>
            <a:endParaRPr lang="zh-CN" altLang="en-US" sz="2800" b="1" dirty="0" smtClean="0">
              <a:solidFill>
                <a:srgbClr val="FF0000"/>
              </a:solidFill>
            </a:endParaRPr>
          </a:p>
          <a:p>
            <a:pPr marL="609600" indent="-609600" eaLnBrk="1" hangingPunct="1">
              <a:lnSpc>
                <a:spcPct val="90000"/>
              </a:lnSpc>
              <a:buFontTx/>
              <a:buAutoNum type="circleNumDbPlain"/>
            </a:pPr>
            <a:endParaRPr lang="zh-CN" altLang="en-US" sz="2800" b="1" dirty="0" smtClean="0">
              <a:solidFill>
                <a:srgbClr val="FF0000"/>
              </a:solidFill>
            </a:endParaRPr>
          </a:p>
          <a:p>
            <a:pPr marL="609600" indent="-609600" eaLnBrk="1" hangingPunct="1">
              <a:lnSpc>
                <a:spcPct val="90000"/>
              </a:lnSpc>
              <a:buFontTx/>
              <a:buNone/>
            </a:pPr>
            <a:r>
              <a:rPr lang="en-US" altLang="zh-CN" sz="2800" b="1" dirty="0" smtClean="0"/>
              <a:t>3. </a:t>
            </a:r>
            <a:r>
              <a:rPr lang="zh-CN" altLang="en-US" sz="2800" b="1" dirty="0" smtClean="0"/>
              <a:t>磁性的起源</a:t>
            </a:r>
          </a:p>
          <a:p>
            <a:pPr marL="609600" indent="-609600" eaLnBrk="1" hangingPunct="1">
              <a:lnSpc>
                <a:spcPct val="90000"/>
              </a:lnSpc>
              <a:spcBef>
                <a:spcPct val="0"/>
              </a:spcBef>
              <a:buFontTx/>
              <a:buNone/>
            </a:pPr>
            <a:r>
              <a:rPr lang="zh-CN" altLang="en-US" sz="2800" b="1" dirty="0" smtClean="0"/>
              <a:t>   安培假说：一切磁现象都起源于电荷的运动</a:t>
            </a:r>
            <a:r>
              <a:rPr lang="en-US" altLang="zh-CN" sz="2800" b="1" dirty="0" smtClean="0"/>
              <a:t>—</a:t>
            </a:r>
            <a:r>
              <a:rPr lang="zh-CN" altLang="en-US" sz="2800" b="1" dirty="0" smtClean="0"/>
              <a:t>电流</a:t>
            </a:r>
          </a:p>
          <a:p>
            <a:pPr marL="609600" indent="-609600" eaLnBrk="1" hangingPunct="1">
              <a:lnSpc>
                <a:spcPct val="90000"/>
              </a:lnSpc>
            </a:pPr>
            <a:endParaRPr lang="en-US" altLang="zh-CN"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04800" y="381000"/>
            <a:ext cx="8659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b="1">
                <a:solidFill>
                  <a:srgbClr val="FF0000"/>
                </a:solidFill>
                <a:latin typeface="宋体" pitchFamily="2" charset="-122"/>
              </a:rPr>
              <a:t>磁力：</a:t>
            </a:r>
            <a:r>
              <a:rPr lang="zh-CN" altLang="en-US" b="1">
                <a:latin typeface="宋体" pitchFamily="2" charset="-122"/>
              </a:rPr>
              <a:t>磁铁、运动电荷和电流之间的力。</a:t>
            </a:r>
            <a:endParaRPr lang="zh-CN" altLang="en-US" b="1">
              <a:latin typeface="Arial" pitchFamily="34" charset="0"/>
            </a:endParaRPr>
          </a:p>
        </p:txBody>
      </p:sp>
      <p:sp>
        <p:nvSpPr>
          <p:cNvPr id="76803" name="Rectangle 3"/>
          <p:cNvSpPr>
            <a:spLocks noChangeArrowheads="1"/>
          </p:cNvSpPr>
          <p:nvPr/>
        </p:nvSpPr>
        <p:spPr bwMode="auto">
          <a:xfrm>
            <a:off x="250825" y="4941888"/>
            <a:ext cx="86407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宋体" pitchFamily="2" charset="-122"/>
                <a:cs typeface="Times New Roman" pitchFamily="18" charset="0"/>
              </a:rPr>
              <a:t>地球</a:t>
            </a:r>
            <a:r>
              <a:rPr lang="zh-CN" altLang="en-US" sz="2800" b="1">
                <a:latin typeface="宋体" pitchFamily="2" charset="-122"/>
                <a:cs typeface="Times New Roman" pitchFamily="18" charset="0"/>
              </a:rPr>
              <a:t>也是一个磁体，它的磁极与它的地理南北极正好相反，即地理南极附近为磁性北极，而地理北极附近是磁性南极。</a:t>
            </a:r>
            <a:r>
              <a:rPr lang="zh-CN" altLang="en-US" sz="2800">
                <a:latin typeface="Tahoma" pitchFamily="34" charset="0"/>
              </a:rPr>
              <a:t> </a:t>
            </a:r>
            <a:endParaRPr lang="zh-CN" altLang="en-US" sz="2800">
              <a:latin typeface="Arial" pitchFamily="34" charset="0"/>
            </a:endParaRPr>
          </a:p>
        </p:txBody>
      </p:sp>
      <p:sp>
        <p:nvSpPr>
          <p:cNvPr id="76804" name="Rectangle 4"/>
          <p:cNvSpPr>
            <a:spLocks noChangeArrowheads="1"/>
          </p:cNvSpPr>
          <p:nvPr/>
        </p:nvSpPr>
        <p:spPr bwMode="auto">
          <a:xfrm>
            <a:off x="304800" y="2057400"/>
            <a:ext cx="6715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b="1">
                <a:solidFill>
                  <a:srgbClr val="FF0000"/>
                </a:solidFill>
                <a:latin typeface="宋体" pitchFamily="2" charset="-122"/>
                <a:cs typeface="Times New Roman" pitchFamily="18" charset="0"/>
              </a:rPr>
              <a:t>磁极：</a:t>
            </a:r>
            <a:r>
              <a:rPr lang="zh-CN" altLang="en-US" b="1">
                <a:latin typeface="宋体" pitchFamily="2" charset="-122"/>
                <a:cs typeface="Times New Roman" pitchFamily="18" charset="0"/>
              </a:rPr>
              <a:t>磁铁磁性较强的两端。</a:t>
            </a:r>
          </a:p>
        </p:txBody>
      </p:sp>
      <p:sp>
        <p:nvSpPr>
          <p:cNvPr id="76805" name="Rectangle 5"/>
          <p:cNvSpPr>
            <a:spLocks noChangeArrowheads="1"/>
          </p:cNvSpPr>
          <p:nvPr/>
        </p:nvSpPr>
        <p:spPr bwMode="auto">
          <a:xfrm>
            <a:off x="323850" y="1196975"/>
            <a:ext cx="828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FF0000"/>
                </a:solidFill>
              </a:rPr>
              <a:t>磁性：</a:t>
            </a:r>
            <a:r>
              <a:rPr lang="zh-CN" altLang="en-US" b="1"/>
              <a:t>磁铁吸引</a:t>
            </a:r>
            <a:r>
              <a:rPr lang="zh-CN" altLang="en-US" b="1">
                <a:solidFill>
                  <a:srgbClr val="FF0000"/>
                </a:solidFill>
              </a:rPr>
              <a:t>铁</a:t>
            </a:r>
            <a:r>
              <a:rPr lang="zh-CN" altLang="en-US" b="1"/>
              <a:t>、</a:t>
            </a:r>
            <a:r>
              <a:rPr lang="zh-CN" altLang="en-US" b="1">
                <a:solidFill>
                  <a:srgbClr val="0000FF"/>
                </a:solidFill>
              </a:rPr>
              <a:t>镍</a:t>
            </a:r>
            <a:r>
              <a:rPr lang="zh-CN" altLang="en-US" b="1"/>
              <a:t>、</a:t>
            </a:r>
            <a:r>
              <a:rPr lang="zh-CN" altLang="en-US" b="1">
                <a:solidFill>
                  <a:srgbClr val="660033"/>
                </a:solidFill>
              </a:rPr>
              <a:t>钴</a:t>
            </a:r>
            <a:r>
              <a:rPr lang="zh-CN" altLang="en-US" b="1"/>
              <a:t>的性质。</a:t>
            </a:r>
          </a:p>
        </p:txBody>
      </p:sp>
      <p:sp>
        <p:nvSpPr>
          <p:cNvPr id="76806" name="Rectangle 6"/>
          <p:cNvSpPr>
            <a:spLocks noChangeArrowheads="1"/>
          </p:cNvSpPr>
          <p:nvPr/>
        </p:nvSpPr>
        <p:spPr bwMode="auto">
          <a:xfrm>
            <a:off x="323850" y="3573463"/>
            <a:ext cx="8640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t>自由悬挂时指向地理南极的叫</a:t>
            </a:r>
            <a:r>
              <a:rPr lang="zh-CN" altLang="en-US" sz="2800" b="1">
                <a:solidFill>
                  <a:srgbClr val="FF0000"/>
                </a:solidFill>
              </a:rPr>
              <a:t>南极</a:t>
            </a:r>
            <a:r>
              <a:rPr lang="zh-CN" altLang="en-US" sz="2800" b="1"/>
              <a:t>，用</a:t>
            </a:r>
            <a:r>
              <a:rPr lang="en-US" altLang="zh-CN" sz="2800" b="1"/>
              <a:t>S</a:t>
            </a:r>
            <a:r>
              <a:rPr lang="zh-CN" altLang="en-US" sz="2800" b="1"/>
              <a:t>表示，指北的叫</a:t>
            </a:r>
            <a:r>
              <a:rPr lang="zh-CN" altLang="en-US" sz="2800" b="1">
                <a:solidFill>
                  <a:srgbClr val="FF0000"/>
                </a:solidFill>
              </a:rPr>
              <a:t>北极</a:t>
            </a:r>
            <a:r>
              <a:rPr lang="zh-CN" altLang="en-US" sz="2800" b="1"/>
              <a:t>，用</a:t>
            </a:r>
            <a:r>
              <a:rPr lang="en-US" altLang="zh-CN" sz="2800" b="1"/>
              <a:t>N</a:t>
            </a:r>
            <a:r>
              <a:rPr lang="zh-CN" altLang="en-US" sz="2800" b="1"/>
              <a:t>表示。</a:t>
            </a:r>
          </a:p>
        </p:txBody>
      </p:sp>
      <p:sp>
        <p:nvSpPr>
          <p:cNvPr id="76807" name="Rectangle 7"/>
          <p:cNvSpPr>
            <a:spLocks noChangeArrowheads="1"/>
          </p:cNvSpPr>
          <p:nvPr/>
        </p:nvSpPr>
        <p:spPr bwMode="auto">
          <a:xfrm>
            <a:off x="6443663" y="2060575"/>
            <a:ext cx="1152525" cy="431800"/>
          </a:xfrm>
          <a:prstGeom prst="rect">
            <a:avLst/>
          </a:prstGeom>
          <a:solidFill>
            <a:schemeClr val="accent1"/>
          </a:solidFill>
          <a:ln w="38100">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6808" name="Line 8"/>
          <p:cNvSpPr>
            <a:spLocks noChangeShapeType="1"/>
          </p:cNvSpPr>
          <p:nvPr/>
        </p:nvSpPr>
        <p:spPr bwMode="auto">
          <a:xfrm>
            <a:off x="7596188" y="2060575"/>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09" name="Rectangle 9"/>
          <p:cNvSpPr>
            <a:spLocks noChangeArrowheads="1"/>
          </p:cNvSpPr>
          <p:nvPr/>
        </p:nvSpPr>
        <p:spPr bwMode="auto">
          <a:xfrm>
            <a:off x="7596188" y="2060575"/>
            <a:ext cx="1152525" cy="431800"/>
          </a:xfrm>
          <a:prstGeom prst="rect">
            <a:avLst/>
          </a:prstGeom>
          <a:solidFill>
            <a:srgbClr val="FF0000"/>
          </a:solidFill>
          <a:ln w="38100">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6810" name="Rectangle 11"/>
          <p:cNvSpPr>
            <a:spLocks noChangeArrowheads="1"/>
          </p:cNvSpPr>
          <p:nvPr/>
        </p:nvSpPr>
        <p:spPr bwMode="auto">
          <a:xfrm>
            <a:off x="8388350" y="1484313"/>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dirty="0"/>
              <a:t>N</a:t>
            </a:r>
          </a:p>
        </p:txBody>
      </p:sp>
      <p:sp>
        <p:nvSpPr>
          <p:cNvPr id="76811" name="Rectangle 13"/>
          <p:cNvSpPr>
            <a:spLocks noChangeArrowheads="1"/>
          </p:cNvSpPr>
          <p:nvPr/>
        </p:nvSpPr>
        <p:spPr bwMode="auto">
          <a:xfrm>
            <a:off x="6283361" y="2492375"/>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dirty="0"/>
              <a: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14313" y="428625"/>
            <a:ext cx="3276600" cy="762000"/>
          </a:xfrm>
        </p:spPr>
        <p:txBody>
          <a:bodyPr/>
          <a:lstStyle/>
          <a:p>
            <a:pPr algn="l" eaLnBrk="1" hangingPunct="1"/>
            <a:r>
              <a:rPr lang="zh-CN" altLang="en-US" sz="4000" b="1" dirty="0" smtClean="0">
                <a:cs typeface="Times New Roman" pitchFamily="18" charset="0"/>
              </a:rPr>
              <a:t>三、</a:t>
            </a:r>
            <a:r>
              <a:rPr lang="zh-CN" altLang="en-US" sz="4000" b="1" dirty="0" smtClean="0">
                <a:latin typeface="宋体" pitchFamily="2" charset="-122"/>
                <a:cs typeface="Times New Roman" pitchFamily="18" charset="0"/>
              </a:rPr>
              <a:t>磁场</a:t>
            </a:r>
            <a:endParaRPr lang="zh-CN" altLang="en-US" sz="4000" dirty="0" smtClean="0"/>
          </a:p>
        </p:txBody>
      </p:sp>
      <p:sp>
        <p:nvSpPr>
          <p:cNvPr id="77827" name="Rectangle 3"/>
          <p:cNvSpPr>
            <a:spLocks noGrp="1" noChangeArrowheads="1"/>
          </p:cNvSpPr>
          <p:nvPr>
            <p:ph type="body" idx="1"/>
          </p:nvPr>
        </p:nvSpPr>
        <p:spPr>
          <a:xfrm>
            <a:off x="250825" y="1628775"/>
            <a:ext cx="8640763" cy="647700"/>
          </a:xfrm>
        </p:spPr>
        <p:txBody>
          <a:bodyPr/>
          <a:lstStyle/>
          <a:p>
            <a:pPr algn="just" eaLnBrk="1" hangingPunct="1">
              <a:lnSpc>
                <a:spcPct val="90000"/>
              </a:lnSpc>
              <a:buFontTx/>
              <a:buNone/>
            </a:pPr>
            <a:r>
              <a:rPr lang="en-US" altLang="zh-CN" b="1" dirty="0" smtClean="0">
                <a:solidFill>
                  <a:schemeClr val="tx2"/>
                </a:solidFill>
                <a:latin typeface="宋体" pitchFamily="2" charset="-122"/>
              </a:rPr>
              <a:t>1. </a:t>
            </a:r>
            <a:r>
              <a:rPr lang="zh-CN" altLang="en-US" b="1" dirty="0" smtClean="0">
                <a:solidFill>
                  <a:schemeClr val="tx2"/>
                </a:solidFill>
                <a:latin typeface="宋体" pitchFamily="2" charset="-122"/>
              </a:rPr>
              <a:t>磁场：</a:t>
            </a:r>
            <a:r>
              <a:rPr lang="zh-CN" altLang="en-US" b="1" dirty="0" smtClean="0">
                <a:latin typeface="宋体" pitchFamily="2" charset="-122"/>
              </a:rPr>
              <a:t>电流周围存在的特殊物质</a:t>
            </a:r>
          </a:p>
          <a:p>
            <a:pPr algn="just" eaLnBrk="1" hangingPunct="1">
              <a:lnSpc>
                <a:spcPct val="90000"/>
              </a:lnSpc>
              <a:buFontTx/>
              <a:buNone/>
            </a:pPr>
            <a:endParaRPr lang="en-US" altLang="zh-CN" b="1" dirty="0" smtClean="0"/>
          </a:p>
        </p:txBody>
      </p:sp>
      <p:sp>
        <p:nvSpPr>
          <p:cNvPr id="77828" name="Rectangle 5"/>
          <p:cNvSpPr>
            <a:spLocks noChangeArrowheads="1"/>
          </p:cNvSpPr>
          <p:nvPr/>
        </p:nvSpPr>
        <p:spPr bwMode="auto">
          <a:xfrm>
            <a:off x="323850" y="5229225"/>
            <a:ext cx="8569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latin typeface="宋体" pitchFamily="2" charset="-122"/>
                <a:cs typeface="Times New Roman" pitchFamily="18" charset="0"/>
              </a:rPr>
              <a:t>对磁场中的磁铁、运动电荷和电流有磁力</a:t>
            </a:r>
          </a:p>
        </p:txBody>
      </p:sp>
      <p:sp>
        <p:nvSpPr>
          <p:cNvPr id="77829" name="Rectangle 7"/>
          <p:cNvSpPr>
            <a:spLocks noChangeArrowheads="1"/>
          </p:cNvSpPr>
          <p:nvPr/>
        </p:nvSpPr>
        <p:spPr bwMode="auto">
          <a:xfrm>
            <a:off x="392113" y="4224338"/>
            <a:ext cx="3689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chemeClr val="tx2"/>
                </a:solidFill>
                <a:latin typeface="宋体" pitchFamily="2" charset="-122"/>
                <a:cs typeface="Times New Roman" pitchFamily="18" charset="0"/>
              </a:rPr>
              <a:t>2. </a:t>
            </a:r>
            <a:r>
              <a:rPr lang="zh-CN" altLang="en-US" b="1">
                <a:solidFill>
                  <a:schemeClr val="tx2"/>
                </a:solidFill>
                <a:latin typeface="宋体" pitchFamily="2" charset="-122"/>
                <a:cs typeface="Times New Roman" pitchFamily="18" charset="0"/>
              </a:rPr>
              <a:t>磁场的基本性质</a:t>
            </a:r>
          </a:p>
        </p:txBody>
      </p:sp>
      <p:sp>
        <p:nvSpPr>
          <p:cNvPr id="77830" name="Rectangle 9"/>
          <p:cNvSpPr>
            <a:spLocks noChangeArrowheads="1"/>
          </p:cNvSpPr>
          <p:nvPr/>
        </p:nvSpPr>
        <p:spPr bwMode="auto">
          <a:xfrm>
            <a:off x="323850" y="2565400"/>
            <a:ext cx="8496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latin typeface="宋体" pitchFamily="2" charset="-122"/>
              </a:rPr>
              <a:t>磁铁、运动电荷以及电流之间是通过各自</a:t>
            </a:r>
            <a:r>
              <a:rPr lang="zh-CN" altLang="en-US" sz="2800" b="1"/>
              <a:t>产生的磁场实现相互作用的</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79512" y="404664"/>
            <a:ext cx="6802438" cy="762000"/>
          </a:xfrm>
        </p:spPr>
        <p:txBody>
          <a:bodyPr/>
          <a:lstStyle/>
          <a:p>
            <a:pPr algn="l" eaLnBrk="1" hangingPunct="1"/>
            <a:r>
              <a:rPr lang="zh-CN" altLang="en-US" sz="4000" b="1" dirty="0" smtClean="0"/>
              <a:t>四、 </a:t>
            </a:r>
            <a:r>
              <a:rPr lang="zh-CN" altLang="en-US" sz="4000" b="1" dirty="0" smtClean="0">
                <a:latin typeface="宋体" pitchFamily="2" charset="-122"/>
              </a:rPr>
              <a:t>磁感应强度</a:t>
            </a:r>
            <a:endParaRPr lang="zh-CN" altLang="en-US" sz="4000" dirty="0" smtClean="0"/>
          </a:p>
        </p:txBody>
      </p:sp>
      <p:sp>
        <p:nvSpPr>
          <p:cNvPr id="78851" name="Rectangle 3"/>
          <p:cNvSpPr>
            <a:spLocks noGrp="1" noChangeArrowheads="1"/>
          </p:cNvSpPr>
          <p:nvPr>
            <p:ph type="body" idx="1"/>
          </p:nvPr>
        </p:nvSpPr>
        <p:spPr>
          <a:xfrm>
            <a:off x="250825" y="1989138"/>
            <a:ext cx="8642350" cy="4321175"/>
          </a:xfrm>
        </p:spPr>
        <p:txBody>
          <a:bodyPr/>
          <a:lstStyle/>
          <a:p>
            <a:pPr eaLnBrk="1" hangingPunct="1">
              <a:buFontTx/>
              <a:buNone/>
            </a:pPr>
            <a:r>
              <a:rPr lang="en-US" altLang="zh-CN" sz="2800" b="1" smtClean="0"/>
              <a:t>1.  </a:t>
            </a:r>
            <a:r>
              <a:rPr lang="zh-CN" altLang="en-US" sz="2800" b="1" smtClean="0"/>
              <a:t>描述磁场的基本物理量是</a:t>
            </a:r>
            <a:r>
              <a:rPr lang="zh-CN" altLang="en-US" sz="2800" b="1" smtClean="0">
                <a:solidFill>
                  <a:srgbClr val="FF0000"/>
                </a:solidFill>
              </a:rPr>
              <a:t>磁感应强度</a:t>
            </a:r>
            <a:r>
              <a:rPr lang="zh-CN" altLang="en-US" sz="2800" b="1" smtClean="0"/>
              <a:t>，是矢量，用</a:t>
            </a:r>
            <a:r>
              <a:rPr lang="en-US" altLang="zh-CN" sz="2800" b="1" smtClean="0"/>
              <a:t>B</a:t>
            </a:r>
            <a:r>
              <a:rPr lang="zh-CN" altLang="en-US" sz="2800" b="1" smtClean="0"/>
              <a:t>表示。</a:t>
            </a:r>
          </a:p>
          <a:p>
            <a:pPr eaLnBrk="1" hangingPunct="1"/>
            <a:endParaRPr lang="zh-CN" altLang="en-US" sz="2800" b="1" smtClean="0"/>
          </a:p>
          <a:p>
            <a:pPr eaLnBrk="1" hangingPunct="1">
              <a:buFontTx/>
              <a:buNone/>
            </a:pPr>
            <a:r>
              <a:rPr lang="en-US" altLang="zh-CN" sz="2800" b="1" smtClean="0"/>
              <a:t>2.  </a:t>
            </a:r>
            <a:r>
              <a:rPr lang="zh-CN" altLang="en-US" sz="2800" b="1" smtClean="0"/>
              <a:t>磁场中任意一点的</a:t>
            </a:r>
            <a:r>
              <a:rPr lang="zh-CN" altLang="en-US" sz="2800" b="1" smtClean="0">
                <a:solidFill>
                  <a:srgbClr val="FF0000"/>
                </a:solidFill>
              </a:rPr>
              <a:t>磁感应强度矢量</a:t>
            </a:r>
            <a:r>
              <a:rPr lang="zh-CN" altLang="en-US" sz="2800" b="1" smtClean="0"/>
              <a:t>可用运动点电荷在磁场中某点所受的磁场力来定义。</a:t>
            </a:r>
          </a:p>
          <a:p>
            <a:pPr eaLnBrk="1" hangingPunct="1"/>
            <a:endParaRPr lang="zh-CN" altLang="en-US" sz="2800" b="1" smtClean="0"/>
          </a:p>
          <a:p>
            <a:pPr eaLnBrk="1" hangingPunct="1">
              <a:buFontTx/>
              <a:buNone/>
            </a:pPr>
            <a:r>
              <a:rPr lang="zh-CN" altLang="en-US" sz="2800" b="1" smtClean="0"/>
              <a:t>    当带电粒子的速度沿磁场某一方向运动时，受力为零的方向，定义为</a:t>
            </a:r>
            <a:r>
              <a:rPr lang="zh-CN" altLang="en-US" sz="2800" b="1" smtClean="0">
                <a:solidFill>
                  <a:srgbClr val="FF0000"/>
                </a:solidFill>
              </a:rPr>
              <a:t>磁感应强度</a:t>
            </a:r>
            <a:r>
              <a:rPr lang="zh-CN" altLang="en-US" sz="2800" b="1" smtClean="0"/>
              <a:t>的方向。这个方向也就是在该点小磁针</a:t>
            </a:r>
            <a:r>
              <a:rPr lang="en-US" altLang="zh-CN" sz="2800" b="1" smtClean="0"/>
              <a:t>N</a:t>
            </a:r>
            <a:r>
              <a:rPr lang="zh-CN" altLang="en-US" sz="2800" b="1" smtClean="0"/>
              <a:t>极的指向。</a:t>
            </a:r>
          </a:p>
        </p:txBody>
      </p:sp>
      <p:sp>
        <p:nvSpPr>
          <p:cNvPr id="78852" name="Line 4"/>
          <p:cNvSpPr>
            <a:spLocks noChangeShapeType="1"/>
          </p:cNvSpPr>
          <p:nvPr/>
        </p:nvSpPr>
        <p:spPr bwMode="auto">
          <a:xfrm>
            <a:off x="633413" y="2484438"/>
            <a:ext cx="2873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8853" name="Picture 5" descr="http://cai.tongji.edu.cn/UPNetClass/electronaget/ch4/page/Image91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48263" y="0"/>
            <a:ext cx="30956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23850" y="620713"/>
            <a:ext cx="8353425" cy="685800"/>
          </a:xfrm>
        </p:spPr>
        <p:txBody>
          <a:bodyPr/>
          <a:lstStyle/>
          <a:p>
            <a:pPr algn="l" eaLnBrk="1" hangingPunct="1"/>
            <a:r>
              <a:rPr lang="zh-CN" altLang="en-US" sz="3600" b="1" smtClean="0">
                <a:solidFill>
                  <a:srgbClr val="FF0000"/>
                </a:solidFill>
              </a:rPr>
              <a:t>磁感应强度</a:t>
            </a:r>
            <a:r>
              <a:rPr lang="zh-CN" altLang="en-US" sz="3600" b="1" smtClean="0">
                <a:solidFill>
                  <a:schemeClr val="tx1"/>
                </a:solidFill>
              </a:rPr>
              <a:t>单位：特斯拉，符号</a:t>
            </a:r>
            <a:r>
              <a:rPr lang="en-US" altLang="zh-CN" sz="3600" b="1" smtClean="0">
                <a:solidFill>
                  <a:schemeClr val="tx1"/>
                </a:solidFill>
                <a:cs typeface="Times New Roman" pitchFamily="18" charset="0"/>
              </a:rPr>
              <a:t>T</a:t>
            </a:r>
            <a:endParaRPr lang="en-US" altLang="zh-CN" sz="3600" smtClean="0">
              <a:solidFill>
                <a:schemeClr val="tx1"/>
              </a:solidFill>
            </a:endParaRPr>
          </a:p>
        </p:txBody>
      </p:sp>
      <p:sp>
        <p:nvSpPr>
          <p:cNvPr id="79875" name="Rectangle 3"/>
          <p:cNvSpPr>
            <a:spLocks noChangeArrowheads="1"/>
          </p:cNvSpPr>
          <p:nvPr/>
        </p:nvSpPr>
        <p:spPr bwMode="auto">
          <a:xfrm>
            <a:off x="3024188"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9876" name="Rectangle 5"/>
          <p:cNvSpPr>
            <a:spLocks noChangeArrowheads="1"/>
          </p:cNvSpPr>
          <p:nvPr/>
        </p:nvSpPr>
        <p:spPr bwMode="auto">
          <a:xfrm>
            <a:off x="615950" y="4076700"/>
            <a:ext cx="8528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sz="3600" b="1">
                <a:latin typeface="Tahoma" pitchFamily="34" charset="0"/>
              </a:rPr>
              <a:t>一般电磁铁产生的磁场为</a:t>
            </a:r>
            <a:r>
              <a:rPr lang="en-US" altLang="zh-CN" sz="3600" b="1"/>
              <a:t>3T</a:t>
            </a:r>
          </a:p>
        </p:txBody>
      </p:sp>
      <p:sp>
        <p:nvSpPr>
          <p:cNvPr id="79877" name="Rectangle 7"/>
          <p:cNvSpPr>
            <a:spLocks noChangeArrowheads="1"/>
          </p:cNvSpPr>
          <p:nvPr/>
        </p:nvSpPr>
        <p:spPr bwMode="auto">
          <a:xfrm>
            <a:off x="755650" y="5013325"/>
            <a:ext cx="5534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3600" b="1"/>
              <a:t>超导电磁体的磁场可达</a:t>
            </a:r>
            <a:r>
              <a:rPr lang="en-US" altLang="zh-CN" sz="3600" b="1"/>
              <a:t>40T</a:t>
            </a:r>
          </a:p>
        </p:txBody>
      </p:sp>
      <p:sp>
        <p:nvSpPr>
          <p:cNvPr id="79878" name="Rectangle 8"/>
          <p:cNvSpPr>
            <a:spLocks noChangeArrowheads="1"/>
          </p:cNvSpPr>
          <p:nvPr/>
        </p:nvSpPr>
        <p:spPr bwMode="auto">
          <a:xfrm>
            <a:off x="615950" y="2924175"/>
            <a:ext cx="8528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sz="3600" b="1">
                <a:latin typeface="Tahoma" pitchFamily="34" charset="0"/>
              </a:rPr>
              <a:t>地球表面的磁场为</a:t>
            </a:r>
            <a:r>
              <a:rPr lang="en-US" altLang="zh-CN" sz="3600" b="1"/>
              <a:t>5</a:t>
            </a:r>
            <a:r>
              <a:rPr lang="en-US" altLang="zh-CN" sz="3600" b="1">
                <a:cs typeface="Times New Roman" pitchFamily="18" charset="0"/>
              </a:rPr>
              <a:t>×</a:t>
            </a:r>
            <a:r>
              <a:rPr lang="en-US" altLang="zh-CN" sz="3600" b="1"/>
              <a:t>10</a:t>
            </a:r>
            <a:r>
              <a:rPr lang="en-US" altLang="zh-CN" sz="3600" b="1" baseline="30000"/>
              <a:t>-5</a:t>
            </a:r>
            <a:r>
              <a:rPr lang="en-US" altLang="zh-CN" sz="3600" b="1"/>
              <a:t>T</a:t>
            </a:r>
          </a:p>
        </p:txBody>
      </p:sp>
      <p:sp>
        <p:nvSpPr>
          <p:cNvPr id="79879" name="Rectangle 10"/>
          <p:cNvSpPr>
            <a:spLocks noChangeArrowheads="1"/>
          </p:cNvSpPr>
          <p:nvPr/>
        </p:nvSpPr>
        <p:spPr bwMode="auto">
          <a:xfrm>
            <a:off x="2916238" y="1557338"/>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cs typeface="Times New Roman" pitchFamily="18" charset="0"/>
              </a:rPr>
              <a:t>1T = 10</a:t>
            </a:r>
            <a:r>
              <a:rPr lang="en-US" altLang="zh-CN" sz="3600" b="1" baseline="30000">
                <a:cs typeface="Times New Roman" pitchFamily="18" charset="0"/>
              </a:rPr>
              <a:t>4</a:t>
            </a:r>
            <a:r>
              <a:rPr lang="en-US" altLang="zh-CN" sz="3600" b="1">
                <a:cs typeface="Times New Roman" pitchFamily="18" charset="0"/>
              </a:rPr>
              <a:t>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23"/>
          <p:cNvSpPr>
            <a:spLocks noChangeShapeType="1"/>
          </p:cNvSpPr>
          <p:nvPr/>
        </p:nvSpPr>
        <p:spPr bwMode="auto">
          <a:xfrm>
            <a:off x="6248400" y="3367088"/>
            <a:ext cx="45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920700" y="4869160"/>
            <a:ext cx="7251700" cy="1330325"/>
            <a:chOff x="920700" y="4114899"/>
            <a:chExt cx="7251700" cy="1330325"/>
          </a:xfrm>
        </p:grpSpPr>
        <p:grpSp>
          <p:nvGrpSpPr>
            <p:cNvPr id="2" name="组合 1"/>
            <p:cNvGrpSpPr/>
            <p:nvPr/>
          </p:nvGrpSpPr>
          <p:grpSpPr>
            <a:xfrm>
              <a:off x="920700" y="4114899"/>
              <a:ext cx="7251700" cy="1330325"/>
              <a:chOff x="596900" y="744538"/>
              <a:chExt cx="7251700" cy="1330325"/>
            </a:xfrm>
          </p:grpSpPr>
          <p:sp>
            <p:nvSpPr>
              <p:cNvPr id="81922" name="Text Box 5"/>
              <p:cNvSpPr txBox="1">
                <a:spLocks noChangeArrowheads="1"/>
              </p:cNvSpPr>
              <p:nvPr/>
            </p:nvSpPr>
            <p:spPr bwMode="auto">
              <a:xfrm>
                <a:off x="596900" y="744538"/>
                <a:ext cx="1674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静电场</a:t>
                </a:r>
                <a:r>
                  <a:rPr lang="en-US" altLang="zh-CN" sz="2800" b="1" dirty="0">
                    <a:solidFill>
                      <a:srgbClr val="0000FF"/>
                    </a:solidFill>
                    <a:latin typeface="Times New Roman" pitchFamily="18" charset="0"/>
                  </a:rPr>
                  <a:t>:</a:t>
                </a:r>
              </a:p>
            </p:txBody>
          </p:sp>
          <p:sp>
            <p:nvSpPr>
              <p:cNvPr id="81923" name="Text Box 6"/>
              <p:cNvSpPr txBox="1">
                <a:spLocks noChangeArrowheads="1"/>
              </p:cNvSpPr>
              <p:nvPr/>
            </p:nvSpPr>
            <p:spPr bwMode="auto">
              <a:xfrm>
                <a:off x="2181225" y="758825"/>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取</a:t>
                </a:r>
              </a:p>
            </p:txBody>
          </p:sp>
          <p:graphicFrame>
            <p:nvGraphicFramePr>
              <p:cNvPr id="81924" name="Object 7"/>
              <p:cNvGraphicFramePr>
                <a:graphicFrameLocks/>
              </p:cNvGraphicFramePr>
              <p:nvPr>
                <p:extLst>
                  <p:ext uri="{D42A27DB-BD31-4B8C-83A1-F6EECF244321}">
                    <p14:modId xmlns:p14="http://schemas.microsoft.com/office/powerpoint/2010/main" val="1629497698"/>
                  </p:ext>
                </p:extLst>
              </p:nvPr>
            </p:nvGraphicFramePr>
            <p:xfrm>
              <a:off x="2871788" y="820738"/>
              <a:ext cx="392112" cy="392112"/>
            </p:xfrm>
            <a:graphic>
              <a:graphicData uri="http://schemas.openxmlformats.org/presentationml/2006/ole">
                <mc:AlternateContent xmlns:mc="http://schemas.openxmlformats.org/markup-compatibility/2006">
                  <mc:Choice xmlns:v="urn:schemas-microsoft-com:vml" Requires="v">
                    <p:oleObj spid="_x0000_s230696" name="公式" r:id="rId3" imgW="373470" imgH="373452" progId="Equation.3">
                      <p:embed/>
                    </p:oleObj>
                  </mc:Choice>
                  <mc:Fallback>
                    <p:oleObj name="公式" r:id="rId3" imgW="373470" imgH="373452" progId="Equation.3">
                      <p:embed/>
                      <p:pic>
                        <p:nvPicPr>
                          <p:cNvPr id="0" name="Picture 56"/>
                          <p:cNvPicPr>
                            <a:picLocks noChangeArrowheads="1"/>
                          </p:cNvPicPr>
                          <p:nvPr/>
                        </p:nvPicPr>
                        <p:blipFill>
                          <a:blip r:embed="rId4">
                            <a:lum bright="-100000" contrast="-100000"/>
                            <a:grayscl/>
                            <a:extLst>
                              <a:ext uri="{28A0092B-C50C-407E-A947-70E740481C1C}">
                                <a14:useLocalDpi xmlns:a14="http://schemas.microsoft.com/office/drawing/2010/main" val="0"/>
                              </a:ext>
                            </a:extLst>
                          </a:blip>
                          <a:srcRect/>
                          <a:stretch>
                            <a:fillRect/>
                          </a:stretch>
                        </p:blipFill>
                        <p:spPr bwMode="auto">
                          <a:xfrm>
                            <a:off x="2871788" y="820738"/>
                            <a:ext cx="392112"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5" name="Line 8"/>
              <p:cNvSpPr>
                <a:spLocks noChangeAspect="1" noChangeShapeType="1"/>
              </p:cNvSpPr>
              <p:nvPr/>
            </p:nvSpPr>
            <p:spPr bwMode="auto">
              <a:xfrm>
                <a:off x="3263900" y="1084263"/>
                <a:ext cx="10668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26" name="Object 9"/>
              <p:cNvGraphicFramePr>
                <a:graphicFrameLocks/>
              </p:cNvGraphicFramePr>
              <p:nvPr>
                <p:extLst>
                  <p:ext uri="{D42A27DB-BD31-4B8C-83A1-F6EECF244321}">
                    <p14:modId xmlns:p14="http://schemas.microsoft.com/office/powerpoint/2010/main" val="3805692098"/>
                  </p:ext>
                </p:extLst>
              </p:nvPr>
            </p:nvGraphicFramePr>
            <p:xfrm>
              <a:off x="4521200" y="820738"/>
              <a:ext cx="442913" cy="355600"/>
            </p:xfrm>
            <a:graphic>
              <a:graphicData uri="http://schemas.openxmlformats.org/presentationml/2006/ole">
                <mc:AlternateContent xmlns:mc="http://schemas.openxmlformats.org/markup-compatibility/2006">
                  <mc:Choice xmlns:v="urn:schemas-microsoft-com:vml" Requires="v">
                    <p:oleObj spid="_x0000_s230697" name="公式" r:id="rId5" imgW="419020" imgH="335177" progId="Equation.3">
                      <p:embed/>
                    </p:oleObj>
                  </mc:Choice>
                  <mc:Fallback>
                    <p:oleObj name="公式" r:id="rId5" imgW="419020" imgH="335177" progId="Equation.3">
                      <p:embed/>
                      <p:pic>
                        <p:nvPicPr>
                          <p:cNvPr id="0" name="Picture 57"/>
                          <p:cNvPicPr>
                            <a:picLocks noChangeArrowheads="1"/>
                          </p:cNvPicPr>
                          <p:nvPr/>
                        </p:nvPicPr>
                        <p:blipFill>
                          <a:blip r:embed="rId6">
                            <a:lum bright="-100000" contrast="-100000"/>
                            <a:grayscl/>
                            <a:extLst>
                              <a:ext uri="{28A0092B-C50C-407E-A947-70E740481C1C}">
                                <a14:useLocalDpi xmlns:a14="http://schemas.microsoft.com/office/drawing/2010/main" val="0"/>
                              </a:ext>
                            </a:extLst>
                          </a:blip>
                          <a:srcRect/>
                          <a:stretch>
                            <a:fillRect/>
                          </a:stretch>
                        </p:blipFill>
                        <p:spPr bwMode="auto">
                          <a:xfrm>
                            <a:off x="4521200" y="820738"/>
                            <a:ext cx="4429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7" name="Line 10"/>
              <p:cNvSpPr>
                <a:spLocks noChangeShapeType="1"/>
              </p:cNvSpPr>
              <p:nvPr/>
            </p:nvSpPr>
            <p:spPr bwMode="auto">
              <a:xfrm>
                <a:off x="5245100" y="1084263"/>
                <a:ext cx="11430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28" name="Object 11"/>
              <p:cNvGraphicFramePr>
                <a:graphicFrameLocks/>
              </p:cNvGraphicFramePr>
              <p:nvPr>
                <p:extLst>
                  <p:ext uri="{D42A27DB-BD31-4B8C-83A1-F6EECF244321}">
                    <p14:modId xmlns:p14="http://schemas.microsoft.com/office/powerpoint/2010/main" val="1629233488"/>
                  </p:ext>
                </p:extLst>
              </p:nvPr>
            </p:nvGraphicFramePr>
            <p:xfrm>
              <a:off x="6591300" y="838200"/>
              <a:ext cx="1244600" cy="582613"/>
            </p:xfrm>
            <a:graphic>
              <a:graphicData uri="http://schemas.openxmlformats.org/presentationml/2006/ole">
                <mc:AlternateContent xmlns:mc="http://schemas.openxmlformats.org/markup-compatibility/2006">
                  <mc:Choice xmlns:v="urn:schemas-microsoft-com:vml" Requires="v">
                    <p:oleObj spid="_x0000_s230698" name="公式" r:id="rId7" imgW="1219282" imgH="563962" progId="Equation.3">
                      <p:embed/>
                    </p:oleObj>
                  </mc:Choice>
                  <mc:Fallback>
                    <p:oleObj name="公式" r:id="rId7" imgW="1219282" imgH="563962" progId="Equation.3">
                      <p:embed/>
                      <p:pic>
                        <p:nvPicPr>
                          <p:cNvPr id="0" name="Picture 58"/>
                          <p:cNvPicPr>
                            <a:picLocks noChangeArrowheads="1"/>
                          </p:cNvPicPr>
                          <p:nvPr/>
                        </p:nvPicPr>
                        <p:blipFill>
                          <a:blip r:embed="rId8">
                            <a:lum bright="-100000" contrast="-100000"/>
                            <a:grayscl/>
                            <a:extLst>
                              <a:ext uri="{28A0092B-C50C-407E-A947-70E740481C1C}">
                                <a14:useLocalDpi xmlns:a14="http://schemas.microsoft.com/office/drawing/2010/main" val="0"/>
                              </a:ext>
                            </a:extLst>
                          </a:blip>
                          <a:srcRect/>
                          <a:stretch>
                            <a:fillRect/>
                          </a:stretch>
                        </p:blipFill>
                        <p:spPr bwMode="auto">
                          <a:xfrm>
                            <a:off x="6591300" y="838200"/>
                            <a:ext cx="1244600"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9" name="Text Box 12"/>
              <p:cNvSpPr txBox="1">
                <a:spLocks noChangeArrowheads="1"/>
              </p:cNvSpPr>
              <p:nvPr/>
            </p:nvSpPr>
            <p:spPr bwMode="auto">
              <a:xfrm>
                <a:off x="614363" y="1444625"/>
                <a:ext cx="1887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磁    场：</a:t>
                </a:r>
              </a:p>
            </p:txBody>
          </p:sp>
          <p:sp>
            <p:nvSpPr>
              <p:cNvPr id="81930" name="Text Box 13"/>
              <p:cNvSpPr txBox="1">
                <a:spLocks noChangeArrowheads="1"/>
              </p:cNvSpPr>
              <p:nvPr/>
            </p:nvSpPr>
            <p:spPr bwMode="auto">
              <a:xfrm>
                <a:off x="2125663" y="138588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取</a:t>
                </a:r>
              </a:p>
            </p:txBody>
          </p:sp>
          <p:graphicFrame>
            <p:nvGraphicFramePr>
              <p:cNvPr id="81931" name="Object 14"/>
              <p:cNvGraphicFramePr>
                <a:graphicFrameLocks/>
              </p:cNvGraphicFramePr>
              <p:nvPr>
                <p:extLst>
                  <p:ext uri="{D42A27DB-BD31-4B8C-83A1-F6EECF244321}">
                    <p14:modId xmlns:p14="http://schemas.microsoft.com/office/powerpoint/2010/main" val="359635181"/>
                  </p:ext>
                </p:extLst>
              </p:nvPr>
            </p:nvGraphicFramePr>
            <p:xfrm>
              <a:off x="2743200" y="1541463"/>
              <a:ext cx="520700" cy="368300"/>
            </p:xfrm>
            <a:graphic>
              <a:graphicData uri="http://schemas.openxmlformats.org/presentationml/2006/ole">
                <mc:AlternateContent xmlns:mc="http://schemas.openxmlformats.org/markup-compatibility/2006">
                  <mc:Choice xmlns:v="urn:schemas-microsoft-com:vml" Requires="v">
                    <p:oleObj spid="_x0000_s230699" name="公式" r:id="rId9" imgW="495225" imgH="342962" progId="Equation.3">
                      <p:embed/>
                    </p:oleObj>
                  </mc:Choice>
                  <mc:Fallback>
                    <p:oleObj name="公式" r:id="rId9" imgW="495225" imgH="342962" progId="Equation.3">
                      <p:embed/>
                      <p:pic>
                        <p:nvPicPr>
                          <p:cNvPr id="0" name="Picture 59"/>
                          <p:cNvPicPr>
                            <a:picLocks noChangeArrowheads="1"/>
                          </p:cNvPicPr>
                          <p:nvPr/>
                        </p:nvPicPr>
                        <p:blipFill>
                          <a:blip r:embed="rId10">
                            <a:lum bright="-100000" contrast="-100000"/>
                            <a:grayscl/>
                            <a:extLst>
                              <a:ext uri="{28A0092B-C50C-407E-A947-70E740481C1C}">
                                <a14:useLocalDpi xmlns:a14="http://schemas.microsoft.com/office/drawing/2010/main" val="0"/>
                              </a:ext>
                            </a:extLst>
                          </a:blip>
                          <a:srcRect/>
                          <a:stretch>
                            <a:fillRect/>
                          </a:stretch>
                        </p:blipFill>
                        <p:spPr bwMode="auto">
                          <a:xfrm>
                            <a:off x="2743200" y="1541463"/>
                            <a:ext cx="520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2" name="Line 15"/>
              <p:cNvSpPr>
                <a:spLocks noChangeShapeType="1"/>
              </p:cNvSpPr>
              <p:nvPr/>
            </p:nvSpPr>
            <p:spPr bwMode="auto">
              <a:xfrm>
                <a:off x="3340100" y="1770063"/>
                <a:ext cx="10668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33" name="Object 16"/>
              <p:cNvGraphicFramePr>
                <a:graphicFrameLocks/>
              </p:cNvGraphicFramePr>
              <p:nvPr>
                <p:extLst>
                  <p:ext uri="{D42A27DB-BD31-4B8C-83A1-F6EECF244321}">
                    <p14:modId xmlns:p14="http://schemas.microsoft.com/office/powerpoint/2010/main" val="1710039932"/>
                  </p:ext>
                </p:extLst>
              </p:nvPr>
            </p:nvGraphicFramePr>
            <p:xfrm>
              <a:off x="4610100" y="1541463"/>
              <a:ext cx="431800" cy="355600"/>
            </p:xfrm>
            <a:graphic>
              <a:graphicData uri="http://schemas.openxmlformats.org/presentationml/2006/ole">
                <mc:AlternateContent xmlns:mc="http://schemas.openxmlformats.org/markup-compatibility/2006">
                  <mc:Choice xmlns:v="urn:schemas-microsoft-com:vml" Requires="v">
                    <p:oleObj spid="_x0000_s230700" name="公式" r:id="rId11" imgW="411465" imgH="335177" progId="Equation.3">
                      <p:embed/>
                    </p:oleObj>
                  </mc:Choice>
                  <mc:Fallback>
                    <p:oleObj name="公式" r:id="rId11" imgW="411465" imgH="335177" progId="Equation.3">
                      <p:embed/>
                      <p:pic>
                        <p:nvPicPr>
                          <p:cNvPr id="0" name="Picture 60"/>
                          <p:cNvPicPr>
                            <a:picLocks noChangeArrowheads="1"/>
                          </p:cNvPicPr>
                          <p:nvPr/>
                        </p:nvPicPr>
                        <p:blipFill>
                          <a:blip r:embed="rId12">
                            <a:lum bright="-100000" contrast="-100000"/>
                            <a:grayscl/>
                            <a:extLst>
                              <a:ext uri="{28A0092B-C50C-407E-A947-70E740481C1C}">
                                <a14:useLocalDpi xmlns:a14="http://schemas.microsoft.com/office/drawing/2010/main" val="0"/>
                              </a:ext>
                            </a:extLst>
                          </a:blip>
                          <a:srcRect/>
                          <a:stretch>
                            <a:fillRect/>
                          </a:stretch>
                        </p:blipFill>
                        <p:spPr bwMode="auto">
                          <a:xfrm>
                            <a:off x="4610100" y="1541463"/>
                            <a:ext cx="431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4" name="Line 17"/>
              <p:cNvSpPr>
                <a:spLocks noChangeShapeType="1"/>
              </p:cNvSpPr>
              <p:nvPr/>
            </p:nvSpPr>
            <p:spPr bwMode="auto">
              <a:xfrm>
                <a:off x="5245100" y="1770063"/>
                <a:ext cx="11430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35" name="Object 18"/>
              <p:cNvGraphicFramePr>
                <a:graphicFrameLocks/>
              </p:cNvGraphicFramePr>
              <p:nvPr>
                <p:extLst>
                  <p:ext uri="{D42A27DB-BD31-4B8C-83A1-F6EECF244321}">
                    <p14:modId xmlns:p14="http://schemas.microsoft.com/office/powerpoint/2010/main" val="802827102"/>
                  </p:ext>
                </p:extLst>
              </p:nvPr>
            </p:nvGraphicFramePr>
            <p:xfrm>
              <a:off x="6616700" y="1490663"/>
              <a:ext cx="1231900" cy="584200"/>
            </p:xfrm>
            <a:graphic>
              <a:graphicData uri="http://schemas.openxmlformats.org/presentationml/2006/ole">
                <mc:AlternateContent xmlns:mc="http://schemas.openxmlformats.org/markup-compatibility/2006">
                  <mc:Choice xmlns:v="urn:schemas-microsoft-com:vml" Requires="v">
                    <p:oleObj spid="_x0000_s230701" name="公式" r:id="rId13" imgW="1211511" imgH="563962" progId="Equation.3">
                      <p:embed/>
                    </p:oleObj>
                  </mc:Choice>
                  <mc:Fallback>
                    <p:oleObj name="公式" r:id="rId13" imgW="1211511" imgH="563962" progId="Equation.3">
                      <p:embed/>
                      <p:pic>
                        <p:nvPicPr>
                          <p:cNvPr id="0" name="Picture 61"/>
                          <p:cNvPicPr>
                            <a:picLocks noChangeArrowheads="1"/>
                          </p:cNvPicPr>
                          <p:nvPr/>
                        </p:nvPicPr>
                        <p:blipFill>
                          <a:blip r:embed="rId14">
                            <a:lum bright="-100000" contrast="-100000"/>
                            <a:grayscl/>
                            <a:extLst>
                              <a:ext uri="{28A0092B-C50C-407E-A947-70E740481C1C}">
                                <a14:useLocalDpi xmlns:a14="http://schemas.microsoft.com/office/drawing/2010/main" val="0"/>
                              </a:ext>
                            </a:extLst>
                          </a:blip>
                          <a:srcRect/>
                          <a:stretch>
                            <a:fillRect/>
                          </a:stretch>
                        </p:blipFill>
                        <p:spPr bwMode="auto">
                          <a:xfrm>
                            <a:off x="6616700" y="1490663"/>
                            <a:ext cx="12319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37" name="Text Box 30"/>
            <p:cNvSpPr txBox="1">
              <a:spLocks noChangeArrowheads="1"/>
            </p:cNvSpPr>
            <p:nvPr/>
          </p:nvSpPr>
          <p:spPr bwMode="auto">
            <a:xfrm>
              <a:off x="3962858" y="4581128"/>
              <a:ext cx="3164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dirty="0">
                  <a:latin typeface="Times New Roman" pitchFamily="18" charset="0"/>
                </a:rPr>
                <a:t>?</a:t>
              </a:r>
            </a:p>
          </p:txBody>
        </p:sp>
      </p:grpSp>
      <p:sp>
        <p:nvSpPr>
          <p:cNvPr id="48" name="Rectangle 2"/>
          <p:cNvSpPr txBox="1">
            <a:spLocks noChangeArrowheads="1"/>
          </p:cNvSpPr>
          <p:nvPr/>
        </p:nvSpPr>
        <p:spPr>
          <a:xfrm>
            <a:off x="548295" y="404664"/>
            <a:ext cx="7793037" cy="1143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0000FF"/>
                </a:solidFill>
                <a:latin typeface="宋体" pitchFamily="2" charset="-122"/>
                <a:cs typeface="Times New Roman" pitchFamily="18" charset="0"/>
              </a:rPr>
              <a:t>第四节  毕奥-萨伐尔定律</a:t>
            </a:r>
            <a:r>
              <a:rPr lang="zh-CN" altLang="en-US" sz="3600" b="1" kern="0" dirty="0" smtClean="0">
                <a:solidFill>
                  <a:srgbClr val="0000FF"/>
                </a:solidFill>
              </a:rPr>
              <a:t> </a:t>
            </a:r>
          </a:p>
        </p:txBody>
      </p:sp>
      <p:sp>
        <p:nvSpPr>
          <p:cNvPr id="50" name="Rectangle 4"/>
          <p:cNvSpPr>
            <a:spLocks noChangeArrowheads="1"/>
          </p:cNvSpPr>
          <p:nvPr/>
        </p:nvSpPr>
        <p:spPr bwMode="auto">
          <a:xfrm>
            <a:off x="107504" y="1268760"/>
            <a:ext cx="822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dirty="0">
                <a:solidFill>
                  <a:srgbClr val="0000FF"/>
                </a:solidFill>
                <a:latin typeface="宋体" pitchFamily="2" charset="-122"/>
              </a:rPr>
              <a:t>一、毕奥-萨伐尔</a:t>
            </a:r>
            <a:r>
              <a:rPr lang="zh-CN" altLang="en-US" b="1" dirty="0">
                <a:solidFill>
                  <a:srgbClr val="0000FF"/>
                </a:solidFill>
                <a:latin typeface="Times New Roman" pitchFamily="18" charset="0"/>
              </a:rPr>
              <a:t>(</a:t>
            </a:r>
            <a:r>
              <a:rPr lang="en-US" altLang="zh-CN" b="1" dirty="0" err="1">
                <a:solidFill>
                  <a:srgbClr val="0000FF"/>
                </a:solidFill>
                <a:latin typeface="Times New Roman" pitchFamily="18" charset="0"/>
              </a:rPr>
              <a:t>Biot</a:t>
            </a:r>
            <a:r>
              <a:rPr lang="en-US" altLang="zh-CN" b="1" dirty="0">
                <a:solidFill>
                  <a:srgbClr val="0000FF"/>
                </a:solidFill>
                <a:latin typeface="Times New Roman" pitchFamily="18" charset="0"/>
              </a:rPr>
              <a:t>-Savart)</a:t>
            </a:r>
            <a:r>
              <a:rPr lang="zh-CN" altLang="en-US" b="1" dirty="0">
                <a:solidFill>
                  <a:srgbClr val="0000FF"/>
                </a:solidFill>
                <a:latin typeface="宋体" pitchFamily="2" charset="-122"/>
              </a:rPr>
              <a:t>定律</a:t>
            </a:r>
          </a:p>
        </p:txBody>
      </p:sp>
      <p:sp>
        <p:nvSpPr>
          <p:cNvPr id="3" name="矩形 2"/>
          <p:cNvSpPr/>
          <p:nvPr/>
        </p:nvSpPr>
        <p:spPr>
          <a:xfrm>
            <a:off x="260559" y="2125411"/>
            <a:ext cx="8565315" cy="2492990"/>
          </a:xfrm>
          <a:prstGeom prst="rect">
            <a:avLst/>
          </a:prstGeom>
        </p:spPr>
        <p:txBody>
          <a:bodyPr wrap="square">
            <a:spAutoFit/>
          </a:bodyPr>
          <a:lstStyle/>
          <a:p>
            <a:pPr>
              <a:lnSpc>
                <a:spcPct val="130000"/>
              </a:lnSpc>
            </a:pPr>
            <a:r>
              <a:rPr lang="en-US" altLang="zh-CN" b="1" dirty="0">
                <a:cs typeface="Times New Roman" panose="02020603050405020304" pitchFamily="18" charset="0"/>
              </a:rPr>
              <a:t>1820</a:t>
            </a:r>
            <a:r>
              <a:rPr lang="zh-CN" altLang="en-US" b="1" dirty="0">
                <a:cs typeface="Times New Roman" panose="02020603050405020304" pitchFamily="18" charset="0"/>
              </a:rPr>
              <a:t>年奥斯特发现了电流的磁效应</a:t>
            </a:r>
            <a:r>
              <a:rPr lang="zh-CN" altLang="en-US" b="1" dirty="0">
                <a:solidFill>
                  <a:schemeClr val="tx2"/>
                </a:solidFill>
              </a:rPr>
              <a:t>，</a:t>
            </a:r>
            <a:r>
              <a:rPr lang="zh-CN" altLang="en-US" b="1" dirty="0">
                <a:solidFill>
                  <a:srgbClr val="1C1C1C"/>
                </a:solidFill>
              </a:rPr>
              <a:t>法国</a:t>
            </a:r>
            <a:r>
              <a:rPr lang="zh-CN" altLang="en-US" b="1" dirty="0">
                <a:solidFill>
                  <a:srgbClr val="000000"/>
                </a:solidFill>
              </a:rPr>
              <a:t>物理学家</a:t>
            </a:r>
            <a:r>
              <a:rPr lang="zh-CN" altLang="en-US" b="1" dirty="0"/>
              <a:t>毕奥和萨伐</a:t>
            </a:r>
            <a:r>
              <a:rPr lang="zh-CN" altLang="en-US" b="1" dirty="0" smtClean="0"/>
              <a:t>尔研究电流</a:t>
            </a:r>
            <a:r>
              <a:rPr lang="zh-CN" altLang="en-US" b="1" dirty="0"/>
              <a:t>产生磁场的定量关系式</a:t>
            </a:r>
            <a:r>
              <a:rPr lang="zh-CN" altLang="en-US" dirty="0"/>
              <a:t> </a:t>
            </a:r>
            <a:r>
              <a:rPr lang="zh-CN" altLang="en-US" dirty="0" smtClean="0"/>
              <a:t>，</a:t>
            </a:r>
            <a:r>
              <a:rPr lang="zh-CN" altLang="en-US" b="1" dirty="0">
                <a:latin typeface="宋体" pitchFamily="2" charset="-122"/>
              </a:rPr>
              <a:t>磁场强弱与距离和电流强弱有关，但是</a:t>
            </a:r>
            <a:r>
              <a:rPr lang="zh-CN" altLang="en-US" b="1" dirty="0"/>
              <a:t>毕奥和萨伐尔</a:t>
            </a:r>
            <a:r>
              <a:rPr lang="zh-CN" altLang="en-US" b="1" dirty="0">
                <a:solidFill>
                  <a:srgbClr val="1C1C1C"/>
                </a:solidFill>
                <a:latin typeface="宋体" pitchFamily="2" charset="-122"/>
              </a:rPr>
              <a:t>找不到准确的定量表达式，请教了数学家</a:t>
            </a:r>
            <a:r>
              <a:rPr lang="zh-CN" altLang="en-US" b="1" dirty="0" smtClean="0">
                <a:solidFill>
                  <a:srgbClr val="1C1C1C"/>
                </a:solidFill>
                <a:latin typeface="宋体" pitchFamily="2" charset="-122"/>
              </a:rPr>
              <a:t>拉普拉斯，拉普拉斯</a:t>
            </a:r>
            <a:r>
              <a:rPr lang="zh-CN" altLang="en-US" b="1" dirty="0">
                <a:solidFill>
                  <a:srgbClr val="1C1C1C"/>
                </a:solidFill>
                <a:latin typeface="宋体" pitchFamily="2" charset="-122"/>
              </a:rPr>
              <a:t>建议将</a:t>
            </a:r>
            <a:r>
              <a:rPr lang="zh-CN" altLang="en-US" b="1" dirty="0">
                <a:solidFill>
                  <a:srgbClr val="FF0000"/>
                </a:solidFill>
                <a:latin typeface="宋体" pitchFamily="2" charset="-122"/>
              </a:rPr>
              <a:t>导线看成是无数多“电流元”组成</a:t>
            </a:r>
            <a:r>
              <a:rPr lang="zh-CN" altLang="en-US" b="1" dirty="0">
                <a:solidFill>
                  <a:srgbClr val="1C1C1C"/>
                </a:solidFill>
                <a:latin typeface="宋体" pitchFamily="2" charset="-122"/>
              </a:rPr>
              <a:t>的</a:t>
            </a:r>
            <a:r>
              <a:rPr lang="zh-CN" altLang="en-US" b="1" dirty="0" smtClean="0">
                <a:solidFill>
                  <a:srgbClr val="1C1C1C"/>
                </a:solidFill>
                <a:latin typeface="宋体" pitchFamily="2" charset="-122"/>
              </a:rPr>
              <a:t>。</a:t>
            </a:r>
            <a:endParaRPr lang="zh-CN" altLang="en-US" dirty="0">
              <a:solidFill>
                <a:srgbClr val="000000"/>
              </a:solidFill>
              <a:latin typeface="Arial" pitchFamily="34" charset="0"/>
            </a:endParaRPr>
          </a:p>
        </p:txBody>
      </p:sp>
    </p:spTree>
    <p:extLst>
      <p:ext uri="{BB962C8B-B14F-4D97-AF65-F5344CB8AC3E}">
        <p14:creationId xmlns:p14="http://schemas.microsoft.com/office/powerpoint/2010/main" val="2566002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23"/>
          <p:cNvSpPr>
            <a:spLocks noChangeShapeType="1"/>
          </p:cNvSpPr>
          <p:nvPr/>
        </p:nvSpPr>
        <p:spPr bwMode="auto">
          <a:xfrm>
            <a:off x="6248400" y="3367088"/>
            <a:ext cx="45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1938" name="组合 51"/>
          <p:cNvGrpSpPr>
            <a:grpSpLocks/>
          </p:cNvGrpSpPr>
          <p:nvPr/>
        </p:nvGrpSpPr>
        <p:grpSpPr bwMode="auto">
          <a:xfrm>
            <a:off x="4604333" y="1157761"/>
            <a:ext cx="2958033" cy="2430462"/>
            <a:chOff x="5292725" y="3829050"/>
            <a:chExt cx="3670300" cy="2952750"/>
          </a:xfrm>
        </p:grpSpPr>
        <p:sp>
          <p:nvSpPr>
            <p:cNvPr id="81941" name="AutoShape 2"/>
            <p:cNvSpPr>
              <a:spLocks noChangeArrowheads="1"/>
            </p:cNvSpPr>
            <p:nvPr/>
          </p:nvSpPr>
          <p:spPr bwMode="auto">
            <a:xfrm>
              <a:off x="6516688" y="4911725"/>
              <a:ext cx="2354262" cy="762000"/>
            </a:xfrm>
            <a:prstGeom prst="parallelogram">
              <a:avLst>
                <a:gd name="adj" fmla="val 121180"/>
              </a:avLst>
            </a:prstGeom>
            <a:solidFill>
              <a:srgbClr val="FFFF00"/>
            </a:solidFill>
            <a:ln w="28575">
              <a:solidFill>
                <a:srgbClr val="0099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pSp>
          <p:nvGrpSpPr>
            <p:cNvPr id="81942" name="Group 32"/>
            <p:cNvGrpSpPr>
              <a:grpSpLocks/>
            </p:cNvGrpSpPr>
            <p:nvPr/>
          </p:nvGrpSpPr>
          <p:grpSpPr bwMode="auto">
            <a:xfrm>
              <a:off x="5292725" y="4840288"/>
              <a:ext cx="1258888" cy="1941512"/>
              <a:chOff x="3334" y="2931"/>
              <a:chExt cx="793" cy="1223"/>
            </a:xfrm>
          </p:grpSpPr>
          <p:pic>
            <p:nvPicPr>
              <p:cNvPr id="81964" name="Picture 33" descr="wltx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 y="3249"/>
                <a:ext cx="612" cy="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65" name="AutoShape 34"/>
              <p:cNvSpPr>
                <a:spLocks noChangeArrowheads="1"/>
              </p:cNvSpPr>
              <p:nvPr/>
            </p:nvSpPr>
            <p:spPr bwMode="auto">
              <a:xfrm>
                <a:off x="3334" y="3449"/>
                <a:ext cx="192" cy="336"/>
              </a:xfrm>
              <a:prstGeom prst="curvedRightArrow">
                <a:avLst>
                  <a:gd name="adj1" fmla="val 35000"/>
                  <a:gd name="adj2" fmla="val 70000"/>
                  <a:gd name="adj3" fmla="val 33333"/>
                </a:avLst>
              </a:prstGeom>
              <a:solidFill>
                <a:schemeClr val="hlink"/>
              </a:solidFill>
              <a:ln w="28575">
                <a:solidFill>
                  <a:srgbClr val="D60093"/>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aphicFrame>
            <p:nvGraphicFramePr>
              <p:cNvPr id="81966" name="Object 35"/>
              <p:cNvGraphicFramePr>
                <a:graphicFrameLocks noChangeAspect="1"/>
              </p:cNvGraphicFramePr>
              <p:nvPr/>
            </p:nvGraphicFramePr>
            <p:xfrm>
              <a:off x="3515" y="2931"/>
              <a:ext cx="318" cy="309"/>
            </p:xfrm>
            <a:graphic>
              <a:graphicData uri="http://schemas.openxmlformats.org/presentationml/2006/ole">
                <mc:AlternateContent xmlns:mc="http://schemas.openxmlformats.org/markup-compatibility/2006">
                  <mc:Choice xmlns:v="urn:schemas-microsoft-com:vml" Requires="v">
                    <p:oleObj spid="_x0000_s231818" name="公式" r:id="rId4" imgW="215713" imgH="203024" progId="Equation.3">
                      <p:embed/>
                    </p:oleObj>
                  </mc:Choice>
                  <mc:Fallback>
                    <p:oleObj name="公式" r:id="rId4" imgW="215713" imgH="203024" progId="Equation.3">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2931"/>
                            <a:ext cx="318"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7" name="Line 36"/>
              <p:cNvSpPr>
                <a:spLocks noChangeShapeType="1"/>
              </p:cNvSpPr>
              <p:nvPr/>
            </p:nvSpPr>
            <p:spPr bwMode="auto">
              <a:xfrm flipV="1">
                <a:off x="3878" y="3067"/>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1943" name="Group 37"/>
            <p:cNvGrpSpPr>
              <a:grpSpLocks/>
            </p:cNvGrpSpPr>
            <p:nvPr/>
          </p:nvGrpSpPr>
          <p:grpSpPr bwMode="auto">
            <a:xfrm>
              <a:off x="6503988" y="3941763"/>
              <a:ext cx="947737" cy="1728787"/>
              <a:chOff x="4097" y="2365"/>
              <a:chExt cx="597" cy="1089"/>
            </a:xfrm>
          </p:grpSpPr>
          <p:sp>
            <p:nvSpPr>
              <p:cNvPr id="81961" name="AutoShape 38"/>
              <p:cNvSpPr>
                <a:spLocks noChangeArrowheads="1"/>
              </p:cNvSpPr>
              <p:nvPr/>
            </p:nvSpPr>
            <p:spPr bwMode="auto">
              <a:xfrm rot="16200000" flipV="1">
                <a:off x="3841" y="2621"/>
                <a:ext cx="1089" cy="577"/>
              </a:xfrm>
              <a:prstGeom prst="parallelogram">
                <a:avLst>
                  <a:gd name="adj" fmla="val 82668"/>
                </a:avLst>
              </a:prstGeom>
              <a:solidFill>
                <a:srgbClr val="A3FFA3"/>
              </a:solidFill>
              <a:ln w="28575">
                <a:solidFill>
                  <a:srgbClr val="0099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sp>
            <p:nvSpPr>
              <p:cNvPr id="81962" name="Line 39"/>
              <p:cNvSpPr>
                <a:spLocks noChangeShapeType="1"/>
              </p:cNvSpPr>
              <p:nvPr/>
            </p:nvSpPr>
            <p:spPr bwMode="auto">
              <a:xfrm flipV="1">
                <a:off x="4464" y="2766"/>
                <a:ext cx="0" cy="363"/>
              </a:xfrm>
              <a:prstGeom prst="line">
                <a:avLst/>
              </a:prstGeom>
              <a:noFill/>
              <a:ln w="28575">
                <a:solidFill>
                  <a:srgbClr val="FF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63" name="Object 40"/>
              <p:cNvGraphicFramePr>
                <a:graphicFrameLocks noChangeAspect="1"/>
              </p:cNvGraphicFramePr>
              <p:nvPr/>
            </p:nvGraphicFramePr>
            <p:xfrm>
              <a:off x="4377" y="2478"/>
              <a:ext cx="317" cy="317"/>
            </p:xfrm>
            <a:graphic>
              <a:graphicData uri="http://schemas.openxmlformats.org/presentationml/2006/ole">
                <mc:AlternateContent xmlns:mc="http://schemas.openxmlformats.org/markup-compatibility/2006">
                  <mc:Choice xmlns:v="urn:schemas-microsoft-com:vml" Requires="v">
                    <p:oleObj spid="_x0000_s231819" name="公式" r:id="rId6" imgW="215619" imgH="215619" progId="Equation.3">
                      <p:embed/>
                    </p:oleObj>
                  </mc:Choice>
                  <mc:Fallback>
                    <p:oleObj name="公式" r:id="rId6" imgW="215619" imgH="215619" progId="Equation.3">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 y="2478"/>
                            <a:ext cx="317"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1944" name="Group 41"/>
            <p:cNvGrpSpPr>
              <a:grpSpLocks/>
            </p:cNvGrpSpPr>
            <p:nvPr/>
          </p:nvGrpSpPr>
          <p:grpSpPr bwMode="auto">
            <a:xfrm>
              <a:off x="6659563" y="3829050"/>
              <a:ext cx="2303462" cy="2938463"/>
              <a:chOff x="4195" y="2294"/>
              <a:chExt cx="1451" cy="1851"/>
            </a:xfrm>
          </p:grpSpPr>
          <p:sp>
            <p:nvSpPr>
              <p:cNvPr id="81954" name="Freeform 42"/>
              <p:cNvSpPr>
                <a:spLocks/>
              </p:cNvSpPr>
              <p:nvPr/>
            </p:nvSpPr>
            <p:spPr bwMode="auto">
              <a:xfrm>
                <a:off x="4414" y="3839"/>
                <a:ext cx="160" cy="306"/>
              </a:xfrm>
              <a:custGeom>
                <a:avLst/>
                <a:gdLst>
                  <a:gd name="T0" fmla="*/ 160 w 160"/>
                  <a:gd name="T1" fmla="*/ 0 h 306"/>
                  <a:gd name="T2" fmla="*/ 128 w 160"/>
                  <a:gd name="T3" fmla="*/ 88 h 306"/>
                  <a:gd name="T4" fmla="*/ 76 w 160"/>
                  <a:gd name="T5" fmla="*/ 172 h 306"/>
                  <a:gd name="T6" fmla="*/ 0 w 160"/>
                  <a:gd name="T7" fmla="*/ 306 h 306"/>
                  <a:gd name="T8" fmla="*/ 0 60000 65536"/>
                  <a:gd name="T9" fmla="*/ 0 60000 65536"/>
                  <a:gd name="T10" fmla="*/ 0 60000 65536"/>
                  <a:gd name="T11" fmla="*/ 0 60000 65536"/>
                  <a:gd name="T12" fmla="*/ 0 w 160"/>
                  <a:gd name="T13" fmla="*/ 0 h 306"/>
                  <a:gd name="T14" fmla="*/ 160 w 160"/>
                  <a:gd name="T15" fmla="*/ 306 h 306"/>
                </a:gdLst>
                <a:ahLst/>
                <a:cxnLst>
                  <a:cxn ang="T8">
                    <a:pos x="T0" y="T1"/>
                  </a:cxn>
                  <a:cxn ang="T9">
                    <a:pos x="T2" y="T3"/>
                  </a:cxn>
                  <a:cxn ang="T10">
                    <a:pos x="T4" y="T5"/>
                  </a:cxn>
                  <a:cxn ang="T11">
                    <a:pos x="T6" y="T7"/>
                  </a:cxn>
                </a:cxnLst>
                <a:rect l="T12" t="T13" r="T14" b="T15"/>
                <a:pathLst>
                  <a:path w="160" h="306">
                    <a:moveTo>
                      <a:pt x="160" y="0"/>
                    </a:moveTo>
                    <a:cubicBezTo>
                      <a:pt x="155" y="15"/>
                      <a:pt x="142" y="59"/>
                      <a:pt x="128" y="88"/>
                    </a:cubicBezTo>
                    <a:cubicBezTo>
                      <a:pt x="114" y="117"/>
                      <a:pt x="97" y="136"/>
                      <a:pt x="76" y="172"/>
                    </a:cubicBezTo>
                    <a:cubicBezTo>
                      <a:pt x="55" y="208"/>
                      <a:pt x="16" y="278"/>
                      <a:pt x="0" y="306"/>
                    </a:cubicBezTo>
                  </a:path>
                </a:pathLst>
              </a:custGeom>
              <a:noFill/>
              <a:ln w="57150">
                <a:solidFill>
                  <a:srgbClr val="FF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55" name="Text Box 43"/>
              <p:cNvSpPr txBox="1">
                <a:spLocks noChangeArrowheads="1"/>
              </p:cNvSpPr>
              <p:nvPr/>
            </p:nvSpPr>
            <p:spPr bwMode="auto">
              <a:xfrm>
                <a:off x="5329" y="256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sp>
            <p:nvSpPr>
              <p:cNvPr id="81956" name="Text Box 44"/>
              <p:cNvSpPr txBox="1">
                <a:spLocks noChangeArrowheads="1"/>
              </p:cNvSpPr>
              <p:nvPr/>
            </p:nvSpPr>
            <p:spPr bwMode="auto">
              <a:xfrm>
                <a:off x="4195" y="297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solidFill>
                      <a:srgbClr val="FF0000"/>
                    </a:solidFill>
                    <a:latin typeface="Times New Roman" pitchFamily="18" charset="0"/>
                  </a:rPr>
                  <a:t>P</a:t>
                </a:r>
              </a:p>
            </p:txBody>
          </p:sp>
          <p:sp>
            <p:nvSpPr>
              <p:cNvPr id="81957" name="Freeform 45"/>
              <p:cNvSpPr>
                <a:spLocks/>
              </p:cNvSpPr>
              <p:nvPr/>
            </p:nvSpPr>
            <p:spPr bwMode="auto">
              <a:xfrm>
                <a:off x="4571" y="2623"/>
                <a:ext cx="741" cy="1226"/>
              </a:xfrm>
              <a:custGeom>
                <a:avLst/>
                <a:gdLst>
                  <a:gd name="T0" fmla="*/ 0 w 741"/>
                  <a:gd name="T1" fmla="*/ 1226 h 1226"/>
                  <a:gd name="T2" fmla="*/ 80 w 741"/>
                  <a:gd name="T3" fmla="*/ 986 h 1226"/>
                  <a:gd name="T4" fmla="*/ 169 w 741"/>
                  <a:gd name="T5" fmla="*/ 860 h 1226"/>
                  <a:gd name="T6" fmla="*/ 216 w 741"/>
                  <a:gd name="T7" fmla="*/ 814 h 1226"/>
                  <a:gd name="T8" fmla="*/ 329 w 741"/>
                  <a:gd name="T9" fmla="*/ 720 h 1226"/>
                  <a:gd name="T10" fmla="*/ 385 w 741"/>
                  <a:gd name="T11" fmla="*/ 672 h 1226"/>
                  <a:gd name="T12" fmla="*/ 417 w 741"/>
                  <a:gd name="T13" fmla="*/ 656 h 1226"/>
                  <a:gd name="T14" fmla="*/ 457 w 741"/>
                  <a:gd name="T15" fmla="*/ 624 h 1226"/>
                  <a:gd name="T16" fmla="*/ 489 w 741"/>
                  <a:gd name="T17" fmla="*/ 592 h 1226"/>
                  <a:gd name="T18" fmla="*/ 513 w 741"/>
                  <a:gd name="T19" fmla="*/ 576 h 1226"/>
                  <a:gd name="T20" fmla="*/ 604 w 741"/>
                  <a:gd name="T21" fmla="*/ 473 h 1226"/>
                  <a:gd name="T22" fmla="*/ 640 w 741"/>
                  <a:gd name="T23" fmla="*/ 405 h 1226"/>
                  <a:gd name="T24" fmla="*/ 684 w 741"/>
                  <a:gd name="T25" fmla="*/ 309 h 1226"/>
                  <a:gd name="T26" fmla="*/ 713 w 741"/>
                  <a:gd name="T27" fmla="*/ 148 h 1226"/>
                  <a:gd name="T28" fmla="*/ 741 w 741"/>
                  <a:gd name="T29" fmla="*/ 0 h 12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1"/>
                  <a:gd name="T46" fmla="*/ 0 h 1226"/>
                  <a:gd name="T47" fmla="*/ 741 w 741"/>
                  <a:gd name="T48" fmla="*/ 1226 h 12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1" h="1226">
                    <a:moveTo>
                      <a:pt x="0" y="1226"/>
                    </a:moveTo>
                    <a:cubicBezTo>
                      <a:pt x="10" y="1202"/>
                      <a:pt x="52" y="1047"/>
                      <a:pt x="80" y="986"/>
                    </a:cubicBezTo>
                    <a:cubicBezTo>
                      <a:pt x="108" y="925"/>
                      <a:pt x="146" y="889"/>
                      <a:pt x="169" y="860"/>
                    </a:cubicBezTo>
                    <a:cubicBezTo>
                      <a:pt x="178" y="842"/>
                      <a:pt x="189" y="832"/>
                      <a:pt x="216" y="814"/>
                    </a:cubicBezTo>
                    <a:cubicBezTo>
                      <a:pt x="243" y="791"/>
                      <a:pt x="301" y="744"/>
                      <a:pt x="329" y="720"/>
                    </a:cubicBezTo>
                    <a:cubicBezTo>
                      <a:pt x="338" y="707"/>
                      <a:pt x="371" y="681"/>
                      <a:pt x="385" y="672"/>
                    </a:cubicBezTo>
                    <a:cubicBezTo>
                      <a:pt x="395" y="666"/>
                      <a:pt x="417" y="656"/>
                      <a:pt x="417" y="656"/>
                    </a:cubicBezTo>
                    <a:cubicBezTo>
                      <a:pt x="424" y="645"/>
                      <a:pt x="445" y="628"/>
                      <a:pt x="457" y="624"/>
                    </a:cubicBezTo>
                    <a:cubicBezTo>
                      <a:pt x="465" y="612"/>
                      <a:pt x="477" y="601"/>
                      <a:pt x="489" y="592"/>
                    </a:cubicBezTo>
                    <a:cubicBezTo>
                      <a:pt x="497" y="586"/>
                      <a:pt x="513" y="576"/>
                      <a:pt x="513" y="576"/>
                    </a:cubicBezTo>
                    <a:cubicBezTo>
                      <a:pt x="536" y="542"/>
                      <a:pt x="564" y="521"/>
                      <a:pt x="604" y="473"/>
                    </a:cubicBezTo>
                    <a:cubicBezTo>
                      <a:pt x="616" y="455"/>
                      <a:pt x="627" y="423"/>
                      <a:pt x="640" y="405"/>
                    </a:cubicBezTo>
                    <a:cubicBezTo>
                      <a:pt x="648" y="382"/>
                      <a:pt x="676" y="332"/>
                      <a:pt x="684" y="309"/>
                    </a:cubicBezTo>
                    <a:cubicBezTo>
                      <a:pt x="700" y="249"/>
                      <a:pt x="704" y="199"/>
                      <a:pt x="713" y="148"/>
                    </a:cubicBezTo>
                    <a:cubicBezTo>
                      <a:pt x="722" y="97"/>
                      <a:pt x="730" y="44"/>
                      <a:pt x="741" y="0"/>
                    </a:cubicBezTo>
                  </a:path>
                </a:pathLst>
              </a:custGeom>
              <a:noFill/>
              <a:ln w="5715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8" name="Line 46"/>
              <p:cNvSpPr>
                <a:spLocks noChangeShapeType="1"/>
              </p:cNvSpPr>
              <p:nvPr/>
            </p:nvSpPr>
            <p:spPr bwMode="auto">
              <a:xfrm flipV="1">
                <a:off x="5374" y="2568"/>
                <a:ext cx="46" cy="318"/>
              </a:xfrm>
              <a:prstGeom prst="line">
                <a:avLst/>
              </a:prstGeom>
              <a:noFill/>
              <a:ln w="28575">
                <a:solidFill>
                  <a:srgbClr val="FF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9" name="Freeform 47"/>
              <p:cNvSpPr>
                <a:spLocks/>
              </p:cNvSpPr>
              <p:nvPr/>
            </p:nvSpPr>
            <p:spPr bwMode="auto">
              <a:xfrm rot="-1238580">
                <a:off x="5251" y="2294"/>
                <a:ext cx="160" cy="306"/>
              </a:xfrm>
              <a:custGeom>
                <a:avLst/>
                <a:gdLst>
                  <a:gd name="T0" fmla="*/ 160 w 160"/>
                  <a:gd name="T1" fmla="*/ 0 h 306"/>
                  <a:gd name="T2" fmla="*/ 128 w 160"/>
                  <a:gd name="T3" fmla="*/ 88 h 306"/>
                  <a:gd name="T4" fmla="*/ 76 w 160"/>
                  <a:gd name="T5" fmla="*/ 172 h 306"/>
                  <a:gd name="T6" fmla="*/ 0 w 160"/>
                  <a:gd name="T7" fmla="*/ 306 h 306"/>
                  <a:gd name="T8" fmla="*/ 0 60000 65536"/>
                  <a:gd name="T9" fmla="*/ 0 60000 65536"/>
                  <a:gd name="T10" fmla="*/ 0 60000 65536"/>
                  <a:gd name="T11" fmla="*/ 0 60000 65536"/>
                  <a:gd name="T12" fmla="*/ 0 w 160"/>
                  <a:gd name="T13" fmla="*/ 0 h 306"/>
                  <a:gd name="T14" fmla="*/ 160 w 160"/>
                  <a:gd name="T15" fmla="*/ 306 h 306"/>
                </a:gdLst>
                <a:ahLst/>
                <a:cxnLst>
                  <a:cxn ang="T8">
                    <a:pos x="T0" y="T1"/>
                  </a:cxn>
                  <a:cxn ang="T9">
                    <a:pos x="T2" y="T3"/>
                  </a:cxn>
                  <a:cxn ang="T10">
                    <a:pos x="T4" y="T5"/>
                  </a:cxn>
                  <a:cxn ang="T11">
                    <a:pos x="T6" y="T7"/>
                  </a:cxn>
                </a:cxnLst>
                <a:rect l="T12" t="T13" r="T14" b="T15"/>
                <a:pathLst>
                  <a:path w="160" h="306">
                    <a:moveTo>
                      <a:pt x="160" y="0"/>
                    </a:moveTo>
                    <a:cubicBezTo>
                      <a:pt x="155" y="15"/>
                      <a:pt x="142" y="59"/>
                      <a:pt x="128" y="88"/>
                    </a:cubicBezTo>
                    <a:cubicBezTo>
                      <a:pt x="114" y="117"/>
                      <a:pt x="97" y="136"/>
                      <a:pt x="76" y="172"/>
                    </a:cubicBezTo>
                    <a:cubicBezTo>
                      <a:pt x="55" y="208"/>
                      <a:pt x="16" y="278"/>
                      <a:pt x="0" y="306"/>
                    </a:cubicBezTo>
                  </a:path>
                </a:pathLst>
              </a:custGeom>
              <a:noFill/>
              <a:ln w="57150">
                <a:solidFill>
                  <a:srgbClr val="FF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60" name="Oval 48"/>
              <p:cNvSpPr>
                <a:spLocks noChangeArrowheads="1"/>
              </p:cNvSpPr>
              <p:nvPr/>
            </p:nvSpPr>
            <p:spPr bwMode="auto">
              <a:xfrm>
                <a:off x="4440" y="3133"/>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pSp>
        <p:grpSp>
          <p:nvGrpSpPr>
            <p:cNvPr id="81945" name="Group 49"/>
            <p:cNvGrpSpPr>
              <a:grpSpLocks/>
            </p:cNvGrpSpPr>
            <p:nvPr/>
          </p:nvGrpSpPr>
          <p:grpSpPr bwMode="auto">
            <a:xfrm>
              <a:off x="7667625" y="4965700"/>
              <a:ext cx="319088" cy="476250"/>
              <a:chOff x="4830" y="3010"/>
              <a:chExt cx="201" cy="300"/>
            </a:xfrm>
          </p:grpSpPr>
          <p:graphicFrame>
            <p:nvGraphicFramePr>
              <p:cNvPr id="81952" name="Object 50"/>
              <p:cNvGraphicFramePr>
                <a:graphicFrameLocks noChangeAspect="1"/>
              </p:cNvGraphicFramePr>
              <p:nvPr/>
            </p:nvGraphicFramePr>
            <p:xfrm>
              <a:off x="4830" y="3010"/>
              <a:ext cx="184" cy="241"/>
            </p:xfrm>
            <a:graphic>
              <a:graphicData uri="http://schemas.openxmlformats.org/presentationml/2006/ole">
                <mc:AlternateContent xmlns:mc="http://schemas.openxmlformats.org/markup-compatibility/2006">
                  <mc:Choice xmlns:v="urn:schemas-microsoft-com:vml" Requires="v">
                    <p:oleObj spid="_x0000_s231820" name="公式" r:id="rId8" imgW="126780" imgH="164814" progId="Equation.3">
                      <p:embed/>
                    </p:oleObj>
                  </mc:Choice>
                  <mc:Fallback>
                    <p:oleObj name="公式" r:id="rId8" imgW="126780" imgH="164814" progId="Equation.3">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 y="3010"/>
                            <a:ext cx="184"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3" name="Arc 51"/>
              <p:cNvSpPr>
                <a:spLocks/>
              </p:cNvSpPr>
              <p:nvPr/>
            </p:nvSpPr>
            <p:spPr bwMode="auto">
              <a:xfrm flipH="1">
                <a:off x="4886" y="3205"/>
                <a:ext cx="145" cy="105"/>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 name="T9" fmla="*/ 0 w 31146"/>
                  <a:gd name="T10" fmla="*/ 0 h 21600"/>
                  <a:gd name="T11" fmla="*/ 31146 w 31146"/>
                  <a:gd name="T12" fmla="*/ 21600 h 21600"/>
                </a:gdLst>
                <a:ahLst/>
                <a:cxnLst>
                  <a:cxn ang="T6">
                    <a:pos x="T0" y="T1"/>
                  </a:cxn>
                  <a:cxn ang="T7">
                    <a:pos x="T2" y="T3"/>
                  </a:cxn>
                  <a:cxn ang="T8">
                    <a:pos x="T4" y="T5"/>
                  </a:cxn>
                </a:cxnLst>
                <a:rect l="T9" t="T10" r="T11" b="T12"/>
                <a:pathLst>
                  <a:path w="31146" h="21600" fill="none" extrusionOk="0">
                    <a:moveTo>
                      <a:pt x="0" y="3608"/>
                    </a:moveTo>
                    <a:cubicBezTo>
                      <a:pt x="3542" y="1255"/>
                      <a:pt x="7699" y="-1"/>
                      <a:pt x="11952" y="0"/>
                    </a:cubicBezTo>
                    <a:cubicBezTo>
                      <a:pt x="20034" y="0"/>
                      <a:pt x="27439" y="4511"/>
                      <a:pt x="31146" y="11693"/>
                    </a:cubicBezTo>
                  </a:path>
                  <a:path w="31146" h="21600" stroke="0" extrusionOk="0">
                    <a:moveTo>
                      <a:pt x="0" y="3608"/>
                    </a:moveTo>
                    <a:cubicBezTo>
                      <a:pt x="3542" y="1255"/>
                      <a:pt x="7699" y="-1"/>
                      <a:pt x="11952" y="0"/>
                    </a:cubicBezTo>
                    <a:cubicBezTo>
                      <a:pt x="20034" y="0"/>
                      <a:pt x="27439" y="4511"/>
                      <a:pt x="31146" y="11693"/>
                    </a:cubicBezTo>
                    <a:lnTo>
                      <a:pt x="11952" y="21600"/>
                    </a:lnTo>
                    <a:lnTo>
                      <a:pt x="0" y="3608"/>
                    </a:lnTo>
                    <a:close/>
                  </a:path>
                </a:pathLst>
              </a:custGeom>
              <a:noFill/>
              <a:ln w="1905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1946" name="Group 52"/>
            <p:cNvGrpSpPr>
              <a:grpSpLocks/>
            </p:cNvGrpSpPr>
            <p:nvPr/>
          </p:nvGrpSpPr>
          <p:grpSpPr bwMode="auto">
            <a:xfrm>
              <a:off x="7885113" y="5151438"/>
              <a:ext cx="790575" cy="523875"/>
              <a:chOff x="4967" y="3127"/>
              <a:chExt cx="498" cy="330"/>
            </a:xfrm>
          </p:grpSpPr>
          <p:graphicFrame>
            <p:nvGraphicFramePr>
              <p:cNvPr id="81950" name="Object 53"/>
              <p:cNvGraphicFramePr>
                <a:graphicFrameLocks noChangeAspect="1"/>
              </p:cNvGraphicFramePr>
              <p:nvPr/>
            </p:nvGraphicFramePr>
            <p:xfrm>
              <a:off x="5057" y="3127"/>
              <a:ext cx="408" cy="330"/>
            </p:xfrm>
            <a:graphic>
              <a:graphicData uri="http://schemas.openxmlformats.org/presentationml/2006/ole">
                <mc:AlternateContent xmlns:mc="http://schemas.openxmlformats.org/markup-compatibility/2006">
                  <mc:Choice xmlns:v="urn:schemas-microsoft-com:vml" Requires="v">
                    <p:oleObj spid="_x0000_s231821" name="公式" r:id="rId10" imgW="266353" imgH="215619" progId="Equation.3">
                      <p:embed/>
                    </p:oleObj>
                  </mc:Choice>
                  <mc:Fallback>
                    <p:oleObj name="公式" r:id="rId10" imgW="266353" imgH="215619" progId="Equation.3">
                      <p:embed/>
                      <p:pic>
                        <p:nvPicPr>
                          <p:cNvPr id="0" name="Picture 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7" y="3127"/>
                            <a:ext cx="408"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1" name="Line 54"/>
              <p:cNvSpPr>
                <a:spLocks noChangeShapeType="1"/>
              </p:cNvSpPr>
              <p:nvPr/>
            </p:nvSpPr>
            <p:spPr bwMode="auto">
              <a:xfrm flipV="1">
                <a:off x="4967" y="3164"/>
                <a:ext cx="162" cy="130"/>
              </a:xfrm>
              <a:prstGeom prst="line">
                <a:avLst/>
              </a:prstGeom>
              <a:noFill/>
              <a:ln w="57150">
                <a:solidFill>
                  <a:srgbClr val="0000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1947" name="Group 55"/>
            <p:cNvGrpSpPr>
              <a:grpSpLocks/>
            </p:cNvGrpSpPr>
            <p:nvPr/>
          </p:nvGrpSpPr>
          <p:grpSpPr bwMode="auto">
            <a:xfrm>
              <a:off x="7092950" y="5200650"/>
              <a:ext cx="792163" cy="498475"/>
              <a:chOff x="4468" y="3158"/>
              <a:chExt cx="499" cy="314"/>
            </a:xfrm>
          </p:grpSpPr>
          <p:graphicFrame>
            <p:nvGraphicFramePr>
              <p:cNvPr id="81948" name="Object 56"/>
              <p:cNvGraphicFramePr>
                <a:graphicFrameLocks noChangeAspect="1"/>
              </p:cNvGraphicFramePr>
              <p:nvPr/>
            </p:nvGraphicFramePr>
            <p:xfrm>
              <a:off x="4513" y="3203"/>
              <a:ext cx="206" cy="269"/>
            </p:xfrm>
            <a:graphic>
              <a:graphicData uri="http://schemas.openxmlformats.org/presentationml/2006/ole">
                <mc:AlternateContent xmlns:mc="http://schemas.openxmlformats.org/markup-compatibility/2006">
                  <mc:Choice xmlns:v="urn:schemas-microsoft-com:vml" Requires="v">
                    <p:oleObj spid="_x0000_s231822" name="公式" r:id="rId12" imgW="126780" imgH="164814" progId="Equation.3">
                      <p:embed/>
                    </p:oleObj>
                  </mc:Choice>
                  <mc:Fallback>
                    <p:oleObj name="公式" r:id="rId12" imgW="126780" imgH="164814" progId="Equation.3">
                      <p:embed/>
                      <p:pic>
                        <p:nvPicPr>
                          <p:cNvPr id="0" name="Picture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3" y="3203"/>
                            <a:ext cx="206"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49" name="Line 57"/>
              <p:cNvSpPr>
                <a:spLocks noChangeShapeType="1"/>
              </p:cNvSpPr>
              <p:nvPr/>
            </p:nvSpPr>
            <p:spPr bwMode="auto">
              <a:xfrm flipH="1" flipV="1">
                <a:off x="4468" y="3158"/>
                <a:ext cx="499" cy="136"/>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1939" name="TextBox 49"/>
          <p:cNvSpPr txBox="1">
            <a:spLocks noChangeArrowheads="1"/>
          </p:cNvSpPr>
          <p:nvPr/>
        </p:nvSpPr>
        <p:spPr bwMode="auto">
          <a:xfrm>
            <a:off x="176784" y="476672"/>
            <a:ext cx="85010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00"/>
                </a:solidFill>
                <a:latin typeface="Times New Roman" pitchFamily="18" charset="0"/>
              </a:rPr>
              <a:t>问题：空间一</a:t>
            </a:r>
            <a:r>
              <a:rPr lang="zh-CN" altLang="en-US" sz="2800" b="1" dirty="0">
                <a:solidFill>
                  <a:srgbClr val="FF0000"/>
                </a:solidFill>
                <a:latin typeface="Times New Roman" pitchFamily="18" charset="0"/>
              </a:rPr>
              <a:t>载流导线</a:t>
            </a:r>
            <a:r>
              <a:rPr lang="zh-CN" altLang="en-US" sz="2800" b="1" dirty="0">
                <a:solidFill>
                  <a:srgbClr val="000000"/>
                </a:solidFill>
                <a:latin typeface="Times New Roman" pitchFamily="18" charset="0"/>
              </a:rPr>
              <a:t>，在周围产生磁场，求该磁场的分布。</a:t>
            </a:r>
            <a:endParaRPr lang="zh-CN" altLang="en-US" sz="2400" dirty="0">
              <a:latin typeface="Times New Roman" pitchFamily="18" charset="0"/>
            </a:endParaRPr>
          </a:p>
        </p:txBody>
      </p:sp>
      <p:sp>
        <p:nvSpPr>
          <p:cNvPr id="48" name="Rectangle 10"/>
          <p:cNvSpPr>
            <a:spLocks noChangeArrowheads="1"/>
          </p:cNvSpPr>
          <p:nvPr/>
        </p:nvSpPr>
        <p:spPr bwMode="auto">
          <a:xfrm>
            <a:off x="205415" y="2361504"/>
            <a:ext cx="23463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dirty="0">
                <a:solidFill>
                  <a:srgbClr val="FF0000"/>
                </a:solidFill>
                <a:latin typeface="Times New Roman" pitchFamily="18" charset="0"/>
              </a:rPr>
              <a:t> </a:t>
            </a:r>
            <a:r>
              <a:rPr lang="zh-CN" altLang="en-US" b="1" dirty="0">
                <a:solidFill>
                  <a:srgbClr val="1C1C1C"/>
                </a:solidFill>
                <a:latin typeface="Times New Roman" pitchFamily="18" charset="0"/>
              </a:rPr>
              <a:t>基本思路：</a:t>
            </a:r>
          </a:p>
        </p:txBody>
      </p:sp>
      <p:sp>
        <p:nvSpPr>
          <p:cNvPr id="2" name="矩形 1"/>
          <p:cNvSpPr/>
          <p:nvPr/>
        </p:nvSpPr>
        <p:spPr>
          <a:xfrm>
            <a:off x="205415" y="3717032"/>
            <a:ext cx="8757154" cy="1816908"/>
          </a:xfrm>
          <a:prstGeom prst="rect">
            <a:avLst/>
          </a:prstGeom>
        </p:spPr>
        <p:txBody>
          <a:bodyPr wrap="square">
            <a:spAutoFit/>
          </a:bodyPr>
          <a:lstStyle/>
          <a:p>
            <a:pPr algn="just" eaLnBrk="1" hangingPunct="1">
              <a:lnSpc>
                <a:spcPct val="150000"/>
              </a:lnSpc>
              <a:buClr>
                <a:srgbClr val="3333CC"/>
              </a:buClr>
              <a:buNone/>
            </a:pPr>
            <a:r>
              <a:rPr lang="zh-CN" altLang="en-US" sz="2600" b="1" dirty="0">
                <a:solidFill>
                  <a:srgbClr val="000000"/>
                </a:solidFill>
              </a:rPr>
              <a:t>把该</a:t>
            </a:r>
            <a:r>
              <a:rPr lang="zh-CN" altLang="en-US" sz="2600" b="1" dirty="0">
                <a:solidFill>
                  <a:srgbClr val="FF0000"/>
                </a:solidFill>
              </a:rPr>
              <a:t>载流导线</a:t>
            </a:r>
            <a:r>
              <a:rPr lang="zh-CN" altLang="en-US" sz="2600" b="1" dirty="0">
                <a:solidFill>
                  <a:srgbClr val="000000"/>
                </a:solidFill>
              </a:rPr>
              <a:t>看成是由大量</a:t>
            </a:r>
            <a:r>
              <a:rPr lang="zh-CN" altLang="en-US" sz="2600" b="1" dirty="0">
                <a:solidFill>
                  <a:srgbClr val="FF0000"/>
                </a:solidFill>
              </a:rPr>
              <a:t>电流元</a:t>
            </a:r>
            <a:r>
              <a:rPr lang="en-US" altLang="zh-CN" sz="2600" b="1" dirty="0" err="1">
                <a:solidFill>
                  <a:srgbClr val="000000"/>
                </a:solidFill>
              </a:rPr>
              <a:t>Idl</a:t>
            </a:r>
            <a:r>
              <a:rPr lang="zh-CN" altLang="en-US" sz="2600" b="1" dirty="0">
                <a:solidFill>
                  <a:srgbClr val="000000"/>
                </a:solidFill>
              </a:rPr>
              <a:t>首尾连接而成；求出每个</a:t>
            </a:r>
            <a:r>
              <a:rPr lang="zh-CN" altLang="en-US" sz="2600" b="1" dirty="0">
                <a:solidFill>
                  <a:srgbClr val="FF0000"/>
                </a:solidFill>
              </a:rPr>
              <a:t>电流元</a:t>
            </a:r>
            <a:r>
              <a:rPr lang="zh-CN" altLang="en-US" sz="2600" b="1" dirty="0">
                <a:solidFill>
                  <a:srgbClr val="000000"/>
                </a:solidFill>
              </a:rPr>
              <a:t>产生的磁场</a:t>
            </a:r>
            <a:r>
              <a:rPr lang="en-US" altLang="zh-CN" sz="2600" b="1" dirty="0">
                <a:solidFill>
                  <a:srgbClr val="000000"/>
                </a:solidFill>
              </a:rPr>
              <a:t>dB</a:t>
            </a:r>
            <a:r>
              <a:rPr lang="zh-CN" altLang="en-US" sz="2600" b="1" dirty="0">
                <a:solidFill>
                  <a:srgbClr val="000000"/>
                </a:solidFill>
              </a:rPr>
              <a:t>，然后加在一起，就是整个</a:t>
            </a:r>
            <a:r>
              <a:rPr lang="zh-CN" altLang="en-US" sz="2600" b="1" dirty="0">
                <a:solidFill>
                  <a:srgbClr val="FF0000"/>
                </a:solidFill>
                <a:latin typeface="宋体" pitchFamily="2" charset="-122"/>
              </a:rPr>
              <a:t>载流导线</a:t>
            </a:r>
            <a:r>
              <a:rPr lang="zh-CN" altLang="en-US" sz="2600" b="1" dirty="0">
                <a:solidFill>
                  <a:srgbClr val="000000"/>
                </a:solidFill>
              </a:rPr>
              <a:t>产生的磁场。</a:t>
            </a:r>
          </a:p>
        </p:txBody>
      </p:sp>
      <p:graphicFrame>
        <p:nvGraphicFramePr>
          <p:cNvPr id="51" name="Object 7"/>
          <p:cNvGraphicFramePr>
            <a:graphicFrameLocks noChangeAspect="1"/>
          </p:cNvGraphicFramePr>
          <p:nvPr>
            <p:extLst>
              <p:ext uri="{D42A27DB-BD31-4B8C-83A1-F6EECF244321}">
                <p14:modId xmlns:p14="http://schemas.microsoft.com/office/powerpoint/2010/main" val="192687235"/>
              </p:ext>
            </p:extLst>
          </p:nvPr>
        </p:nvGraphicFramePr>
        <p:xfrm>
          <a:off x="4453663" y="5805264"/>
          <a:ext cx="1693989" cy="390052"/>
        </p:xfrm>
        <a:graphic>
          <a:graphicData uri="http://schemas.openxmlformats.org/presentationml/2006/ole">
            <mc:AlternateContent xmlns:mc="http://schemas.openxmlformats.org/markup-compatibility/2006">
              <mc:Choice xmlns:v="urn:schemas-microsoft-com:vml" Requires="v">
                <p:oleObj spid="_x0000_s231823" name="公式" r:id="rId14" imgW="672516" imgH="177646" progId="Equation.3">
                  <p:embed/>
                </p:oleObj>
              </mc:Choice>
              <mc:Fallback>
                <p:oleObj name="公式" r:id="rId14" imgW="672516" imgH="177646" progId="Equation.3">
                  <p:embed/>
                  <p:pic>
                    <p:nvPicPr>
                      <p:cNvPr id="0" name="Picture 7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3663" y="5805264"/>
                        <a:ext cx="1693989" cy="390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8"/>
          <p:cNvGraphicFramePr>
            <a:graphicFrameLocks noChangeAspect="1"/>
          </p:cNvGraphicFramePr>
          <p:nvPr>
            <p:extLst>
              <p:ext uri="{D42A27DB-BD31-4B8C-83A1-F6EECF244321}">
                <p14:modId xmlns:p14="http://schemas.microsoft.com/office/powerpoint/2010/main" val="2020613224"/>
              </p:ext>
            </p:extLst>
          </p:nvPr>
        </p:nvGraphicFramePr>
        <p:xfrm>
          <a:off x="2624021" y="5805264"/>
          <a:ext cx="1596666" cy="432048"/>
        </p:xfrm>
        <a:graphic>
          <a:graphicData uri="http://schemas.openxmlformats.org/presentationml/2006/ole">
            <mc:AlternateContent xmlns:mc="http://schemas.openxmlformats.org/markup-compatibility/2006">
              <mc:Choice xmlns:v="urn:schemas-microsoft-com:vml" Requires="v">
                <p:oleObj spid="_x0000_s231824" name="公式" r:id="rId16" imgW="571004" imgH="177646" progId="Equation.3">
                  <p:embed/>
                </p:oleObj>
              </mc:Choice>
              <mc:Fallback>
                <p:oleObj name="公式" r:id="rId16" imgW="571004" imgH="177646" progId="Equation.3">
                  <p:embed/>
                  <p:pic>
                    <p:nvPicPr>
                      <p:cNvPr id="0" name="Picture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4021" y="5805264"/>
                        <a:ext cx="1596666"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9"/>
          <p:cNvGraphicFramePr>
            <a:graphicFrameLocks noChangeAspect="1"/>
          </p:cNvGraphicFramePr>
          <p:nvPr>
            <p:extLst>
              <p:ext uri="{D42A27DB-BD31-4B8C-83A1-F6EECF244321}">
                <p14:modId xmlns:p14="http://schemas.microsoft.com/office/powerpoint/2010/main" val="733729038"/>
              </p:ext>
            </p:extLst>
          </p:nvPr>
        </p:nvGraphicFramePr>
        <p:xfrm>
          <a:off x="6488131" y="5613510"/>
          <a:ext cx="1345283" cy="824629"/>
        </p:xfrm>
        <a:graphic>
          <a:graphicData uri="http://schemas.openxmlformats.org/presentationml/2006/ole">
            <mc:AlternateContent xmlns:mc="http://schemas.openxmlformats.org/markup-compatibility/2006">
              <mc:Choice xmlns:v="urn:schemas-microsoft-com:vml" Requires="v">
                <p:oleObj spid="_x0000_s231825" name="公式" r:id="rId18" imgW="558558" imgH="393529" progId="Equation.3">
                  <p:embed/>
                </p:oleObj>
              </mc:Choice>
              <mc:Fallback>
                <p:oleObj name="公式" r:id="rId18" imgW="558558" imgH="393529" progId="Equation.3">
                  <p:embed/>
                  <p:pic>
                    <p:nvPicPr>
                      <p:cNvPr id="0" name="Picture 8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88131" y="5613510"/>
                        <a:ext cx="1345283" cy="824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Rectangle 3"/>
          <p:cNvSpPr txBox="1">
            <a:spLocks noChangeArrowheads="1"/>
          </p:cNvSpPr>
          <p:nvPr/>
        </p:nvSpPr>
        <p:spPr>
          <a:xfrm>
            <a:off x="323528" y="5733256"/>
            <a:ext cx="3962400" cy="6858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just" eaLnBrk="1" hangingPunct="1">
              <a:buFont typeface="Wingdings" pitchFamily="2" charset="2"/>
              <a:buNone/>
            </a:pPr>
            <a:r>
              <a:rPr lang="zh-CN" altLang="en-US" sz="2400" b="1" kern="0" dirty="0" smtClean="0">
                <a:solidFill>
                  <a:srgbClr val="0000FF"/>
                </a:solidFill>
                <a:latin typeface="Times New Roman" pitchFamily="18" charset="0"/>
              </a:rPr>
              <a:t>理论分析表明：</a:t>
            </a:r>
            <a:endParaRPr lang="zh-CN" altLang="en-US" sz="3600" b="1" kern="0" dirty="0" smtClean="0">
              <a:solidFill>
                <a:schemeClr val="bg2"/>
              </a:solidFill>
              <a:latin typeface="Times New Roman" pitchFamily="18" charset="0"/>
            </a:endParaRPr>
          </a:p>
        </p:txBody>
      </p:sp>
    </p:spTree>
    <p:extLst>
      <p:ext uri="{BB962C8B-B14F-4D97-AF65-F5344CB8AC3E}">
        <p14:creationId xmlns:p14="http://schemas.microsoft.com/office/powerpoint/2010/main" val="113866647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9552" y="233413"/>
            <a:ext cx="7772400" cy="838200"/>
          </a:xfrm>
        </p:spPr>
        <p:txBody>
          <a:bodyPr/>
          <a:lstStyle/>
          <a:p>
            <a:r>
              <a:rPr lang="zh-CN" altLang="en-US" sz="3200" b="1" dirty="0" smtClean="0">
                <a:latin typeface="黑体" pitchFamily="49" charset="-122"/>
                <a:ea typeface="黑体" pitchFamily="49" charset="-122"/>
              </a:rPr>
              <a:t>本学期课程特点</a:t>
            </a:r>
          </a:p>
        </p:txBody>
      </p:sp>
      <p:sp>
        <p:nvSpPr>
          <p:cNvPr id="150531" name="Rectangle 3"/>
          <p:cNvSpPr>
            <a:spLocks noGrp="1" noChangeArrowheads="1"/>
          </p:cNvSpPr>
          <p:nvPr>
            <p:ph type="body" idx="1"/>
          </p:nvPr>
        </p:nvSpPr>
        <p:spPr>
          <a:xfrm>
            <a:off x="228600" y="1268760"/>
            <a:ext cx="8686800" cy="4824536"/>
          </a:xfrm>
        </p:spPr>
        <p:txBody>
          <a:bodyPr/>
          <a:lstStyle/>
          <a:p>
            <a:pPr>
              <a:lnSpc>
                <a:spcPct val="130000"/>
              </a:lnSpc>
            </a:pPr>
            <a:r>
              <a:rPr lang="zh-CN" altLang="en-US" sz="2400" b="1" dirty="0" smtClean="0">
                <a:solidFill>
                  <a:srgbClr val="0000FF"/>
                </a:solidFill>
              </a:rPr>
              <a:t>无论上次考得好坏，过去的已经过去，面向未来！</a:t>
            </a:r>
            <a:endParaRPr lang="en-US" altLang="zh-CN" sz="2400" b="1" dirty="0" smtClean="0">
              <a:solidFill>
                <a:srgbClr val="0000FF"/>
              </a:solidFill>
            </a:endParaRPr>
          </a:p>
          <a:p>
            <a:pPr>
              <a:lnSpc>
                <a:spcPct val="130000"/>
              </a:lnSpc>
            </a:pPr>
            <a:endParaRPr lang="en-US" altLang="zh-CN" sz="1100" b="1" dirty="0" smtClean="0">
              <a:solidFill>
                <a:srgbClr val="0000FF"/>
              </a:solidFill>
            </a:endParaRPr>
          </a:p>
          <a:p>
            <a:pPr>
              <a:lnSpc>
                <a:spcPct val="130000"/>
              </a:lnSpc>
            </a:pPr>
            <a:r>
              <a:rPr lang="zh-CN" altLang="en-US" sz="2400" b="1" dirty="0" smtClean="0">
                <a:solidFill>
                  <a:srgbClr val="0000FF"/>
                </a:solidFill>
              </a:rPr>
              <a:t>上学期课的特点：</a:t>
            </a:r>
            <a:r>
              <a:rPr lang="zh-CN" altLang="en-US" sz="2400" b="1" dirty="0" smtClean="0">
                <a:solidFill>
                  <a:srgbClr val="FF0000"/>
                </a:solidFill>
                <a:latin typeface="黑体" panose="02010609060101010101" pitchFamily="49" charset="-122"/>
                <a:ea typeface="黑体" panose="02010609060101010101" pitchFamily="49" charset="-122"/>
              </a:rPr>
              <a:t>大量应用微积分和矢量运算</a:t>
            </a: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30000"/>
              </a:lnSpc>
            </a:pPr>
            <a:endParaRPr lang="en-US" altLang="zh-CN" sz="1100" b="1" dirty="0" smtClean="0">
              <a:solidFill>
                <a:srgbClr val="FF0000"/>
              </a:solidFill>
              <a:latin typeface="黑体" panose="02010609060101010101" pitchFamily="49" charset="-122"/>
              <a:ea typeface="黑体" panose="02010609060101010101" pitchFamily="49" charset="-122"/>
            </a:endParaRPr>
          </a:p>
          <a:p>
            <a:pPr>
              <a:lnSpc>
                <a:spcPct val="130000"/>
              </a:lnSpc>
            </a:pPr>
            <a:r>
              <a:rPr lang="zh-CN" altLang="en-US" sz="2400" b="1" dirty="0">
                <a:solidFill>
                  <a:srgbClr val="0000FF"/>
                </a:solidFill>
              </a:rPr>
              <a:t>这</a:t>
            </a:r>
            <a:r>
              <a:rPr lang="zh-CN" altLang="en-US" sz="2400" b="1" dirty="0" smtClean="0">
                <a:solidFill>
                  <a:srgbClr val="0000FF"/>
                </a:solidFill>
              </a:rPr>
              <a:t>学期的特点：</a:t>
            </a:r>
            <a:r>
              <a:rPr lang="zh-CN" altLang="en-US" sz="2400" b="1" dirty="0">
                <a:solidFill>
                  <a:srgbClr val="FF0000"/>
                </a:solidFill>
                <a:latin typeface="黑体" panose="02010609060101010101" pitchFamily="49" charset="-122"/>
                <a:ea typeface="黑体" panose="02010609060101010101" pitchFamily="49" charset="-122"/>
              </a:rPr>
              <a:t>磁学部分和上学期类似，其他</a:t>
            </a:r>
            <a:r>
              <a:rPr lang="zh-CN" altLang="en-US" sz="2400" b="1" dirty="0" smtClean="0">
                <a:solidFill>
                  <a:srgbClr val="FF0000"/>
                </a:solidFill>
                <a:latin typeface="黑体" panose="02010609060101010101" pitchFamily="49" charset="-122"/>
                <a:ea typeface="黑体" panose="02010609060101010101" pitchFamily="49" charset="-122"/>
              </a:rPr>
              <a:t>部分计算量小，重在理解</a:t>
            </a:r>
            <a:r>
              <a:rPr lang="zh-CN" altLang="en-US" sz="2400" b="1"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振动和波，光学，近代物理</a:t>
            </a:r>
            <a:r>
              <a:rPr lang="zh-CN" altLang="en-US" sz="2400" b="1"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0" indent="0">
              <a:lnSpc>
                <a:spcPct val="130000"/>
              </a:lnSpc>
              <a:buNone/>
            </a:pPr>
            <a:endParaRPr lang="en-US" altLang="zh-CN" sz="1200" b="1" dirty="0">
              <a:solidFill>
                <a:srgbClr val="FF0000"/>
              </a:solidFill>
              <a:latin typeface="黑体" panose="02010609060101010101" pitchFamily="49" charset="-122"/>
              <a:ea typeface="黑体" panose="02010609060101010101" pitchFamily="49" charset="-122"/>
            </a:endParaRPr>
          </a:p>
          <a:p>
            <a:pPr marL="0" indent="0">
              <a:lnSpc>
                <a:spcPct val="130000"/>
              </a:lnSpc>
              <a:buNone/>
            </a:pPr>
            <a:endParaRPr lang="en-US" altLang="zh-CN" sz="2400" dirty="0">
              <a:latin typeface="黑体" panose="02010609060101010101" pitchFamily="49" charset="-122"/>
              <a:ea typeface="黑体" panose="02010609060101010101" pitchFamily="49" charset="-122"/>
            </a:endParaRPr>
          </a:p>
          <a:p>
            <a:pPr marL="0" indent="0">
              <a:lnSpc>
                <a:spcPct val="130000"/>
              </a:lnSpc>
              <a:buNone/>
            </a:pPr>
            <a:endParaRPr lang="en-US" altLang="zh-CN" sz="2400" dirty="0" smtClean="0">
              <a:latin typeface="黑体" panose="02010609060101010101" pitchFamily="49" charset="-122"/>
              <a:ea typeface="黑体" panose="02010609060101010101" pitchFamily="49" charset="-122"/>
            </a:endParaRPr>
          </a:p>
          <a:p>
            <a:pPr marL="0" indent="0">
              <a:lnSpc>
                <a:spcPct val="130000"/>
              </a:lnSpc>
              <a:buNone/>
            </a:pPr>
            <a:endParaRPr lang="zh-CN" altLang="en-US" sz="2400" dirty="0">
              <a:latin typeface="黑体" panose="02010609060101010101" pitchFamily="49" charset="-122"/>
              <a:ea typeface="黑体" panose="02010609060101010101" pitchFamily="49" charset="-122"/>
            </a:endParaRPr>
          </a:p>
        </p:txBody>
      </p:sp>
      <p:sp>
        <p:nvSpPr>
          <p:cNvPr id="34820" name="Line 4"/>
          <p:cNvSpPr>
            <a:spLocks noChangeShapeType="1"/>
          </p:cNvSpPr>
          <p:nvPr/>
        </p:nvSpPr>
        <p:spPr bwMode="auto">
          <a:xfrm>
            <a:off x="416401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1" name="Line 5"/>
          <p:cNvSpPr>
            <a:spLocks noChangeShapeType="1"/>
          </p:cNvSpPr>
          <p:nvPr/>
        </p:nvSpPr>
        <p:spPr bwMode="auto">
          <a:xfrm>
            <a:off x="416401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2" name="Line 6"/>
          <p:cNvSpPr>
            <a:spLocks noChangeShapeType="1"/>
          </p:cNvSpPr>
          <p:nvPr/>
        </p:nvSpPr>
        <p:spPr bwMode="auto">
          <a:xfrm>
            <a:off x="419576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Line 7"/>
          <p:cNvSpPr>
            <a:spLocks noChangeShapeType="1"/>
          </p:cNvSpPr>
          <p:nvPr/>
        </p:nvSpPr>
        <p:spPr bwMode="auto">
          <a:xfrm>
            <a:off x="419576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Line 8"/>
          <p:cNvSpPr>
            <a:spLocks noChangeShapeType="1"/>
          </p:cNvSpPr>
          <p:nvPr/>
        </p:nvSpPr>
        <p:spPr bwMode="auto">
          <a:xfrm>
            <a:off x="416401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9"/>
          <p:cNvSpPr>
            <a:spLocks noChangeShapeType="1"/>
          </p:cNvSpPr>
          <p:nvPr/>
        </p:nvSpPr>
        <p:spPr bwMode="auto">
          <a:xfrm>
            <a:off x="416401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Line 10"/>
          <p:cNvSpPr>
            <a:spLocks noChangeShapeType="1"/>
          </p:cNvSpPr>
          <p:nvPr/>
        </p:nvSpPr>
        <p:spPr bwMode="auto">
          <a:xfrm>
            <a:off x="419576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7" name="Line 11"/>
          <p:cNvSpPr>
            <a:spLocks noChangeShapeType="1"/>
          </p:cNvSpPr>
          <p:nvPr/>
        </p:nvSpPr>
        <p:spPr bwMode="auto">
          <a:xfrm>
            <a:off x="419576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8" name="Line 12"/>
          <p:cNvSpPr>
            <a:spLocks noChangeShapeType="1"/>
          </p:cNvSpPr>
          <p:nvPr/>
        </p:nvSpPr>
        <p:spPr bwMode="auto">
          <a:xfrm>
            <a:off x="416401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9" name="Line 13"/>
          <p:cNvSpPr>
            <a:spLocks noChangeShapeType="1"/>
          </p:cNvSpPr>
          <p:nvPr/>
        </p:nvSpPr>
        <p:spPr bwMode="auto">
          <a:xfrm>
            <a:off x="416401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0" name="Line 14"/>
          <p:cNvSpPr>
            <a:spLocks noChangeShapeType="1"/>
          </p:cNvSpPr>
          <p:nvPr/>
        </p:nvSpPr>
        <p:spPr bwMode="auto">
          <a:xfrm>
            <a:off x="419576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1" name="Line 15"/>
          <p:cNvSpPr>
            <a:spLocks noChangeShapeType="1"/>
          </p:cNvSpPr>
          <p:nvPr/>
        </p:nvSpPr>
        <p:spPr bwMode="auto">
          <a:xfrm>
            <a:off x="419576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2" name="Line 16"/>
          <p:cNvSpPr>
            <a:spLocks noChangeShapeType="1"/>
          </p:cNvSpPr>
          <p:nvPr/>
        </p:nvSpPr>
        <p:spPr bwMode="auto">
          <a:xfrm>
            <a:off x="416401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3" name="Line 17"/>
          <p:cNvSpPr>
            <a:spLocks noChangeShapeType="1"/>
          </p:cNvSpPr>
          <p:nvPr/>
        </p:nvSpPr>
        <p:spPr bwMode="auto">
          <a:xfrm>
            <a:off x="416401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4" name="Line 18"/>
          <p:cNvSpPr>
            <a:spLocks noChangeShapeType="1"/>
          </p:cNvSpPr>
          <p:nvPr/>
        </p:nvSpPr>
        <p:spPr bwMode="auto">
          <a:xfrm>
            <a:off x="419576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5" name="Line 19"/>
          <p:cNvSpPr>
            <a:spLocks noChangeShapeType="1"/>
          </p:cNvSpPr>
          <p:nvPr/>
        </p:nvSpPr>
        <p:spPr bwMode="auto">
          <a:xfrm>
            <a:off x="419576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6" name="Line 20"/>
          <p:cNvSpPr>
            <a:spLocks noChangeShapeType="1"/>
          </p:cNvSpPr>
          <p:nvPr/>
        </p:nvSpPr>
        <p:spPr bwMode="auto">
          <a:xfrm>
            <a:off x="416401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7" name="Line 21"/>
          <p:cNvSpPr>
            <a:spLocks noChangeShapeType="1"/>
          </p:cNvSpPr>
          <p:nvPr/>
        </p:nvSpPr>
        <p:spPr bwMode="auto">
          <a:xfrm>
            <a:off x="416401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8" name="Line 22"/>
          <p:cNvSpPr>
            <a:spLocks noChangeShapeType="1"/>
          </p:cNvSpPr>
          <p:nvPr/>
        </p:nvSpPr>
        <p:spPr bwMode="auto">
          <a:xfrm>
            <a:off x="419576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9" name="Line 23"/>
          <p:cNvSpPr>
            <a:spLocks noChangeShapeType="1"/>
          </p:cNvSpPr>
          <p:nvPr/>
        </p:nvSpPr>
        <p:spPr bwMode="auto">
          <a:xfrm>
            <a:off x="419576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0" name="Line 24"/>
          <p:cNvSpPr>
            <a:spLocks noChangeShapeType="1"/>
          </p:cNvSpPr>
          <p:nvPr/>
        </p:nvSpPr>
        <p:spPr bwMode="auto">
          <a:xfrm>
            <a:off x="416401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1" name="Line 25"/>
          <p:cNvSpPr>
            <a:spLocks noChangeShapeType="1"/>
          </p:cNvSpPr>
          <p:nvPr/>
        </p:nvSpPr>
        <p:spPr bwMode="auto">
          <a:xfrm>
            <a:off x="416401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Line 26"/>
          <p:cNvSpPr>
            <a:spLocks noChangeShapeType="1"/>
          </p:cNvSpPr>
          <p:nvPr/>
        </p:nvSpPr>
        <p:spPr bwMode="auto">
          <a:xfrm>
            <a:off x="419576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3" name="Line 27"/>
          <p:cNvSpPr>
            <a:spLocks noChangeShapeType="1"/>
          </p:cNvSpPr>
          <p:nvPr/>
        </p:nvSpPr>
        <p:spPr bwMode="auto">
          <a:xfrm>
            <a:off x="419576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70" name="Rectangle 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zh-CN">
              <a:latin typeface="Arial" pitchFamily="34" charset="0"/>
            </a:endParaRPr>
          </a:p>
        </p:txBody>
      </p:sp>
    </p:spTree>
    <p:extLst>
      <p:ext uri="{BB962C8B-B14F-4D97-AF65-F5344CB8AC3E}">
        <p14:creationId xmlns:p14="http://schemas.microsoft.com/office/powerpoint/2010/main" val="404757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additive="base">
                                        <p:cTn id="7" dur="500" fill="hold"/>
                                        <p:tgtEl>
                                          <p:spTgt spid="150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1">
                                            <p:txEl>
                                              <p:pRg st="2" end="2"/>
                                            </p:txEl>
                                          </p:spTgt>
                                        </p:tgtEl>
                                        <p:attrNameLst>
                                          <p:attrName>style.visibility</p:attrName>
                                        </p:attrNameLst>
                                      </p:cBhvr>
                                      <p:to>
                                        <p:strVal val="visible"/>
                                      </p:to>
                                    </p:set>
                                    <p:anim calcmode="lin" valueType="num">
                                      <p:cBhvr additive="base">
                                        <p:cTn id="13" dur="500" fill="hold"/>
                                        <p:tgtEl>
                                          <p:spTgt spid="15053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0531">
                                            <p:txEl>
                                              <p:pRg st="4" end="4"/>
                                            </p:txEl>
                                          </p:spTgt>
                                        </p:tgtEl>
                                        <p:attrNameLst>
                                          <p:attrName>style.visibility</p:attrName>
                                        </p:attrNameLst>
                                      </p:cBhvr>
                                      <p:to>
                                        <p:strVal val="visible"/>
                                      </p:to>
                                    </p:set>
                                    <p:anim calcmode="lin" valueType="num">
                                      <p:cBhvr additive="base">
                                        <p:cTn id="19" dur="500" fill="hold"/>
                                        <p:tgtEl>
                                          <p:spTgt spid="15053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05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3971" name="Object 4"/>
          <p:cNvGraphicFramePr>
            <a:graphicFrameLocks noChangeAspect="1"/>
          </p:cNvGraphicFramePr>
          <p:nvPr>
            <p:extLst>
              <p:ext uri="{D42A27DB-BD31-4B8C-83A1-F6EECF244321}">
                <p14:modId xmlns:p14="http://schemas.microsoft.com/office/powerpoint/2010/main" val="3456179377"/>
              </p:ext>
            </p:extLst>
          </p:nvPr>
        </p:nvGraphicFramePr>
        <p:xfrm>
          <a:off x="2249439" y="875867"/>
          <a:ext cx="3371006" cy="1168901"/>
        </p:xfrm>
        <a:graphic>
          <a:graphicData uri="http://schemas.openxmlformats.org/presentationml/2006/ole">
            <mc:AlternateContent xmlns:mc="http://schemas.openxmlformats.org/markup-compatibility/2006">
              <mc:Choice xmlns:v="urn:schemas-microsoft-com:vml" Requires="v">
                <p:oleObj spid="_x0000_s84249" name="公式" r:id="rId3" imgW="1180588" imgH="406224" progId="Equation.3">
                  <p:embed/>
                </p:oleObj>
              </mc:Choice>
              <mc:Fallback>
                <p:oleObj name="公式" r:id="rId3" imgW="1180588" imgH="406224" progId="Equation.3">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39" y="875867"/>
                        <a:ext cx="3371006" cy="1168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5" name="Rectangle 10"/>
          <p:cNvSpPr>
            <a:spLocks noChangeArrowheads="1"/>
          </p:cNvSpPr>
          <p:nvPr/>
        </p:nvSpPr>
        <p:spPr bwMode="auto">
          <a:xfrm>
            <a:off x="323528" y="260648"/>
            <a:ext cx="396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b="1" dirty="0">
                <a:solidFill>
                  <a:srgbClr val="0000FF"/>
                </a:solidFill>
                <a:latin typeface="Times New Roman" pitchFamily="18" charset="0"/>
              </a:rPr>
              <a:t>写成等式</a:t>
            </a:r>
            <a:endParaRPr lang="zh-CN" altLang="en-US" b="1" dirty="0">
              <a:solidFill>
                <a:srgbClr val="000000"/>
              </a:solidFill>
              <a:latin typeface="Times New Roman" pitchFamily="18" charset="0"/>
            </a:endParaRPr>
          </a:p>
        </p:txBody>
      </p:sp>
      <p:sp>
        <p:nvSpPr>
          <p:cNvPr id="83977" name="Oval 12"/>
          <p:cNvSpPr>
            <a:spLocks noChangeArrowheads="1"/>
          </p:cNvSpPr>
          <p:nvPr/>
        </p:nvSpPr>
        <p:spPr bwMode="auto">
          <a:xfrm>
            <a:off x="3203848" y="689809"/>
            <a:ext cx="731094" cy="16557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3978" name="Rectangle 13"/>
          <p:cNvSpPr>
            <a:spLocks noChangeArrowheads="1"/>
          </p:cNvSpPr>
          <p:nvPr/>
        </p:nvSpPr>
        <p:spPr bwMode="auto">
          <a:xfrm>
            <a:off x="3754373" y="518359"/>
            <a:ext cx="214977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sz="1800" b="1" dirty="0">
                <a:solidFill>
                  <a:srgbClr val="0000FF"/>
                </a:solidFill>
                <a:latin typeface="Times New Roman" pitchFamily="18" charset="0"/>
              </a:rPr>
              <a:t>比例系数</a:t>
            </a:r>
            <a:endParaRPr lang="zh-CN" altLang="en-US" sz="1800" b="1" dirty="0">
              <a:solidFill>
                <a:srgbClr val="000000"/>
              </a:solidFill>
              <a:latin typeface="Times New Roman" pitchFamily="18" charset="0"/>
            </a:endParaRPr>
          </a:p>
        </p:txBody>
      </p:sp>
      <p:graphicFrame>
        <p:nvGraphicFramePr>
          <p:cNvPr id="41" name="Object 4"/>
          <p:cNvGraphicFramePr>
            <a:graphicFrameLocks noChangeAspect="1"/>
          </p:cNvGraphicFramePr>
          <p:nvPr>
            <p:extLst>
              <p:ext uri="{D42A27DB-BD31-4B8C-83A1-F6EECF244321}">
                <p14:modId xmlns:p14="http://schemas.microsoft.com/office/powerpoint/2010/main" val="4091824750"/>
              </p:ext>
            </p:extLst>
          </p:nvPr>
        </p:nvGraphicFramePr>
        <p:xfrm>
          <a:off x="2558322" y="2350105"/>
          <a:ext cx="455765" cy="546918"/>
        </p:xfrm>
        <a:graphic>
          <a:graphicData uri="http://schemas.openxmlformats.org/presentationml/2006/ole">
            <mc:AlternateContent xmlns:mc="http://schemas.openxmlformats.org/markup-compatibility/2006">
              <mc:Choice xmlns:v="urn:schemas-microsoft-com:vml" Requires="v">
                <p:oleObj spid="_x0000_s84250" name="公式" r:id="rId5" imgW="190500" imgH="228600" progId="Equation.3">
                  <p:embed/>
                </p:oleObj>
              </mc:Choice>
              <mc:Fallback>
                <p:oleObj name="公式" r:id="rId5" imgW="190500" imgH="228600" progId="Equation.3">
                  <p:embed/>
                  <p:pic>
                    <p:nvPicPr>
                      <p:cNvPr id="0" name="Picture 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322" y="2350105"/>
                        <a:ext cx="455765" cy="5469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6"/>
          <p:cNvGraphicFramePr>
            <a:graphicFrameLocks noChangeAspect="1"/>
          </p:cNvGraphicFramePr>
          <p:nvPr>
            <p:extLst>
              <p:ext uri="{D42A27DB-BD31-4B8C-83A1-F6EECF244321}">
                <p14:modId xmlns:p14="http://schemas.microsoft.com/office/powerpoint/2010/main" val="732399023"/>
              </p:ext>
            </p:extLst>
          </p:nvPr>
        </p:nvGraphicFramePr>
        <p:xfrm>
          <a:off x="1751559" y="3025012"/>
          <a:ext cx="3457376" cy="1058948"/>
        </p:xfrm>
        <a:graphic>
          <a:graphicData uri="http://schemas.openxmlformats.org/presentationml/2006/ole">
            <mc:AlternateContent xmlns:mc="http://schemas.openxmlformats.org/markup-compatibility/2006">
              <mc:Choice xmlns:v="urn:schemas-microsoft-com:vml" Requires="v">
                <p:oleObj spid="_x0000_s84251" name="公式" r:id="rId7" imgW="1397000" imgH="431800" progId="Equation.3">
                  <p:embed/>
                </p:oleObj>
              </mc:Choice>
              <mc:Fallback>
                <p:oleObj name="公式" r:id="rId7" imgW="1397000" imgH="431800" progId="Equation.3">
                  <p:embed/>
                  <p:pic>
                    <p:nvPicPr>
                      <p:cNvPr id="0" name="Picture 1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1559" y="3025012"/>
                        <a:ext cx="3457376" cy="1058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8"/>
          <p:cNvSpPr>
            <a:spLocks noChangeArrowheads="1"/>
          </p:cNvSpPr>
          <p:nvPr/>
        </p:nvSpPr>
        <p:spPr bwMode="auto">
          <a:xfrm>
            <a:off x="5189021" y="3299792"/>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dirty="0">
                <a:solidFill>
                  <a:srgbClr val="000000"/>
                </a:solidFill>
                <a:latin typeface="Times New Roman" pitchFamily="18" charset="0"/>
              </a:rPr>
              <a:t>（</a:t>
            </a:r>
            <a:r>
              <a:rPr lang="en-US" altLang="zh-CN" sz="2400" dirty="0">
                <a:solidFill>
                  <a:srgbClr val="000000"/>
                </a:solidFill>
                <a:latin typeface="Times New Roman" pitchFamily="18" charset="0"/>
              </a:rPr>
              <a:t>N/A</a:t>
            </a:r>
            <a:r>
              <a:rPr lang="en-US" altLang="zh-CN" sz="2400" baseline="30000" dirty="0">
                <a:solidFill>
                  <a:srgbClr val="000000"/>
                </a:solidFill>
                <a:latin typeface="Times New Roman" pitchFamily="18" charset="0"/>
              </a:rPr>
              <a:t>2</a:t>
            </a:r>
            <a:r>
              <a:rPr lang="en-US" altLang="zh-CN" sz="2400" dirty="0">
                <a:solidFill>
                  <a:srgbClr val="000000"/>
                </a:solidFill>
                <a:latin typeface="Times New Roman" pitchFamily="18" charset="0"/>
              </a:rPr>
              <a:t>）</a:t>
            </a:r>
            <a:r>
              <a:rPr lang="en-US" altLang="zh-CN" sz="2400" dirty="0">
                <a:solidFill>
                  <a:srgbClr val="000000"/>
                </a:solidFill>
              </a:rPr>
              <a:t> </a:t>
            </a:r>
            <a:endParaRPr lang="en-US" altLang="zh-CN" sz="2400" dirty="0">
              <a:solidFill>
                <a:srgbClr val="000000"/>
              </a:solidFill>
              <a:latin typeface="Arial" pitchFamily="34" charset="0"/>
            </a:endParaRPr>
          </a:p>
        </p:txBody>
      </p:sp>
      <p:sp>
        <p:nvSpPr>
          <p:cNvPr id="44" name="Rectangle 9"/>
          <p:cNvSpPr>
            <a:spLocks noChangeArrowheads="1"/>
          </p:cNvSpPr>
          <p:nvPr/>
        </p:nvSpPr>
        <p:spPr bwMode="auto">
          <a:xfrm>
            <a:off x="350780" y="4753241"/>
            <a:ext cx="274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000000"/>
                </a:solidFill>
                <a:latin typeface="Times New Roman" pitchFamily="18" charset="0"/>
              </a:rPr>
              <a:t>矢量式</a:t>
            </a:r>
            <a:r>
              <a:rPr lang="zh-CN" altLang="en-US" sz="3600" dirty="0">
                <a:solidFill>
                  <a:srgbClr val="000000"/>
                </a:solidFill>
              </a:rPr>
              <a:t> </a:t>
            </a:r>
            <a:endParaRPr lang="zh-CN" altLang="en-US" sz="3600" dirty="0">
              <a:solidFill>
                <a:srgbClr val="000000"/>
              </a:solidFill>
              <a:latin typeface="Arial" pitchFamily="34" charset="0"/>
            </a:endParaRPr>
          </a:p>
        </p:txBody>
      </p:sp>
      <p:sp>
        <p:nvSpPr>
          <p:cNvPr id="45" name="Rectangle 12"/>
          <p:cNvSpPr>
            <a:spLocks noChangeArrowheads="1"/>
          </p:cNvSpPr>
          <p:nvPr/>
        </p:nvSpPr>
        <p:spPr bwMode="auto">
          <a:xfrm>
            <a:off x="2323452" y="5877272"/>
            <a:ext cx="449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FF0000"/>
                </a:solidFill>
                <a:latin typeface="Times New Roman" pitchFamily="18" charset="0"/>
              </a:rPr>
              <a:t>毕奥－萨伐尔定律</a:t>
            </a:r>
            <a:r>
              <a:rPr lang="zh-CN" altLang="en-US" sz="1400" dirty="0">
                <a:solidFill>
                  <a:srgbClr val="000000"/>
                </a:solidFill>
              </a:rPr>
              <a:t> </a:t>
            </a:r>
            <a:endParaRPr lang="zh-CN" altLang="en-US" sz="2400" dirty="0">
              <a:solidFill>
                <a:srgbClr val="000000"/>
              </a:solidFill>
              <a:latin typeface="Arial" pitchFamily="34" charset="0"/>
            </a:endParaRPr>
          </a:p>
        </p:txBody>
      </p:sp>
      <p:sp>
        <p:nvSpPr>
          <p:cNvPr id="46" name="Rectangle 13"/>
          <p:cNvSpPr>
            <a:spLocks noChangeArrowheads="1"/>
          </p:cNvSpPr>
          <p:nvPr/>
        </p:nvSpPr>
        <p:spPr bwMode="auto">
          <a:xfrm>
            <a:off x="3075335" y="2345572"/>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 typeface="Wingdings" pitchFamily="2" charset="2"/>
              <a:buNone/>
            </a:pPr>
            <a:r>
              <a:rPr lang="zh-CN" altLang="en-US" sz="2800" b="1" dirty="0">
                <a:solidFill>
                  <a:srgbClr val="008000"/>
                </a:solidFill>
                <a:latin typeface="Times New Roman" pitchFamily="18" charset="0"/>
              </a:rPr>
              <a:t>—</a:t>
            </a:r>
            <a:r>
              <a:rPr lang="zh-CN" altLang="en-US" sz="2800" b="1" dirty="0">
                <a:solidFill>
                  <a:srgbClr val="008000"/>
                </a:solidFill>
              </a:rPr>
              <a:t> </a:t>
            </a:r>
            <a:r>
              <a:rPr lang="zh-CN" altLang="en-US" sz="2800" b="1" dirty="0">
                <a:solidFill>
                  <a:srgbClr val="0000FF"/>
                </a:solidFill>
              </a:rPr>
              <a:t>真空磁导率</a:t>
            </a:r>
            <a:endParaRPr lang="zh-CN" altLang="en-US" sz="2800" dirty="0">
              <a:solidFill>
                <a:srgbClr val="0000FF"/>
              </a:solidFill>
            </a:endParaRPr>
          </a:p>
        </p:txBody>
      </p:sp>
      <p:sp>
        <p:nvSpPr>
          <p:cNvPr id="47" name="Rectangle 16"/>
          <p:cNvSpPr>
            <a:spLocks noChangeArrowheads="1"/>
          </p:cNvSpPr>
          <p:nvPr/>
        </p:nvSpPr>
        <p:spPr bwMode="auto">
          <a:xfrm>
            <a:off x="2090978" y="4461935"/>
            <a:ext cx="4716463" cy="12239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48" name="Object 14"/>
          <p:cNvGraphicFramePr>
            <a:graphicFrameLocks noChangeAspect="1"/>
          </p:cNvGraphicFramePr>
          <p:nvPr>
            <p:extLst>
              <p:ext uri="{D42A27DB-BD31-4B8C-83A1-F6EECF244321}">
                <p14:modId xmlns:p14="http://schemas.microsoft.com/office/powerpoint/2010/main" val="4247173680"/>
              </p:ext>
            </p:extLst>
          </p:nvPr>
        </p:nvGraphicFramePr>
        <p:xfrm>
          <a:off x="2197099" y="4565724"/>
          <a:ext cx="4424363" cy="1000125"/>
        </p:xfrm>
        <a:graphic>
          <a:graphicData uri="http://schemas.openxmlformats.org/presentationml/2006/ole">
            <mc:AlternateContent xmlns:mc="http://schemas.openxmlformats.org/markup-compatibility/2006">
              <mc:Choice xmlns:v="urn:schemas-microsoft-com:vml" Requires="v">
                <p:oleObj spid="_x0000_s84252" name="Equation" r:id="rId9" imgW="1854200" imgH="419100" progId="Equation.DSMT4">
                  <p:embed/>
                </p:oleObj>
              </mc:Choice>
              <mc:Fallback>
                <p:oleObj name="Equation" r:id="rId9" imgW="1854200" imgH="419100" progId="Equation.DSMT4">
                  <p:embed/>
                  <p:pic>
                    <p:nvPicPr>
                      <p:cNvPr id="0" name="Picture 1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099" y="4565724"/>
                        <a:ext cx="4424363"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3"/>
          <p:cNvSpPr>
            <a:spLocks noGrp="1" noChangeArrowheads="1"/>
          </p:cNvSpPr>
          <p:nvPr>
            <p:ph type="body" idx="1"/>
          </p:nvPr>
        </p:nvSpPr>
        <p:spPr>
          <a:xfrm>
            <a:off x="285750" y="2714625"/>
            <a:ext cx="8610600" cy="3786188"/>
          </a:xfrm>
        </p:spPr>
        <p:txBody>
          <a:bodyPr/>
          <a:lstStyle/>
          <a:p>
            <a:pPr eaLnBrk="1" hangingPunct="1">
              <a:lnSpc>
                <a:spcPct val="120000"/>
              </a:lnSpc>
            </a:pPr>
            <a:r>
              <a:rPr lang="zh-CN" altLang="en-US" sz="2800" b="1" smtClean="0"/>
              <a:t>利用</a:t>
            </a:r>
            <a:r>
              <a:rPr lang="zh-CN" altLang="en-US" sz="2800" b="1" smtClean="0">
                <a:solidFill>
                  <a:schemeClr val="hlink"/>
                </a:solidFill>
              </a:rPr>
              <a:t>毕－萨定律</a:t>
            </a:r>
            <a:r>
              <a:rPr lang="zh-CN" altLang="en-US" sz="2800" b="1" smtClean="0"/>
              <a:t>，原则上可以计算任意电流产生的磁感应强度；</a:t>
            </a:r>
            <a:endParaRPr lang="en-US" altLang="zh-CN" sz="2800" b="1" smtClean="0"/>
          </a:p>
          <a:p>
            <a:pPr eaLnBrk="1" hangingPunct="1">
              <a:lnSpc>
                <a:spcPct val="90000"/>
              </a:lnSpc>
            </a:pPr>
            <a:endParaRPr lang="zh-CN" altLang="en-US" sz="1200" b="1" smtClean="0"/>
          </a:p>
          <a:p>
            <a:pPr eaLnBrk="1" hangingPunct="1">
              <a:lnSpc>
                <a:spcPct val="120000"/>
              </a:lnSpc>
            </a:pPr>
            <a:r>
              <a:rPr lang="zh-CN" altLang="en-US" sz="2800" b="1" smtClean="0">
                <a:latin typeface="Times New Roman" pitchFamily="18" charset="0"/>
              </a:rPr>
              <a:t>由于在实验中无法得到</a:t>
            </a:r>
            <a:r>
              <a:rPr lang="zh-CN" altLang="en-US" sz="2800" b="1" smtClean="0">
                <a:solidFill>
                  <a:srgbClr val="0000FF"/>
                </a:solidFill>
                <a:latin typeface="Times New Roman" pitchFamily="18" charset="0"/>
              </a:rPr>
              <a:t>电流元</a:t>
            </a:r>
            <a:r>
              <a:rPr lang="zh-CN" altLang="en-US" sz="2800" b="1" smtClean="0">
                <a:latin typeface="Times New Roman" pitchFamily="18" charset="0"/>
              </a:rPr>
              <a:t>，因而</a:t>
            </a:r>
            <a:r>
              <a:rPr lang="zh-CN" altLang="en-US" sz="2800" b="1" smtClean="0">
                <a:solidFill>
                  <a:schemeClr val="hlink"/>
                </a:solidFill>
                <a:latin typeface="Times New Roman" pitchFamily="18" charset="0"/>
              </a:rPr>
              <a:t>毕－萨定律</a:t>
            </a:r>
            <a:r>
              <a:rPr lang="zh-CN" altLang="en-US" sz="2800" b="1" smtClean="0">
                <a:latin typeface="Times New Roman" pitchFamily="18" charset="0"/>
              </a:rPr>
              <a:t>无法用实验验证；但是根据</a:t>
            </a:r>
            <a:r>
              <a:rPr lang="zh-CN" altLang="en-US" sz="2800" b="1" smtClean="0">
                <a:solidFill>
                  <a:schemeClr val="hlink"/>
                </a:solidFill>
                <a:latin typeface="Times New Roman" pitchFamily="18" charset="0"/>
              </a:rPr>
              <a:t>毕－萨定律</a:t>
            </a:r>
            <a:r>
              <a:rPr lang="zh-CN" altLang="en-US" sz="2800" b="1" smtClean="0">
                <a:latin typeface="Times New Roman" pitchFamily="18" charset="0"/>
              </a:rPr>
              <a:t>计算各种电流的磁场，间接地证明它的正确性。</a:t>
            </a:r>
            <a:endParaRPr lang="en-US" altLang="zh-CN" sz="2800" b="1" smtClean="0">
              <a:latin typeface="Times New Roman" pitchFamily="18" charset="0"/>
            </a:endParaRPr>
          </a:p>
          <a:p>
            <a:pPr eaLnBrk="1" hangingPunct="1">
              <a:lnSpc>
                <a:spcPct val="90000"/>
              </a:lnSpc>
            </a:pPr>
            <a:endParaRPr lang="zh-CN" altLang="en-US" sz="1200" b="1" smtClean="0">
              <a:latin typeface="Times New Roman" pitchFamily="18" charset="0"/>
            </a:endParaRPr>
          </a:p>
          <a:p>
            <a:pPr eaLnBrk="1" hangingPunct="1">
              <a:lnSpc>
                <a:spcPct val="90000"/>
              </a:lnSpc>
            </a:pPr>
            <a:r>
              <a:rPr lang="zh-CN" altLang="en-US" sz="2800" b="1" smtClean="0">
                <a:latin typeface="Times New Roman" pitchFamily="18" charset="0"/>
              </a:rPr>
              <a:t>同时也证明了</a:t>
            </a:r>
            <a:r>
              <a:rPr lang="zh-CN" altLang="en-US" sz="2800" b="1" smtClean="0">
                <a:solidFill>
                  <a:schemeClr val="hlink"/>
                </a:solidFill>
                <a:latin typeface="Times New Roman" pitchFamily="18" charset="0"/>
              </a:rPr>
              <a:t>磁感应强度</a:t>
            </a:r>
            <a:r>
              <a:rPr lang="zh-CN" altLang="en-US" sz="2800" b="1" smtClean="0">
                <a:latin typeface="Times New Roman" pitchFamily="18" charset="0"/>
              </a:rPr>
              <a:t>也遵从</a:t>
            </a:r>
            <a:r>
              <a:rPr lang="zh-CN" altLang="en-US" sz="2800" b="1" smtClean="0">
                <a:solidFill>
                  <a:schemeClr val="hlink"/>
                </a:solidFill>
                <a:latin typeface="Times New Roman" pitchFamily="18" charset="0"/>
              </a:rPr>
              <a:t>叠加原理</a:t>
            </a:r>
            <a:r>
              <a:rPr lang="zh-CN" altLang="en-US" sz="2800" b="1" smtClean="0">
                <a:latin typeface="Times New Roman" pitchFamily="18" charset="0"/>
              </a:rPr>
              <a:t>。</a:t>
            </a:r>
          </a:p>
        </p:txBody>
      </p:sp>
      <p:sp>
        <p:nvSpPr>
          <p:cNvPr id="86019" name="TextBox 9"/>
          <p:cNvSpPr txBox="1">
            <a:spLocks noChangeArrowheads="1"/>
          </p:cNvSpPr>
          <p:nvPr/>
        </p:nvSpPr>
        <p:spPr bwMode="auto">
          <a:xfrm>
            <a:off x="142875" y="428625"/>
            <a:ext cx="8572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a:latin typeface="Times New Roman" pitchFamily="18" charset="0"/>
              </a:rPr>
              <a:t>由</a:t>
            </a:r>
            <a:r>
              <a:rPr lang="zh-CN" altLang="en-US" sz="2800" b="1">
                <a:solidFill>
                  <a:schemeClr val="hlink"/>
                </a:solidFill>
                <a:latin typeface="Times New Roman" pitchFamily="18" charset="0"/>
              </a:rPr>
              <a:t>磁感应强度</a:t>
            </a:r>
            <a:r>
              <a:rPr lang="zh-CN" altLang="en-US" sz="2800" b="1">
                <a:latin typeface="Times New Roman" pitchFamily="18" charset="0"/>
              </a:rPr>
              <a:t>的</a:t>
            </a:r>
            <a:r>
              <a:rPr lang="zh-CN" altLang="en-US" sz="2800" b="1">
                <a:solidFill>
                  <a:schemeClr val="hlink"/>
                </a:solidFill>
                <a:latin typeface="Times New Roman" pitchFamily="18" charset="0"/>
              </a:rPr>
              <a:t>叠加原理，</a:t>
            </a:r>
            <a:r>
              <a:rPr lang="zh-CN" altLang="en-US" sz="2800" b="1">
                <a:latin typeface="Times New Roman" pitchFamily="18" charset="0"/>
              </a:rPr>
              <a:t>整个载流导线产生</a:t>
            </a:r>
            <a:r>
              <a:rPr lang="zh-CN" altLang="en-US" sz="2800" b="1">
                <a:solidFill>
                  <a:srgbClr val="000000"/>
                </a:solidFill>
              </a:rPr>
              <a:t>的</a:t>
            </a:r>
            <a:r>
              <a:rPr lang="zh-CN" altLang="en-US" sz="2800" b="1">
                <a:solidFill>
                  <a:srgbClr val="FF0000"/>
                </a:solidFill>
              </a:rPr>
              <a:t>磁感应强度</a:t>
            </a:r>
            <a:r>
              <a:rPr lang="zh-CN" altLang="en-US" sz="2800" b="1">
                <a:solidFill>
                  <a:srgbClr val="000000"/>
                </a:solidFill>
              </a:rPr>
              <a:t>为</a:t>
            </a:r>
            <a:endParaRPr lang="zh-CN" altLang="en-US" sz="2800">
              <a:latin typeface="Times New Roman" pitchFamily="18" charset="0"/>
            </a:endParaRPr>
          </a:p>
        </p:txBody>
      </p:sp>
      <p:graphicFrame>
        <p:nvGraphicFramePr>
          <p:cNvPr id="5" name="Object 18"/>
          <p:cNvGraphicFramePr>
            <a:graphicFrameLocks/>
          </p:cNvGraphicFramePr>
          <p:nvPr>
            <p:extLst>
              <p:ext uri="{D42A27DB-BD31-4B8C-83A1-F6EECF244321}">
                <p14:modId xmlns:p14="http://schemas.microsoft.com/office/powerpoint/2010/main" val="4056488776"/>
              </p:ext>
            </p:extLst>
          </p:nvPr>
        </p:nvGraphicFramePr>
        <p:xfrm>
          <a:off x="2195736" y="1268760"/>
          <a:ext cx="3932237" cy="1003300"/>
        </p:xfrm>
        <a:graphic>
          <a:graphicData uri="http://schemas.openxmlformats.org/presentationml/2006/ole">
            <mc:AlternateContent xmlns:mc="http://schemas.openxmlformats.org/markup-compatibility/2006">
              <mc:Choice xmlns:v="urn:schemas-microsoft-com:vml" Requires="v">
                <p:oleObj spid="_x0000_s86076" name="公式" r:id="rId3" imgW="1828800" imgH="431640" progId="Equation.3">
                  <p:embed/>
                </p:oleObj>
              </mc:Choice>
              <mc:Fallback>
                <p:oleObj name="公式" r:id="rId3" imgW="1828800" imgH="431640" progId="Equation.3">
                  <p:embed/>
                  <p:pic>
                    <p:nvPicPr>
                      <p:cNvPr id="0" name=""/>
                      <p:cNvPicPr>
                        <a:picLocks noChangeArrowheads="1"/>
                      </p:cNvPicPr>
                      <p:nvPr/>
                    </p:nvPicPr>
                    <p:blipFill>
                      <a:blip r:embed="rId4">
                        <a:lum bright="-100000" contrast="-100000"/>
                        <a:grayscl/>
                      </a:blip>
                      <a:srcRect/>
                      <a:stretch>
                        <a:fillRect/>
                      </a:stretch>
                    </p:blipFill>
                    <p:spPr bwMode="auto">
                      <a:xfrm>
                        <a:off x="2195736" y="1268760"/>
                        <a:ext cx="3932237" cy="1003300"/>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70656" y="260648"/>
            <a:ext cx="7793038" cy="685800"/>
          </a:xfrm>
        </p:spPr>
        <p:txBody>
          <a:bodyPr/>
          <a:lstStyle/>
          <a:p>
            <a:pPr eaLnBrk="1" hangingPunct="1"/>
            <a:r>
              <a:rPr lang="zh-CN" altLang="en-US" sz="3600" b="1" dirty="0" smtClean="0">
                <a:solidFill>
                  <a:srgbClr val="0000FF"/>
                </a:solidFill>
                <a:latin typeface="宋体" pitchFamily="2" charset="-122"/>
              </a:rPr>
              <a:t>二、毕奥-萨伐尔定律的应用</a:t>
            </a:r>
            <a:endParaRPr lang="zh-CN" altLang="en-US" sz="3600" dirty="0" smtClean="0">
              <a:solidFill>
                <a:srgbClr val="0000FF"/>
              </a:solidFill>
            </a:endParaRPr>
          </a:p>
        </p:txBody>
      </p:sp>
      <p:sp>
        <p:nvSpPr>
          <p:cNvPr id="87045" name="Rectangle 23"/>
          <p:cNvSpPr>
            <a:spLocks noChangeArrowheads="1"/>
          </p:cNvSpPr>
          <p:nvPr/>
        </p:nvSpPr>
        <p:spPr bwMode="auto">
          <a:xfrm>
            <a:off x="323528" y="1154218"/>
            <a:ext cx="198804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dirty="0">
                <a:solidFill>
                  <a:srgbClr val="1C1C1C"/>
                </a:solidFill>
              </a:rPr>
              <a:t>基本</a:t>
            </a:r>
            <a:r>
              <a:rPr lang="zh-CN" altLang="en-US" sz="2800" b="1" dirty="0" smtClean="0">
                <a:solidFill>
                  <a:srgbClr val="1C1C1C"/>
                </a:solidFill>
              </a:rPr>
              <a:t>步骤：</a:t>
            </a:r>
            <a:endParaRPr lang="zh-CN" altLang="en-US" sz="2800" b="1" dirty="0">
              <a:solidFill>
                <a:srgbClr val="1C1C1C"/>
              </a:solidFill>
            </a:endParaRPr>
          </a:p>
        </p:txBody>
      </p:sp>
      <p:sp>
        <p:nvSpPr>
          <p:cNvPr id="16" name="Rectangle 3"/>
          <p:cNvSpPr txBox="1">
            <a:spLocks noChangeArrowheads="1"/>
          </p:cNvSpPr>
          <p:nvPr/>
        </p:nvSpPr>
        <p:spPr bwMode="auto">
          <a:xfrm>
            <a:off x="107504" y="1844898"/>
            <a:ext cx="8784976"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lgn="just" eaLnBrk="1" hangingPunct="1">
              <a:lnSpc>
                <a:spcPct val="130000"/>
              </a:lnSpc>
              <a:buFont typeface="Wingdings" pitchFamily="2" charset="2"/>
              <a:buNone/>
            </a:pPr>
            <a:r>
              <a:rPr lang="en-US" altLang="zh-CN" sz="2600" b="1" kern="0" dirty="0">
                <a:latin typeface="Times New Roman" pitchFamily="18" charset="0"/>
              </a:rPr>
              <a:t>1. </a:t>
            </a:r>
            <a:r>
              <a:rPr lang="zh-CN" altLang="en-US" sz="2600" b="1" kern="0" dirty="0" smtClean="0">
                <a:latin typeface="Times New Roman" pitchFamily="18" charset="0"/>
              </a:rPr>
              <a:t>根据问题的性质设立坐标系，在载流导线上任意位置取一电流元</a:t>
            </a:r>
            <a:r>
              <a:rPr lang="en-US" altLang="zh-CN" sz="2600" b="1" kern="0" dirty="0" err="1" smtClean="0">
                <a:latin typeface="Times New Roman" pitchFamily="18" charset="0"/>
              </a:rPr>
              <a:t>Idl</a:t>
            </a:r>
            <a:r>
              <a:rPr lang="en-US" altLang="zh-CN" sz="2600" b="1" kern="0" dirty="0" smtClean="0">
                <a:latin typeface="Times New Roman" pitchFamily="18" charset="0"/>
              </a:rPr>
              <a:t>，</a:t>
            </a:r>
            <a:r>
              <a:rPr lang="zh-CN" altLang="en-US" sz="2600" b="1" kern="0" dirty="0" smtClean="0">
                <a:latin typeface="Times New Roman" pitchFamily="18" charset="0"/>
              </a:rPr>
              <a:t>在题上画出矢径 </a:t>
            </a:r>
            <a:r>
              <a:rPr lang="en-US" altLang="zh-CN" sz="2600" b="1" kern="0" dirty="0" smtClean="0">
                <a:latin typeface="Times New Roman" pitchFamily="18" charset="0"/>
              </a:rPr>
              <a:t>r</a:t>
            </a:r>
            <a:endParaRPr lang="en-US" altLang="zh-CN"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2. </a:t>
            </a:r>
            <a:r>
              <a:rPr lang="zh-CN" altLang="en-US" sz="2600" b="1" kern="0" dirty="0" smtClean="0">
                <a:latin typeface="Times New Roman" pitchFamily="18" charset="0"/>
              </a:rPr>
              <a:t>根据</a:t>
            </a:r>
            <a:r>
              <a:rPr lang="zh-CN" altLang="en-US" sz="2600" b="1" kern="0" dirty="0" smtClean="0">
                <a:solidFill>
                  <a:schemeClr val="hlink"/>
                </a:solidFill>
                <a:latin typeface="Times New Roman" pitchFamily="18" charset="0"/>
              </a:rPr>
              <a:t>毕－萨定律，</a:t>
            </a:r>
            <a:r>
              <a:rPr lang="zh-CN" altLang="en-US" sz="2600" b="1" kern="0" dirty="0" smtClean="0">
                <a:latin typeface="Times New Roman" pitchFamily="18" charset="0"/>
              </a:rPr>
              <a:t>写出所取的电流元在矢径</a:t>
            </a:r>
            <a:r>
              <a:rPr lang="en-US" altLang="zh-CN" sz="2600" b="1" kern="0" dirty="0" smtClean="0">
                <a:latin typeface="Times New Roman" pitchFamily="18" charset="0"/>
              </a:rPr>
              <a:t>r</a:t>
            </a:r>
            <a:r>
              <a:rPr lang="zh-CN" altLang="en-US" sz="2600" b="1" kern="0" dirty="0" smtClean="0">
                <a:latin typeface="Times New Roman" pitchFamily="18" charset="0"/>
              </a:rPr>
              <a:t>端点处的</a:t>
            </a:r>
            <a:r>
              <a:rPr lang="en-US" altLang="zh-CN" sz="2600" b="1" kern="0" dirty="0" smtClean="0">
                <a:latin typeface="Times New Roman" pitchFamily="18" charset="0"/>
              </a:rPr>
              <a:t>dB</a:t>
            </a:r>
            <a:r>
              <a:rPr lang="zh-CN" altLang="en-US" sz="2600" b="1" kern="0" dirty="0" smtClean="0">
                <a:latin typeface="Times New Roman" pitchFamily="18" charset="0"/>
              </a:rPr>
              <a:t>的大小表达式，并在图上画出</a:t>
            </a:r>
            <a:r>
              <a:rPr lang="en-US" altLang="zh-CN" sz="2600" b="1" kern="0" dirty="0" smtClean="0">
                <a:latin typeface="Times New Roman" pitchFamily="18" charset="0"/>
              </a:rPr>
              <a:t>dB</a:t>
            </a:r>
            <a:r>
              <a:rPr lang="zh-CN" altLang="en-US" sz="2600" b="1" kern="0" dirty="0" smtClean="0">
                <a:latin typeface="Times New Roman" pitchFamily="18" charset="0"/>
              </a:rPr>
              <a:t>的方向</a:t>
            </a:r>
            <a:endParaRPr lang="zh-CN" altLang="en-US"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3. </a:t>
            </a:r>
            <a:r>
              <a:rPr lang="zh-CN" altLang="en-US" sz="2600" b="1" kern="0" dirty="0" smtClean="0">
                <a:latin typeface="Times New Roman" pitchFamily="18" charset="0"/>
              </a:rPr>
              <a:t>根据电流产生磁场的对称性，写出</a:t>
            </a:r>
            <a:r>
              <a:rPr lang="en-US" altLang="zh-CN" sz="2600" b="1" kern="0" dirty="0" smtClean="0">
                <a:latin typeface="Times New Roman" pitchFamily="18" charset="0"/>
              </a:rPr>
              <a:t>dB</a:t>
            </a:r>
            <a:r>
              <a:rPr lang="zh-CN" altLang="en-US" sz="2600" b="1" kern="0" dirty="0" smtClean="0">
                <a:latin typeface="Times New Roman" pitchFamily="18" charset="0"/>
              </a:rPr>
              <a:t>的三个分量</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x</a:t>
            </a:r>
            <a:r>
              <a:rPr lang="en-US" altLang="zh-CN" sz="2600" b="1" kern="0" baseline="-25000" dirty="0" smtClean="0">
                <a:latin typeface="Times New Roman" pitchFamily="18" charset="0"/>
              </a:rPr>
              <a:t> </a:t>
            </a:r>
            <a:r>
              <a:rPr lang="en-US" altLang="zh-CN" sz="2600" b="1" kern="0" dirty="0" smtClean="0">
                <a:latin typeface="Times New Roman" pitchFamily="18" charset="0"/>
              </a:rPr>
              <a:t>， </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y</a:t>
            </a:r>
            <a:r>
              <a:rPr lang="en-US" altLang="zh-CN" sz="2600" b="1" kern="0" dirty="0" smtClean="0">
                <a:latin typeface="Times New Roman" pitchFamily="18" charset="0"/>
              </a:rPr>
              <a:t> ，</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z</a:t>
            </a:r>
            <a:r>
              <a:rPr lang="en-US" altLang="zh-CN" sz="2600" b="1" kern="0" dirty="0" smtClean="0">
                <a:latin typeface="Times New Roman" pitchFamily="18" charset="0"/>
              </a:rPr>
              <a:t> </a:t>
            </a:r>
            <a:endParaRPr lang="en-US" altLang="zh-CN"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4. </a:t>
            </a:r>
            <a:r>
              <a:rPr lang="zh-CN" altLang="en-US" sz="2600" b="1" kern="0" dirty="0" smtClean="0">
                <a:latin typeface="Times New Roman" pitchFamily="18" charset="0"/>
              </a:rPr>
              <a:t>完成三个分量的积分                    等，最后求出</a:t>
            </a:r>
            <a:r>
              <a:rPr lang="en-US" altLang="zh-CN" sz="2600" b="1" kern="0" dirty="0" smtClean="0">
                <a:latin typeface="Times New Roman" pitchFamily="18" charset="0"/>
              </a:rPr>
              <a:t>B</a:t>
            </a:r>
            <a:r>
              <a:rPr lang="zh-CN" altLang="en-US" sz="2600" b="1" kern="0" dirty="0" smtClean="0">
                <a:latin typeface="Times New Roman" pitchFamily="18" charset="0"/>
              </a:rPr>
              <a:t>的大小和方向</a:t>
            </a:r>
          </a:p>
        </p:txBody>
      </p:sp>
      <p:graphicFrame>
        <p:nvGraphicFramePr>
          <p:cNvPr id="18" name="Object 18"/>
          <p:cNvGraphicFramePr>
            <a:graphicFrameLocks noChangeAspect="1"/>
          </p:cNvGraphicFramePr>
          <p:nvPr>
            <p:extLst>
              <p:ext uri="{D42A27DB-BD31-4B8C-83A1-F6EECF244321}">
                <p14:modId xmlns:p14="http://schemas.microsoft.com/office/powerpoint/2010/main" val="689291678"/>
              </p:ext>
            </p:extLst>
          </p:nvPr>
        </p:nvGraphicFramePr>
        <p:xfrm>
          <a:off x="3563888" y="5229200"/>
          <a:ext cx="1600200" cy="612775"/>
        </p:xfrm>
        <a:graphic>
          <a:graphicData uri="http://schemas.openxmlformats.org/presentationml/2006/ole">
            <mc:AlternateContent xmlns:mc="http://schemas.openxmlformats.org/markup-compatibility/2006">
              <mc:Choice xmlns:v="urn:schemas-microsoft-com:vml" Requires="v">
                <p:oleObj spid="_x0000_s87109" name="公式" r:id="rId4" imgW="774364" imgH="291973" progId="Equation.3">
                  <p:embed/>
                </p:oleObj>
              </mc:Choice>
              <mc:Fallback>
                <p:oleObj name="公式" r:id="rId4" imgW="774364" imgH="291973" progId="Equation.3">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5229200"/>
                        <a:ext cx="160020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Line 25"/>
          <p:cNvSpPr>
            <a:spLocks noChangeShapeType="1"/>
          </p:cNvSpPr>
          <p:nvPr/>
        </p:nvSpPr>
        <p:spPr bwMode="auto">
          <a:xfrm>
            <a:off x="5099585" y="3573016"/>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6"/>
          <p:cNvSpPr>
            <a:spLocks noChangeShapeType="1"/>
          </p:cNvSpPr>
          <p:nvPr/>
        </p:nvSpPr>
        <p:spPr bwMode="auto">
          <a:xfrm>
            <a:off x="5004172" y="2514295"/>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7"/>
          <p:cNvSpPr>
            <a:spLocks noChangeShapeType="1"/>
          </p:cNvSpPr>
          <p:nvPr/>
        </p:nvSpPr>
        <p:spPr bwMode="auto">
          <a:xfrm>
            <a:off x="2203623" y="2493095"/>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28"/>
          <p:cNvSpPr>
            <a:spLocks noChangeShapeType="1"/>
          </p:cNvSpPr>
          <p:nvPr/>
        </p:nvSpPr>
        <p:spPr bwMode="auto">
          <a:xfrm>
            <a:off x="6917961" y="3068960"/>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0"/>
          <p:cNvSpPr>
            <a:spLocks noChangeShapeType="1"/>
          </p:cNvSpPr>
          <p:nvPr/>
        </p:nvSpPr>
        <p:spPr bwMode="auto">
          <a:xfrm>
            <a:off x="7236296" y="5273451"/>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2"/>
          <p:cNvSpPr>
            <a:spLocks noChangeShapeType="1"/>
          </p:cNvSpPr>
          <p:nvPr/>
        </p:nvSpPr>
        <p:spPr bwMode="auto">
          <a:xfrm>
            <a:off x="8604448" y="3068960"/>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14313" y="285750"/>
            <a:ext cx="5811837" cy="762000"/>
          </a:xfrm>
        </p:spPr>
        <p:txBody>
          <a:bodyPr/>
          <a:lstStyle/>
          <a:p>
            <a:pPr eaLnBrk="1" hangingPunct="1"/>
            <a:r>
              <a:rPr lang="zh-CN" altLang="en-US" sz="3600" b="1" smtClean="0">
                <a:solidFill>
                  <a:srgbClr val="FF0000"/>
                </a:solidFill>
                <a:latin typeface="Times New Roman" pitchFamily="18" charset="0"/>
              </a:rPr>
              <a:t>例1</a:t>
            </a:r>
            <a:r>
              <a:rPr lang="zh-CN" altLang="en-US" sz="3600" b="1" smtClean="0">
                <a:solidFill>
                  <a:srgbClr val="0000FF"/>
                </a:solidFill>
              </a:rPr>
              <a:t> </a:t>
            </a:r>
            <a:r>
              <a:rPr lang="zh-CN" altLang="en-US" sz="3600" b="1" smtClean="0">
                <a:solidFill>
                  <a:srgbClr val="0000FF"/>
                </a:solidFill>
                <a:latin typeface="Times New Roman" pitchFamily="18" charset="0"/>
              </a:rPr>
              <a:t>载流长直导线的磁场</a:t>
            </a:r>
            <a:r>
              <a:rPr lang="zh-CN" altLang="en-US" smtClean="0"/>
              <a:t> </a:t>
            </a:r>
          </a:p>
        </p:txBody>
      </p:sp>
      <p:sp>
        <p:nvSpPr>
          <p:cNvPr id="88067" name="Rectangle 5"/>
          <p:cNvSpPr>
            <a:spLocks noChangeArrowheads="1"/>
          </p:cNvSpPr>
          <p:nvPr/>
        </p:nvSpPr>
        <p:spPr bwMode="auto">
          <a:xfrm>
            <a:off x="6248400" y="396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8068" name="Rectangle 29"/>
          <p:cNvSpPr>
            <a:spLocks noChangeArrowheads="1"/>
          </p:cNvSpPr>
          <p:nvPr/>
        </p:nvSpPr>
        <p:spPr bwMode="auto">
          <a:xfrm>
            <a:off x="1258888" y="2852738"/>
            <a:ext cx="2873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 </a:t>
            </a:r>
            <a:endParaRPr lang="zh-CN" altLang="en-US" b="1">
              <a:solidFill>
                <a:srgbClr val="000000"/>
              </a:solidFill>
            </a:endParaRPr>
          </a:p>
        </p:txBody>
      </p:sp>
      <p:grpSp>
        <p:nvGrpSpPr>
          <p:cNvPr id="88069" name="组合 14"/>
          <p:cNvGrpSpPr>
            <a:grpSpLocks/>
          </p:cNvGrpSpPr>
          <p:nvPr/>
        </p:nvGrpSpPr>
        <p:grpSpPr bwMode="auto">
          <a:xfrm>
            <a:off x="2643188" y="2357438"/>
            <a:ext cx="2303462" cy="2951162"/>
            <a:chOff x="3276600" y="3573463"/>
            <a:chExt cx="2303463" cy="2951162"/>
          </a:xfrm>
        </p:grpSpPr>
        <p:sp>
          <p:nvSpPr>
            <p:cNvPr id="88071" name="Line 27"/>
            <p:cNvSpPr>
              <a:spLocks noChangeShapeType="1"/>
            </p:cNvSpPr>
            <p:nvPr/>
          </p:nvSpPr>
          <p:spPr bwMode="auto">
            <a:xfrm flipV="1">
              <a:off x="3779838" y="3573463"/>
              <a:ext cx="0" cy="2951162"/>
            </a:xfrm>
            <a:prstGeom prst="line">
              <a:avLst/>
            </a:prstGeom>
            <a:noFill/>
            <a:ln w="76200">
              <a:solidFill>
                <a:srgbClr val="99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2" name="Line 30"/>
            <p:cNvSpPr>
              <a:spLocks noChangeShapeType="1"/>
            </p:cNvSpPr>
            <p:nvPr/>
          </p:nvSpPr>
          <p:spPr bwMode="auto">
            <a:xfrm flipV="1">
              <a:off x="3779838" y="4652963"/>
              <a:ext cx="0" cy="50482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73" name="Rectangle 32"/>
            <p:cNvSpPr>
              <a:spLocks noChangeArrowheads="1"/>
            </p:cNvSpPr>
            <p:nvPr/>
          </p:nvSpPr>
          <p:spPr bwMode="auto">
            <a:xfrm>
              <a:off x="3276600" y="4652963"/>
              <a:ext cx="342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I</a:t>
              </a:r>
              <a:endParaRPr lang="zh-CN" altLang="en-US" b="1">
                <a:solidFill>
                  <a:srgbClr val="000000"/>
                </a:solidFill>
                <a:latin typeface="Times New Roman" pitchFamily="18" charset="0"/>
              </a:endParaRPr>
            </a:p>
          </p:txBody>
        </p:sp>
        <p:sp>
          <p:nvSpPr>
            <p:cNvPr id="88074" name="Line 33"/>
            <p:cNvSpPr>
              <a:spLocks noChangeShapeType="1"/>
            </p:cNvSpPr>
            <p:nvPr/>
          </p:nvSpPr>
          <p:spPr bwMode="auto">
            <a:xfrm>
              <a:off x="3779838" y="5300663"/>
              <a:ext cx="1296987"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5" name="Rectangle 35"/>
            <p:cNvSpPr>
              <a:spLocks noChangeArrowheads="1"/>
            </p:cNvSpPr>
            <p:nvPr/>
          </p:nvSpPr>
          <p:spPr bwMode="auto">
            <a:xfrm>
              <a:off x="5148263" y="5013325"/>
              <a:ext cx="431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P</a:t>
              </a:r>
              <a:endParaRPr lang="zh-CN" altLang="en-US" b="1">
                <a:solidFill>
                  <a:srgbClr val="000000"/>
                </a:solidFill>
                <a:latin typeface="Times New Roman" pitchFamily="18" charset="0"/>
              </a:endParaRPr>
            </a:p>
          </p:txBody>
        </p:sp>
        <p:sp>
          <p:nvSpPr>
            <p:cNvPr id="88076" name="Oval 36"/>
            <p:cNvSpPr>
              <a:spLocks noChangeArrowheads="1"/>
            </p:cNvSpPr>
            <p:nvPr/>
          </p:nvSpPr>
          <p:spPr bwMode="auto">
            <a:xfrm>
              <a:off x="5076825" y="5300663"/>
              <a:ext cx="71438" cy="71437"/>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8077" name="Rectangle 38"/>
            <p:cNvSpPr>
              <a:spLocks noChangeArrowheads="1"/>
            </p:cNvSpPr>
            <p:nvPr/>
          </p:nvSpPr>
          <p:spPr bwMode="auto">
            <a:xfrm>
              <a:off x="4284663" y="5300663"/>
              <a:ext cx="4095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a:t>
              </a:r>
              <a:endParaRPr lang="zh-CN" altLang="en-US" b="1">
                <a:solidFill>
                  <a:srgbClr val="000000"/>
                </a:solidFill>
                <a:latin typeface="Times New Roman" pitchFamily="18" charset="0"/>
              </a:endParaRPr>
            </a:p>
          </p:txBody>
        </p:sp>
      </p:grpSp>
      <p:sp>
        <p:nvSpPr>
          <p:cNvPr id="88070" name="TextBox 13"/>
          <p:cNvSpPr txBox="1">
            <a:spLocks noChangeArrowheads="1"/>
          </p:cNvSpPr>
          <p:nvPr/>
        </p:nvSpPr>
        <p:spPr bwMode="auto">
          <a:xfrm>
            <a:off x="500063" y="1357313"/>
            <a:ext cx="79295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真空中载流直导线通有电流 </a:t>
            </a:r>
            <a:r>
              <a:rPr lang="en-US" altLang="zh-CN" sz="2800" b="1">
                <a:solidFill>
                  <a:srgbClr val="000000"/>
                </a:solidFill>
                <a:latin typeface="Times New Roman" pitchFamily="18" charset="0"/>
              </a:rPr>
              <a:t>I，</a:t>
            </a:r>
            <a:r>
              <a:rPr lang="zh-CN" altLang="en-US" sz="2800" b="1">
                <a:solidFill>
                  <a:srgbClr val="000000"/>
                </a:solidFill>
                <a:latin typeface="Times New Roman" pitchFamily="18" charset="0"/>
              </a:rPr>
              <a:t>计算空间任意</a:t>
            </a:r>
            <a:r>
              <a:rPr lang="en-US" altLang="zh-CN" sz="2800" b="1">
                <a:solidFill>
                  <a:srgbClr val="000000"/>
                </a:solidFill>
                <a:latin typeface="Times New Roman" pitchFamily="18" charset="0"/>
              </a:rPr>
              <a:t>P</a:t>
            </a:r>
            <a:r>
              <a:rPr lang="zh-CN" altLang="en-US" sz="2800" b="1">
                <a:solidFill>
                  <a:srgbClr val="000000"/>
                </a:solidFill>
                <a:latin typeface="Times New Roman" pitchFamily="18" charset="0"/>
              </a:rPr>
              <a:t>点的磁场 </a:t>
            </a:r>
            <a:r>
              <a:rPr lang="en-US" altLang="zh-CN" sz="2800" b="1">
                <a:solidFill>
                  <a:srgbClr val="000000"/>
                </a:solidFill>
                <a:latin typeface="Times New Roman" pitchFamily="18" charset="0"/>
              </a:rPr>
              <a:t>B</a:t>
            </a:r>
            <a:r>
              <a:rPr lang="zh-CN" altLang="en-US" sz="2800" b="1">
                <a:solidFill>
                  <a:srgbClr val="000000"/>
                </a:solidFill>
                <a:latin typeface="Times New Roman" pitchFamily="18" charset="0"/>
              </a:rPr>
              <a:t>。</a:t>
            </a:r>
            <a:endParaRPr lang="zh-CN" altLang="en-US" sz="2800">
              <a:latin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Rectangle 4"/>
          <p:cNvSpPr>
            <a:spLocks noChangeArrowheads="1"/>
          </p:cNvSpPr>
          <p:nvPr/>
        </p:nvSpPr>
        <p:spPr bwMode="auto">
          <a:xfrm>
            <a:off x="6248400" y="396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pic>
        <p:nvPicPr>
          <p:cNvPr id="89092" name="Picture 5" descr="http://cai.tongji.edu.cn/UPNetClass/electronaget/ch4/page/Image929.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2208213"/>
            <a:ext cx="307498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Line 7"/>
          <p:cNvSpPr>
            <a:spLocks noChangeShapeType="1"/>
          </p:cNvSpPr>
          <p:nvPr/>
        </p:nvSpPr>
        <p:spPr bwMode="auto">
          <a:xfrm>
            <a:off x="3851920" y="1556792"/>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TextBox 2"/>
          <p:cNvSpPr txBox="1"/>
          <p:nvPr/>
        </p:nvSpPr>
        <p:spPr>
          <a:xfrm>
            <a:off x="179512" y="404664"/>
            <a:ext cx="8640960" cy="1596847"/>
          </a:xfrm>
          <a:prstGeom prst="rect">
            <a:avLst/>
          </a:prstGeom>
          <a:noFill/>
        </p:spPr>
        <p:txBody>
          <a:bodyPr wrap="square" rtlCol="0">
            <a:spAutoFit/>
          </a:bodyPr>
          <a:lstStyle/>
          <a:p>
            <a:pPr algn="just">
              <a:lnSpc>
                <a:spcPct val="130000"/>
              </a:lnSpc>
            </a:pPr>
            <a:r>
              <a:rPr lang="zh-CN" altLang="en-US" sz="2600" b="1" dirty="0">
                <a:solidFill>
                  <a:schemeClr val="hlink"/>
                </a:solidFill>
              </a:rPr>
              <a:t>步骤1: </a:t>
            </a:r>
            <a:r>
              <a:rPr lang="zh-CN" altLang="en-US" sz="2600" b="1" dirty="0"/>
              <a:t>以 </a:t>
            </a:r>
            <a:r>
              <a:rPr lang="en-US" altLang="zh-CN" sz="2600" b="1" dirty="0"/>
              <a:t>P</a:t>
            </a:r>
            <a:r>
              <a:rPr lang="zh-CN" altLang="en-US" sz="2600" b="1" dirty="0"/>
              <a:t>点到导线上的</a:t>
            </a:r>
            <a:r>
              <a:rPr lang="zh-CN" altLang="en-US" sz="2600" b="1" dirty="0">
                <a:solidFill>
                  <a:srgbClr val="0000FF"/>
                </a:solidFill>
              </a:rPr>
              <a:t>垂点</a:t>
            </a:r>
            <a:r>
              <a:rPr lang="zh-CN" altLang="en-US" sz="2600" b="1" dirty="0"/>
              <a:t>为坐标原点</a:t>
            </a:r>
            <a:r>
              <a:rPr lang="en-US" altLang="zh-CN" sz="2600" dirty="0"/>
              <a:t>O</a:t>
            </a:r>
            <a:r>
              <a:rPr lang="zh-CN" altLang="en-US" sz="2600" dirty="0"/>
              <a:t>，</a:t>
            </a:r>
            <a:r>
              <a:rPr lang="zh-CN" altLang="en-US" sz="2600" b="1" dirty="0">
                <a:solidFill>
                  <a:srgbClr val="000000"/>
                </a:solidFill>
              </a:rPr>
              <a:t>沿直导线的电流方向取坐标系</a:t>
            </a:r>
            <a:r>
              <a:rPr lang="en-US" altLang="zh-CN" sz="2600" b="1" dirty="0">
                <a:solidFill>
                  <a:srgbClr val="000000"/>
                </a:solidFill>
              </a:rPr>
              <a:t>OZ，</a:t>
            </a:r>
            <a:r>
              <a:rPr lang="zh-CN" altLang="en-US" sz="2600" b="1" dirty="0">
                <a:solidFill>
                  <a:srgbClr val="000000"/>
                </a:solidFill>
              </a:rPr>
              <a:t>在载流导线</a:t>
            </a:r>
            <a:r>
              <a:rPr lang="zh-CN" altLang="en-US" sz="2600" b="1" dirty="0">
                <a:solidFill>
                  <a:srgbClr val="0000FF"/>
                </a:solidFill>
              </a:rPr>
              <a:t>正方向</a:t>
            </a:r>
            <a:r>
              <a:rPr lang="zh-CN" altLang="en-US" sz="2600" b="1" dirty="0">
                <a:solidFill>
                  <a:srgbClr val="000000"/>
                </a:solidFill>
              </a:rPr>
              <a:t>上任一位置取一电流元，画出从电流元</a:t>
            </a:r>
            <a:r>
              <a:rPr lang="en-US" altLang="zh-CN" sz="2600" b="1" dirty="0" err="1">
                <a:solidFill>
                  <a:srgbClr val="000000"/>
                </a:solidFill>
              </a:rPr>
              <a:t>Idl</a:t>
            </a:r>
            <a:r>
              <a:rPr lang="zh-CN" altLang="en-US" sz="2600" b="1" dirty="0">
                <a:solidFill>
                  <a:srgbClr val="000000"/>
                </a:solidFill>
              </a:rPr>
              <a:t>到 </a:t>
            </a:r>
            <a:r>
              <a:rPr lang="en-US" altLang="zh-CN" sz="2600" b="1" dirty="0">
                <a:solidFill>
                  <a:srgbClr val="000000"/>
                </a:solidFill>
              </a:rPr>
              <a:t>P</a:t>
            </a:r>
            <a:r>
              <a:rPr lang="zh-CN" altLang="en-US" sz="2600" b="1" dirty="0">
                <a:solidFill>
                  <a:srgbClr val="000000"/>
                </a:solidFill>
              </a:rPr>
              <a:t>点的矢径 </a:t>
            </a:r>
            <a:endParaRPr lang="zh-CN" altLang="en-US" sz="2600" dirty="0"/>
          </a:p>
        </p:txBody>
      </p:sp>
      <p:sp>
        <p:nvSpPr>
          <p:cNvPr id="4" name="矩形 3"/>
          <p:cNvSpPr/>
          <p:nvPr/>
        </p:nvSpPr>
        <p:spPr>
          <a:xfrm>
            <a:off x="3074987" y="2564904"/>
            <a:ext cx="5609910" cy="1132618"/>
          </a:xfrm>
          <a:prstGeom prst="rect">
            <a:avLst/>
          </a:prstGeom>
        </p:spPr>
        <p:txBody>
          <a:bodyPr wrap="square">
            <a:spAutoFit/>
          </a:bodyPr>
          <a:lstStyle/>
          <a:p>
            <a:pPr algn="just" eaLnBrk="1" hangingPunct="1">
              <a:lnSpc>
                <a:spcPct val="130000"/>
              </a:lnSpc>
              <a:buClr>
                <a:srgbClr val="3333CC"/>
              </a:buClr>
              <a:buNone/>
            </a:pPr>
            <a:r>
              <a:rPr lang="zh-CN" altLang="en-US" sz="2600" b="1" dirty="0">
                <a:solidFill>
                  <a:schemeClr val="hlink"/>
                </a:solidFill>
              </a:rPr>
              <a:t>步骤2:</a:t>
            </a:r>
            <a:r>
              <a:rPr lang="zh-CN" altLang="en-US" sz="2600" b="1" dirty="0">
                <a:solidFill>
                  <a:schemeClr val="bg2"/>
                </a:solidFill>
              </a:rPr>
              <a:t> 写出该电流元在</a:t>
            </a:r>
            <a:r>
              <a:rPr lang="en-US" altLang="zh-CN" sz="2600" b="1" dirty="0">
                <a:solidFill>
                  <a:schemeClr val="bg2"/>
                </a:solidFill>
              </a:rPr>
              <a:t>P</a:t>
            </a:r>
            <a:r>
              <a:rPr lang="zh-CN" altLang="en-US" sz="2600" b="1" dirty="0">
                <a:solidFill>
                  <a:schemeClr val="bg2"/>
                </a:solidFill>
              </a:rPr>
              <a:t>点产生的磁感应强度</a:t>
            </a:r>
            <a:r>
              <a:rPr lang="en-US" altLang="zh-CN" sz="2600" b="1" dirty="0">
                <a:solidFill>
                  <a:schemeClr val="bg2"/>
                </a:solidFill>
              </a:rPr>
              <a:t>dB</a:t>
            </a:r>
            <a:r>
              <a:rPr lang="zh-CN" altLang="en-US" sz="2600" b="1" dirty="0">
                <a:solidFill>
                  <a:schemeClr val="bg2"/>
                </a:solidFill>
              </a:rPr>
              <a:t>的大小 </a:t>
            </a:r>
          </a:p>
        </p:txBody>
      </p:sp>
      <p:graphicFrame>
        <p:nvGraphicFramePr>
          <p:cNvPr id="5" name="对象 4"/>
          <p:cNvGraphicFramePr>
            <a:graphicFrameLocks noChangeAspect="1"/>
          </p:cNvGraphicFramePr>
          <p:nvPr>
            <p:extLst>
              <p:ext uri="{D42A27DB-BD31-4B8C-83A1-F6EECF244321}">
                <p14:modId xmlns:p14="http://schemas.microsoft.com/office/powerpoint/2010/main" val="1723712260"/>
              </p:ext>
            </p:extLst>
          </p:nvPr>
        </p:nvGraphicFramePr>
        <p:xfrm>
          <a:off x="4644008" y="3861048"/>
          <a:ext cx="2952328" cy="1015351"/>
        </p:xfrm>
        <a:graphic>
          <a:graphicData uri="http://schemas.openxmlformats.org/presentationml/2006/ole">
            <mc:AlternateContent xmlns:mc="http://schemas.openxmlformats.org/markup-compatibility/2006">
              <mc:Choice xmlns:v="urn:schemas-microsoft-com:vml" Requires="v">
                <p:oleObj spid="_x0000_s228404" name="公式" r:id="rId5" imgW="1193282" imgH="406224" progId="Equation.3">
                  <p:embed/>
                </p:oleObj>
              </mc:Choice>
              <mc:Fallback>
                <p:oleObj name="公式" r:id="rId5" imgW="1193282" imgH="406224"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3861048"/>
                        <a:ext cx="2952328" cy="1015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4"/>
          <p:cNvSpPr>
            <a:spLocks noChangeArrowheads="1"/>
          </p:cNvSpPr>
          <p:nvPr/>
        </p:nvSpPr>
        <p:spPr bwMode="auto">
          <a:xfrm>
            <a:off x="4074343" y="5301208"/>
            <a:ext cx="343074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dirty="0">
                <a:solidFill>
                  <a:srgbClr val="000000"/>
                </a:solidFill>
                <a:latin typeface="Times New Roman" pitchFamily="18" charset="0"/>
              </a:rPr>
              <a:t>方向：垂直板面向里</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3"/>
          <p:cNvSpPr>
            <a:spLocks noGrp="1" noChangeArrowheads="1"/>
          </p:cNvSpPr>
          <p:nvPr>
            <p:ph type="body" idx="1"/>
          </p:nvPr>
        </p:nvSpPr>
        <p:spPr>
          <a:xfrm>
            <a:off x="146058" y="1751012"/>
            <a:ext cx="8602405" cy="1106488"/>
          </a:xfrm>
        </p:spPr>
        <p:txBody>
          <a:bodyPr/>
          <a:lstStyle/>
          <a:p>
            <a:pPr marL="0" indent="0" algn="just" eaLnBrk="1" hangingPunct="1">
              <a:lnSpc>
                <a:spcPct val="130000"/>
              </a:lnSpc>
              <a:spcBef>
                <a:spcPct val="0"/>
              </a:spcBef>
              <a:buClr>
                <a:srgbClr val="3333CC"/>
              </a:buClr>
              <a:buNone/>
            </a:pPr>
            <a:r>
              <a:rPr lang="zh-CN" altLang="en-US" sz="2600" b="1" kern="1200" dirty="0">
                <a:solidFill>
                  <a:schemeClr val="hlink"/>
                </a:solidFill>
                <a:latin typeface="Times New Roman" pitchFamily="18" charset="0"/>
                <a:ea typeface="宋体" pitchFamily="2" charset="-122"/>
              </a:rPr>
              <a:t>步骤4: </a:t>
            </a:r>
            <a:r>
              <a:rPr lang="zh-CN" altLang="en-US" sz="2600" b="1" kern="1200" dirty="0">
                <a:solidFill>
                  <a:schemeClr val="bg2"/>
                </a:solidFill>
                <a:latin typeface="Times New Roman" pitchFamily="18" charset="0"/>
                <a:ea typeface="宋体" pitchFamily="2" charset="-122"/>
              </a:rPr>
              <a:t>整个直电流在</a:t>
            </a:r>
            <a:r>
              <a:rPr lang="en-US" altLang="zh-CN" sz="2600" b="1" kern="1200" dirty="0">
                <a:solidFill>
                  <a:schemeClr val="bg2"/>
                </a:solidFill>
                <a:latin typeface="Times New Roman" pitchFamily="18" charset="0"/>
                <a:ea typeface="宋体" pitchFamily="2" charset="-122"/>
              </a:rPr>
              <a:t>P</a:t>
            </a:r>
            <a:r>
              <a:rPr lang="zh-CN" altLang="en-US" sz="2600" b="1" kern="1200" dirty="0">
                <a:solidFill>
                  <a:schemeClr val="bg2"/>
                </a:solidFill>
                <a:latin typeface="Times New Roman" pitchFamily="18" charset="0"/>
                <a:ea typeface="宋体" pitchFamily="2" charset="-122"/>
              </a:rPr>
              <a:t>点磁感应强度的方向也垂直板面向里，矢量叠加变为代数和</a:t>
            </a:r>
            <a:r>
              <a:rPr lang="en-US" altLang="zh-CN" sz="2600" b="1" kern="1200" dirty="0">
                <a:solidFill>
                  <a:schemeClr val="bg2"/>
                </a:solidFill>
                <a:latin typeface="Times New Roman" pitchFamily="18" charset="0"/>
                <a:ea typeface="宋体" pitchFamily="2" charset="-122"/>
              </a:rPr>
              <a:t>—</a:t>
            </a:r>
            <a:r>
              <a:rPr lang="zh-CN" altLang="en-US" sz="2600" b="1" kern="1200" dirty="0">
                <a:solidFill>
                  <a:schemeClr val="bg2"/>
                </a:solidFill>
                <a:latin typeface="Times New Roman" pitchFamily="18" charset="0"/>
                <a:ea typeface="宋体" pitchFamily="2" charset="-122"/>
              </a:rPr>
              <a:t>积分</a:t>
            </a:r>
          </a:p>
          <a:p>
            <a:pPr algn="just" eaLnBrk="1" hangingPunct="1">
              <a:buFont typeface="Wingdings" pitchFamily="2" charset="2"/>
              <a:buNone/>
            </a:pPr>
            <a:endParaRPr lang="zh-CN" altLang="en-US" b="1" dirty="0" smtClean="0">
              <a:latin typeface="Times New Roman" pitchFamily="18" charset="0"/>
            </a:endParaRPr>
          </a:p>
        </p:txBody>
      </p:sp>
      <p:graphicFrame>
        <p:nvGraphicFramePr>
          <p:cNvPr id="91139" name="Object 10"/>
          <p:cNvGraphicFramePr>
            <a:graphicFrameLocks noChangeAspect="1"/>
          </p:cNvGraphicFramePr>
          <p:nvPr>
            <p:extLst>
              <p:ext uri="{D42A27DB-BD31-4B8C-83A1-F6EECF244321}">
                <p14:modId xmlns:p14="http://schemas.microsoft.com/office/powerpoint/2010/main" val="74992055"/>
              </p:ext>
            </p:extLst>
          </p:nvPr>
        </p:nvGraphicFramePr>
        <p:xfrm>
          <a:off x="2267744" y="3068960"/>
          <a:ext cx="4165376" cy="956255"/>
        </p:xfrm>
        <a:graphic>
          <a:graphicData uri="http://schemas.openxmlformats.org/presentationml/2006/ole">
            <mc:AlternateContent xmlns:mc="http://schemas.openxmlformats.org/markup-compatibility/2006">
              <mc:Choice xmlns:v="urn:schemas-microsoft-com:vml" Requires="v">
                <p:oleObj spid="_x0000_s91249" name="公式" r:id="rId3" imgW="1104840" imgH="253800" progId="Equation.3">
                  <p:embed/>
                </p:oleObj>
              </mc:Choice>
              <mc:Fallback>
                <p:oleObj name="公式" r:id="rId3" imgW="1104840" imgH="253800" progId="Equation.3">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068960"/>
                        <a:ext cx="4165376" cy="956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0" name="Rectangle 13"/>
          <p:cNvSpPr>
            <a:spLocks noChangeArrowheads="1"/>
          </p:cNvSpPr>
          <p:nvPr/>
        </p:nvSpPr>
        <p:spPr bwMode="auto">
          <a:xfrm>
            <a:off x="146059" y="332656"/>
            <a:ext cx="8784976" cy="10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
                <a:srgbClr val="3333CC"/>
              </a:buClr>
              <a:buNone/>
            </a:pPr>
            <a:r>
              <a:rPr lang="zh-CN" altLang="en-US" sz="2600" b="1" dirty="0">
                <a:solidFill>
                  <a:schemeClr val="hlink"/>
                </a:solidFill>
                <a:latin typeface="Times New Roman" pitchFamily="18" charset="0"/>
              </a:rPr>
              <a:t>步骤3: </a:t>
            </a:r>
            <a:r>
              <a:rPr lang="zh-CN" altLang="en-US" sz="2600" b="1" dirty="0">
                <a:solidFill>
                  <a:schemeClr val="bg2"/>
                </a:solidFill>
                <a:latin typeface="Times New Roman" pitchFamily="18" charset="0"/>
              </a:rPr>
              <a:t>导线上所有电流元在</a:t>
            </a:r>
            <a:r>
              <a:rPr lang="en-US" altLang="zh-CN" sz="2600" b="1" dirty="0">
                <a:solidFill>
                  <a:schemeClr val="bg2"/>
                </a:solidFill>
                <a:latin typeface="Times New Roman" pitchFamily="18" charset="0"/>
              </a:rPr>
              <a:t>P</a:t>
            </a:r>
            <a:r>
              <a:rPr lang="zh-CN" altLang="en-US" sz="2600" b="1" dirty="0">
                <a:solidFill>
                  <a:schemeClr val="bg2"/>
                </a:solidFill>
                <a:latin typeface="Times New Roman" pitchFamily="18" charset="0"/>
              </a:rPr>
              <a:t>点产生的方向都相同（垂直板面向里）</a:t>
            </a:r>
          </a:p>
        </p:txBody>
      </p:sp>
      <p:sp>
        <p:nvSpPr>
          <p:cNvPr id="91144" name="TextBox 7"/>
          <p:cNvSpPr txBox="1">
            <a:spLocks noChangeArrowheads="1"/>
          </p:cNvSpPr>
          <p:nvPr/>
        </p:nvSpPr>
        <p:spPr bwMode="auto">
          <a:xfrm>
            <a:off x="159664" y="4293096"/>
            <a:ext cx="889248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None/>
            </a:pPr>
            <a:r>
              <a:rPr lang="zh-CN" altLang="en-US" sz="2600" b="1" dirty="0" smtClean="0">
                <a:solidFill>
                  <a:schemeClr val="hlink"/>
                </a:solidFill>
                <a:latin typeface="Times New Roman" pitchFamily="18" charset="0"/>
              </a:rPr>
              <a:t>步骤</a:t>
            </a:r>
            <a:r>
              <a:rPr lang="en-US" altLang="zh-CN" sz="2600" b="1" dirty="0" smtClean="0">
                <a:solidFill>
                  <a:schemeClr val="hlink"/>
                </a:solidFill>
                <a:latin typeface="Times New Roman" pitchFamily="18" charset="0"/>
              </a:rPr>
              <a:t>5</a:t>
            </a:r>
            <a:r>
              <a:rPr lang="zh-CN" altLang="en-US" sz="2600" b="1" dirty="0">
                <a:solidFill>
                  <a:schemeClr val="hlink"/>
                </a:solidFill>
                <a:latin typeface="Times New Roman" pitchFamily="18" charset="0"/>
              </a:rPr>
              <a:t>：</a:t>
            </a:r>
            <a:r>
              <a:rPr lang="zh-CN" altLang="en-US" sz="2600" b="1" dirty="0" smtClean="0">
                <a:solidFill>
                  <a:schemeClr val="bg2"/>
                </a:solidFill>
                <a:latin typeface="宋体" pitchFamily="2" charset="-122"/>
              </a:rPr>
              <a:t>把</a:t>
            </a:r>
            <a:r>
              <a:rPr lang="zh-CN" altLang="en-US" sz="2600" b="1" dirty="0">
                <a:solidFill>
                  <a:schemeClr val="bg2"/>
                </a:solidFill>
                <a:latin typeface="宋体" pitchFamily="2" charset="-122"/>
              </a:rPr>
              <a:t>不同变量转化为同一个变量再积分</a:t>
            </a:r>
          </a:p>
        </p:txBody>
      </p:sp>
      <p:pic>
        <p:nvPicPr>
          <p:cNvPr id="9" name="Picture 8" descr="http://cai.tongji.edu.cn/UPNetClass/electronaget/ch4/page/Image929.gif"/>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l="12376"/>
          <a:stretch/>
        </p:blipFill>
        <p:spPr bwMode="auto">
          <a:xfrm>
            <a:off x="6734099" y="3284984"/>
            <a:ext cx="2327813" cy="328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4230029771"/>
              </p:ext>
            </p:extLst>
          </p:nvPr>
        </p:nvGraphicFramePr>
        <p:xfrm>
          <a:off x="2339752" y="4939527"/>
          <a:ext cx="3643312" cy="1420813"/>
        </p:xfrm>
        <a:graphic>
          <a:graphicData uri="http://schemas.openxmlformats.org/presentationml/2006/ole">
            <mc:AlternateContent xmlns:mc="http://schemas.openxmlformats.org/markup-compatibility/2006">
              <mc:Choice xmlns:v="urn:schemas-microsoft-com:vml" Requires="v">
                <p:oleObj spid="_x0000_s91250" name="Equation" r:id="rId7" imgW="1651000" imgH="647700" progId="Equation.DSMT4">
                  <p:embed/>
                </p:oleObj>
              </mc:Choice>
              <mc:Fallback>
                <p:oleObj name="Equation" r:id="rId7" imgW="1651000" imgH="647700" progId="Equation.DSMT4">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4939527"/>
                        <a:ext cx="3643312"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extLst>
              <p:ext uri="{D42A27DB-BD31-4B8C-83A1-F6EECF244321}">
                <p14:modId xmlns:p14="http://schemas.microsoft.com/office/powerpoint/2010/main" val="696738437"/>
              </p:ext>
            </p:extLst>
          </p:nvPr>
        </p:nvGraphicFramePr>
        <p:xfrm>
          <a:off x="683568" y="620688"/>
          <a:ext cx="7072313" cy="1981200"/>
        </p:xfrm>
        <a:graphic>
          <a:graphicData uri="http://schemas.openxmlformats.org/presentationml/2006/ole">
            <mc:AlternateContent xmlns:mc="http://schemas.openxmlformats.org/markup-compatibility/2006">
              <mc:Choice xmlns:v="urn:schemas-microsoft-com:vml" Requires="v">
                <p:oleObj spid="_x0000_s92483" name="Equation" r:id="rId3" imgW="2971800" imgH="838200" progId="Equation.DSMT4">
                  <p:embed/>
                </p:oleObj>
              </mc:Choice>
              <mc:Fallback>
                <p:oleObj name="Equation" r:id="rId3" imgW="2971800" imgH="838200" progId="Equation.DSMT4">
                  <p:embed/>
                  <p:pic>
                    <p:nvPicPr>
                      <p:cNvPr id="0"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620688"/>
                        <a:ext cx="7072313"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5" name="TextBox 6"/>
          <p:cNvSpPr txBox="1">
            <a:spLocks noChangeArrowheads="1"/>
          </p:cNvSpPr>
          <p:nvPr/>
        </p:nvSpPr>
        <p:spPr bwMode="auto">
          <a:xfrm>
            <a:off x="357188" y="2852936"/>
            <a:ext cx="83581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latin typeface="Times New Roman" pitchFamily="18" charset="0"/>
              </a:rPr>
              <a:t>     和     分别是电流的</a:t>
            </a:r>
            <a:r>
              <a:rPr lang="zh-CN" altLang="en-US" sz="2400" b="1" dirty="0">
                <a:solidFill>
                  <a:schemeClr val="hlink"/>
                </a:solidFill>
                <a:latin typeface="Times New Roman" pitchFamily="18" charset="0"/>
              </a:rPr>
              <a:t>起点</a:t>
            </a:r>
            <a:r>
              <a:rPr lang="zh-CN" altLang="en-US" sz="2400" b="1" dirty="0">
                <a:latin typeface="Times New Roman" pitchFamily="18" charset="0"/>
              </a:rPr>
              <a:t>和</a:t>
            </a:r>
            <a:r>
              <a:rPr lang="zh-CN" altLang="en-US" sz="2400" b="1" dirty="0">
                <a:solidFill>
                  <a:schemeClr val="hlink"/>
                </a:solidFill>
                <a:latin typeface="Times New Roman" pitchFamily="18" charset="0"/>
              </a:rPr>
              <a:t>终点</a:t>
            </a:r>
            <a:r>
              <a:rPr lang="zh-CN" altLang="en-US" sz="2400" b="1" dirty="0">
                <a:latin typeface="Times New Roman" pitchFamily="18" charset="0"/>
              </a:rPr>
              <a:t>到</a:t>
            </a:r>
            <a:r>
              <a:rPr lang="en-US" altLang="zh-CN" sz="2400" b="1" dirty="0">
                <a:latin typeface="Times New Roman" pitchFamily="18" charset="0"/>
              </a:rPr>
              <a:t>P</a:t>
            </a:r>
            <a:r>
              <a:rPr lang="zh-CN" altLang="en-US" sz="2400" b="1" dirty="0">
                <a:latin typeface="Times New Roman" pitchFamily="18" charset="0"/>
              </a:rPr>
              <a:t>点的矢径与电流流向之间的夹角</a:t>
            </a:r>
          </a:p>
        </p:txBody>
      </p:sp>
      <p:graphicFrame>
        <p:nvGraphicFramePr>
          <p:cNvPr id="92166" name="Object 4"/>
          <p:cNvGraphicFramePr>
            <a:graphicFrameLocks noChangeAspect="1"/>
          </p:cNvGraphicFramePr>
          <p:nvPr>
            <p:extLst>
              <p:ext uri="{D42A27DB-BD31-4B8C-83A1-F6EECF244321}">
                <p14:modId xmlns:p14="http://schemas.microsoft.com/office/powerpoint/2010/main" val="2295042983"/>
              </p:ext>
            </p:extLst>
          </p:nvPr>
        </p:nvGraphicFramePr>
        <p:xfrm>
          <a:off x="428625" y="2852936"/>
          <a:ext cx="328613" cy="473075"/>
        </p:xfrm>
        <a:graphic>
          <a:graphicData uri="http://schemas.openxmlformats.org/presentationml/2006/ole">
            <mc:AlternateContent xmlns:mc="http://schemas.openxmlformats.org/markup-compatibility/2006">
              <mc:Choice xmlns:v="urn:schemas-microsoft-com:vml" Requires="v">
                <p:oleObj spid="_x0000_s92484" name="公式" r:id="rId5" imgW="152268" imgH="215713" progId="Equation.3">
                  <p:embed/>
                </p:oleObj>
              </mc:Choice>
              <mc:Fallback>
                <p:oleObj name="公式" r:id="rId5" imgW="152268" imgH="215713" progId="Equation.3">
                  <p:embed/>
                  <p:pic>
                    <p:nvPicPr>
                      <p:cNvPr id="0"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2852936"/>
                        <a:ext cx="328613"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7" name="Object 6"/>
          <p:cNvGraphicFramePr>
            <a:graphicFrameLocks noChangeAspect="1"/>
          </p:cNvGraphicFramePr>
          <p:nvPr>
            <p:extLst>
              <p:ext uri="{D42A27DB-BD31-4B8C-83A1-F6EECF244321}">
                <p14:modId xmlns:p14="http://schemas.microsoft.com/office/powerpoint/2010/main" val="1757256"/>
              </p:ext>
            </p:extLst>
          </p:nvPr>
        </p:nvGraphicFramePr>
        <p:xfrm>
          <a:off x="1143000" y="2852936"/>
          <a:ext cx="390525" cy="473075"/>
        </p:xfrm>
        <a:graphic>
          <a:graphicData uri="http://schemas.openxmlformats.org/presentationml/2006/ole">
            <mc:AlternateContent xmlns:mc="http://schemas.openxmlformats.org/markup-compatibility/2006">
              <mc:Choice xmlns:v="urn:schemas-microsoft-com:vml" Requires="v">
                <p:oleObj spid="_x0000_s92485" name="公式" r:id="rId7" imgW="177569" imgH="215619" progId="Equation.3">
                  <p:embed/>
                </p:oleObj>
              </mc:Choice>
              <mc:Fallback>
                <p:oleObj name="公式" r:id="rId7" imgW="177569" imgH="215619" progId="Equation.3">
                  <p:embed/>
                  <p:pic>
                    <p:nvPicPr>
                      <p:cNvPr id="0" name="Picture 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852936"/>
                        <a:ext cx="3905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p:cNvSpPr txBox="1">
            <a:spLocks noChangeArrowheads="1"/>
          </p:cNvSpPr>
          <p:nvPr/>
        </p:nvSpPr>
        <p:spPr bwMode="auto">
          <a:xfrm>
            <a:off x="214313" y="3914353"/>
            <a:ext cx="845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eaLnBrk="1" hangingPunct="1">
              <a:buFont typeface="Wingdings" pitchFamily="2" charset="2"/>
              <a:buNone/>
            </a:pPr>
            <a:r>
              <a:rPr lang="zh-CN" altLang="en-US" b="1" kern="0" dirty="0" smtClean="0">
                <a:latin typeface="Times New Roman" pitchFamily="18" charset="0"/>
              </a:rPr>
              <a:t>讨论：若导线为</a:t>
            </a:r>
            <a:r>
              <a:rPr lang="zh-CN" altLang="en-US" b="1" kern="0" dirty="0" smtClean="0">
                <a:solidFill>
                  <a:srgbClr val="0000FF"/>
                </a:solidFill>
                <a:latin typeface="Times New Roman" pitchFamily="18" charset="0"/>
              </a:rPr>
              <a:t>无限长</a:t>
            </a:r>
            <a:r>
              <a:rPr lang="zh-CN" altLang="en-US" b="1" kern="0" dirty="0" smtClean="0">
                <a:latin typeface="Times New Roman" pitchFamily="18" charset="0"/>
              </a:rPr>
              <a:t>，则           ，           </a:t>
            </a:r>
            <a:endParaRPr lang="zh-CN" altLang="en-US" kern="0" dirty="0" smtClean="0"/>
          </a:p>
        </p:txBody>
      </p:sp>
      <p:graphicFrame>
        <p:nvGraphicFramePr>
          <p:cNvPr id="9" name="Object 10"/>
          <p:cNvGraphicFramePr>
            <a:graphicFrameLocks noChangeAspect="1"/>
          </p:cNvGraphicFramePr>
          <p:nvPr>
            <p:extLst>
              <p:ext uri="{D42A27DB-BD31-4B8C-83A1-F6EECF244321}">
                <p14:modId xmlns:p14="http://schemas.microsoft.com/office/powerpoint/2010/main" val="3851576999"/>
              </p:ext>
            </p:extLst>
          </p:nvPr>
        </p:nvGraphicFramePr>
        <p:xfrm>
          <a:off x="5286375" y="3985791"/>
          <a:ext cx="971550" cy="508000"/>
        </p:xfrm>
        <a:graphic>
          <a:graphicData uri="http://schemas.openxmlformats.org/presentationml/2006/ole">
            <mc:AlternateContent xmlns:mc="http://schemas.openxmlformats.org/markup-compatibility/2006">
              <mc:Choice xmlns:v="urn:schemas-microsoft-com:vml" Requires="v">
                <p:oleObj spid="_x0000_s92486" name="公式" r:id="rId9" imgW="418918" imgH="215806" progId="Equation.3">
                  <p:embed/>
                </p:oleObj>
              </mc:Choice>
              <mc:Fallback>
                <p:oleObj name="公式" r:id="rId9" imgW="418918" imgH="215806" progId="Equation.3">
                  <p:embed/>
                  <p:pic>
                    <p:nvPicPr>
                      <p:cNvPr id="0" name="Picture 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6375" y="3985791"/>
                        <a:ext cx="9715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4037517687"/>
              </p:ext>
            </p:extLst>
          </p:nvPr>
        </p:nvGraphicFramePr>
        <p:xfrm>
          <a:off x="6500813" y="3985791"/>
          <a:ext cx="1143000" cy="547687"/>
        </p:xfrm>
        <a:graphic>
          <a:graphicData uri="http://schemas.openxmlformats.org/presentationml/2006/ole">
            <mc:AlternateContent xmlns:mc="http://schemas.openxmlformats.org/markup-compatibility/2006">
              <mc:Choice xmlns:v="urn:schemas-microsoft-com:vml" Requires="v">
                <p:oleObj spid="_x0000_s92487" name="公式" r:id="rId11" imgW="457002" imgH="215806" progId="Equation.3">
                  <p:embed/>
                </p:oleObj>
              </mc:Choice>
              <mc:Fallback>
                <p:oleObj name="公式" r:id="rId11" imgW="457002" imgH="215806" progId="Equation.3">
                  <p:embed/>
                  <p:pic>
                    <p:nvPicPr>
                      <p:cNvPr id="0" name="Picture 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0813" y="3985791"/>
                        <a:ext cx="114300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3143341432"/>
              </p:ext>
            </p:extLst>
          </p:nvPr>
        </p:nvGraphicFramePr>
        <p:xfrm>
          <a:off x="3232944" y="4653136"/>
          <a:ext cx="1514475" cy="1067495"/>
        </p:xfrm>
        <a:graphic>
          <a:graphicData uri="http://schemas.openxmlformats.org/presentationml/2006/ole">
            <mc:AlternateContent xmlns:mc="http://schemas.openxmlformats.org/markup-compatibility/2006">
              <mc:Choice xmlns:v="urn:schemas-microsoft-com:vml" Requires="v">
                <p:oleObj spid="_x0000_s92488" name="公式" r:id="rId13" imgW="583947" imgH="406224" progId="Equation.3">
                  <p:embed/>
                </p:oleObj>
              </mc:Choice>
              <mc:Fallback>
                <p:oleObj name="公式" r:id="rId13" imgW="583947" imgH="406224" progId="Equation.3">
                  <p:embed/>
                  <p:pic>
                    <p:nvPicPr>
                      <p:cNvPr id="0" name="Picture 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2944" y="4653136"/>
                        <a:ext cx="1514475" cy="1067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6"/>
          <p:cNvSpPr>
            <a:spLocks noChangeArrowheads="1"/>
          </p:cNvSpPr>
          <p:nvPr/>
        </p:nvSpPr>
        <p:spPr bwMode="auto">
          <a:xfrm>
            <a:off x="2931790" y="4675437"/>
            <a:ext cx="2360290" cy="10801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67482" y="188640"/>
            <a:ext cx="7793038" cy="685800"/>
          </a:xfrm>
        </p:spPr>
        <p:txBody>
          <a:bodyPr/>
          <a:lstStyle/>
          <a:p>
            <a:pPr eaLnBrk="1" hangingPunct="1"/>
            <a:r>
              <a:rPr lang="zh-CN" altLang="en-US" sz="3200" b="1" dirty="0" smtClean="0">
                <a:solidFill>
                  <a:srgbClr val="0000FF"/>
                </a:solidFill>
                <a:latin typeface="Times New Roman" panose="02020603050405020304" pitchFamily="18" charset="0"/>
                <a:cs typeface="Times New Roman" panose="02020603050405020304" pitchFamily="18" charset="0"/>
              </a:rPr>
              <a:t>例</a:t>
            </a:r>
            <a:r>
              <a:rPr lang="en-US" altLang="zh-CN" sz="3200" b="1" dirty="0" smtClean="0">
                <a:solidFill>
                  <a:srgbClr val="0000FF"/>
                </a:solidFill>
                <a:latin typeface="Times New Roman" panose="02020603050405020304" pitchFamily="18" charset="0"/>
                <a:cs typeface="Times New Roman" panose="02020603050405020304" pitchFamily="18" charset="0"/>
              </a:rPr>
              <a:t>2. </a:t>
            </a:r>
            <a:r>
              <a:rPr lang="zh-CN" altLang="en-US" sz="3200" b="1" dirty="0" smtClean="0">
                <a:solidFill>
                  <a:srgbClr val="0000FF"/>
                </a:solidFill>
                <a:latin typeface="Times New Roman" panose="02020603050405020304" pitchFamily="18" charset="0"/>
                <a:cs typeface="Times New Roman" panose="02020603050405020304" pitchFamily="18" charset="0"/>
              </a:rPr>
              <a:t>圆电流轴线上的磁场</a:t>
            </a:r>
            <a:endParaRPr lang="zh-CN" altLang="en-US" sz="3200" dirty="0" smtClean="0">
              <a:solidFill>
                <a:srgbClr val="000000"/>
              </a:solidFill>
              <a:latin typeface="Times New Roman" panose="02020603050405020304" pitchFamily="18" charset="0"/>
              <a:cs typeface="Times New Roman" panose="02020603050405020304" pitchFamily="18" charset="0"/>
            </a:endParaRPr>
          </a:p>
        </p:txBody>
      </p:sp>
      <p:sp>
        <p:nvSpPr>
          <p:cNvPr id="94212" name="Rectangle 7"/>
          <p:cNvSpPr>
            <a:spLocks noChangeArrowheads="1"/>
          </p:cNvSpPr>
          <p:nvPr/>
        </p:nvSpPr>
        <p:spPr bwMode="auto">
          <a:xfrm>
            <a:off x="4510088"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3" name="Rectangle 9"/>
          <p:cNvSpPr>
            <a:spLocks noChangeArrowheads="1"/>
          </p:cNvSpPr>
          <p:nvPr/>
        </p:nvSpPr>
        <p:spPr bwMode="auto">
          <a:xfrm>
            <a:off x="449580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4" name="Rectangle 15"/>
          <p:cNvSpPr>
            <a:spLocks noChangeArrowheads="1"/>
          </p:cNvSpPr>
          <p:nvPr/>
        </p:nvSpPr>
        <p:spPr bwMode="auto">
          <a:xfrm>
            <a:off x="391001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pSp>
        <p:nvGrpSpPr>
          <p:cNvPr id="94215" name="组合 22"/>
          <p:cNvGrpSpPr>
            <a:grpSpLocks/>
          </p:cNvGrpSpPr>
          <p:nvPr/>
        </p:nvGrpSpPr>
        <p:grpSpPr bwMode="auto">
          <a:xfrm>
            <a:off x="578141" y="2276872"/>
            <a:ext cx="2807766" cy="2086868"/>
            <a:chOff x="2124075" y="3933825"/>
            <a:chExt cx="3887788" cy="2590800"/>
          </a:xfrm>
        </p:grpSpPr>
        <p:sp>
          <p:nvSpPr>
            <p:cNvPr id="94217" name="Oval 19"/>
            <p:cNvSpPr>
              <a:spLocks noChangeArrowheads="1"/>
            </p:cNvSpPr>
            <p:nvPr/>
          </p:nvSpPr>
          <p:spPr bwMode="auto">
            <a:xfrm>
              <a:off x="2627313" y="3933825"/>
              <a:ext cx="1225550" cy="25908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8" name="Line 20"/>
            <p:cNvSpPr>
              <a:spLocks noChangeShapeType="1"/>
            </p:cNvSpPr>
            <p:nvPr/>
          </p:nvSpPr>
          <p:spPr bwMode="auto">
            <a:xfrm>
              <a:off x="2627313" y="50847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19" name="Line 21"/>
            <p:cNvSpPr>
              <a:spLocks noChangeShapeType="1"/>
            </p:cNvSpPr>
            <p:nvPr/>
          </p:nvSpPr>
          <p:spPr bwMode="auto">
            <a:xfrm flipV="1">
              <a:off x="3851275" y="4868863"/>
              <a:ext cx="0" cy="2889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20" name="Line 22"/>
            <p:cNvSpPr>
              <a:spLocks noChangeShapeType="1"/>
            </p:cNvSpPr>
            <p:nvPr/>
          </p:nvSpPr>
          <p:spPr bwMode="auto">
            <a:xfrm>
              <a:off x="3276600" y="5229225"/>
              <a:ext cx="2735263" cy="0"/>
            </a:xfrm>
            <a:prstGeom prst="line">
              <a:avLst/>
            </a:prstGeom>
            <a:noFill/>
            <a:ln w="381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1" name="Rectangle 24"/>
            <p:cNvSpPr>
              <a:spLocks noChangeArrowheads="1"/>
            </p:cNvSpPr>
            <p:nvPr/>
          </p:nvSpPr>
          <p:spPr bwMode="auto">
            <a:xfrm>
              <a:off x="2124075" y="4941888"/>
              <a:ext cx="342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I</a:t>
              </a:r>
              <a:endParaRPr lang="zh-CN" altLang="en-US" b="1">
                <a:solidFill>
                  <a:srgbClr val="000000"/>
                </a:solidFill>
                <a:latin typeface="Times New Roman" pitchFamily="18" charset="0"/>
              </a:endParaRPr>
            </a:p>
          </p:txBody>
        </p:sp>
        <p:sp>
          <p:nvSpPr>
            <p:cNvPr id="94222" name="Rectangle 26"/>
            <p:cNvSpPr>
              <a:spLocks noChangeArrowheads="1"/>
            </p:cNvSpPr>
            <p:nvPr/>
          </p:nvSpPr>
          <p:spPr bwMode="auto">
            <a:xfrm>
              <a:off x="3276600" y="4365625"/>
              <a:ext cx="4778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R</a:t>
              </a:r>
              <a:endParaRPr lang="zh-CN" altLang="en-US" b="1" dirty="0">
                <a:solidFill>
                  <a:srgbClr val="000000"/>
                </a:solidFill>
                <a:latin typeface="Times New Roman" pitchFamily="18" charset="0"/>
              </a:endParaRPr>
            </a:p>
          </p:txBody>
        </p:sp>
        <p:sp>
          <p:nvSpPr>
            <p:cNvPr id="94223" name="Line 27"/>
            <p:cNvSpPr>
              <a:spLocks noChangeShapeType="1"/>
            </p:cNvSpPr>
            <p:nvPr/>
          </p:nvSpPr>
          <p:spPr bwMode="auto">
            <a:xfrm>
              <a:off x="3276600" y="3933825"/>
              <a:ext cx="0" cy="12954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4" name="Rectangle 29"/>
            <p:cNvSpPr>
              <a:spLocks noChangeArrowheads="1"/>
            </p:cNvSpPr>
            <p:nvPr/>
          </p:nvSpPr>
          <p:spPr bwMode="auto">
            <a:xfrm>
              <a:off x="2987675" y="5229225"/>
              <a:ext cx="5000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
          <p:nvSpPr>
            <p:cNvPr id="94225" name="Rectangle 31"/>
            <p:cNvSpPr>
              <a:spLocks noChangeArrowheads="1"/>
            </p:cNvSpPr>
            <p:nvPr/>
          </p:nvSpPr>
          <p:spPr bwMode="auto">
            <a:xfrm>
              <a:off x="5364163" y="5373688"/>
              <a:ext cx="431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P</a:t>
              </a:r>
              <a:endParaRPr lang="zh-CN" altLang="en-US" b="1" dirty="0">
                <a:solidFill>
                  <a:srgbClr val="000000"/>
                </a:solidFill>
                <a:latin typeface="Times New Roman" pitchFamily="18" charset="0"/>
              </a:endParaRPr>
            </a:p>
          </p:txBody>
        </p:sp>
        <p:sp>
          <p:nvSpPr>
            <p:cNvPr id="94226" name="Line 32"/>
            <p:cNvSpPr>
              <a:spLocks noChangeShapeType="1"/>
            </p:cNvSpPr>
            <p:nvPr/>
          </p:nvSpPr>
          <p:spPr bwMode="auto">
            <a:xfrm>
              <a:off x="5508625" y="5157788"/>
              <a:ext cx="0" cy="1428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216" name="TextBox 21"/>
          <p:cNvSpPr txBox="1">
            <a:spLocks noChangeArrowheads="1"/>
          </p:cNvSpPr>
          <p:nvPr/>
        </p:nvSpPr>
        <p:spPr bwMode="auto">
          <a:xfrm>
            <a:off x="179512" y="980728"/>
            <a:ext cx="8712968" cy="10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buClr>
                <a:srgbClr val="3333CC"/>
              </a:buClr>
              <a:buFont typeface="Wingdings" pitchFamily="2" charset="2"/>
              <a:buNone/>
            </a:pPr>
            <a:r>
              <a:rPr lang="zh-CN" altLang="en-US" sz="2600" b="1" dirty="0">
                <a:solidFill>
                  <a:srgbClr val="000000"/>
                </a:solidFill>
                <a:latin typeface="Times New Roman" pitchFamily="18" charset="0"/>
              </a:rPr>
              <a:t>载流单匝圆线圈（圆电流），其半径</a:t>
            </a:r>
            <a:r>
              <a:rPr lang="en-US" altLang="zh-CN" sz="2600" b="1" dirty="0">
                <a:solidFill>
                  <a:srgbClr val="000000"/>
                </a:solidFill>
                <a:latin typeface="Times New Roman" pitchFamily="18" charset="0"/>
              </a:rPr>
              <a:t>R</a:t>
            </a:r>
            <a:r>
              <a:rPr lang="zh-CN" altLang="en-US" sz="2600" b="1" dirty="0">
                <a:solidFill>
                  <a:srgbClr val="000000"/>
                </a:solidFill>
                <a:latin typeface="Times New Roman" pitchFamily="18" charset="0"/>
              </a:rPr>
              <a:t>，电流强度为</a:t>
            </a:r>
            <a:r>
              <a:rPr lang="en-US" altLang="zh-CN" sz="2600" b="1" dirty="0">
                <a:solidFill>
                  <a:srgbClr val="000000"/>
                </a:solidFill>
                <a:latin typeface="Times New Roman" pitchFamily="18" charset="0"/>
              </a:rPr>
              <a:t>I</a:t>
            </a:r>
            <a:r>
              <a:rPr lang="zh-CN" altLang="en-US" sz="2600" b="1" dirty="0">
                <a:solidFill>
                  <a:srgbClr val="000000"/>
                </a:solidFill>
                <a:latin typeface="Times New Roman" pitchFamily="18" charset="0"/>
              </a:rPr>
              <a:t>，计算它在轴线上任意一点</a:t>
            </a:r>
            <a:r>
              <a:rPr lang="en-US" altLang="zh-CN" sz="2600" b="1" dirty="0">
                <a:solidFill>
                  <a:srgbClr val="000000"/>
                </a:solidFill>
                <a:latin typeface="Times New Roman" pitchFamily="18" charset="0"/>
              </a:rPr>
              <a:t>P</a:t>
            </a:r>
            <a:r>
              <a:rPr lang="zh-CN" altLang="en-US" sz="2600" b="1" dirty="0">
                <a:solidFill>
                  <a:srgbClr val="000000"/>
                </a:solidFill>
                <a:latin typeface="Times New Roman" pitchFamily="18" charset="0"/>
              </a:rPr>
              <a:t>的磁感应强度 </a:t>
            </a:r>
            <a:r>
              <a:rPr lang="zh-CN" altLang="en-US" sz="2600" b="1" dirty="0" smtClean="0">
                <a:solidFill>
                  <a:srgbClr val="000000"/>
                </a:solidFill>
                <a:latin typeface="Times New Roman" pitchFamily="18" charset="0"/>
              </a:rPr>
              <a:t>。</a:t>
            </a:r>
            <a:endParaRPr lang="zh-CN" altLang="en-US" b="1" dirty="0">
              <a:solidFill>
                <a:srgbClr val="008000"/>
              </a:solidFill>
              <a:latin typeface="宋体" pitchFamily="2" charset="-122"/>
            </a:endParaRPr>
          </a:p>
        </p:txBody>
      </p:sp>
      <p:sp>
        <p:nvSpPr>
          <p:cNvPr id="19" name="TextBox 1"/>
          <p:cNvSpPr txBox="1">
            <a:spLocks noChangeArrowheads="1"/>
          </p:cNvSpPr>
          <p:nvPr/>
        </p:nvSpPr>
        <p:spPr bwMode="auto">
          <a:xfrm>
            <a:off x="3595514" y="2276872"/>
            <a:ext cx="529696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FF0000"/>
                </a:solidFill>
                <a:latin typeface="Times New Roman" pitchFamily="18" charset="0"/>
              </a:rPr>
              <a:t>步骤1和</a:t>
            </a:r>
            <a:r>
              <a:rPr lang="en-US" altLang="zh-CN" sz="2400" b="1" dirty="0">
                <a:solidFill>
                  <a:srgbClr val="FF0000"/>
                </a:solidFill>
                <a:latin typeface="Times New Roman" pitchFamily="18" charset="0"/>
              </a:rPr>
              <a:t>2</a:t>
            </a:r>
            <a:r>
              <a:rPr lang="zh-CN" altLang="en-US" sz="2400" b="1" dirty="0">
                <a:solidFill>
                  <a:srgbClr val="FF0000"/>
                </a:solidFill>
                <a:latin typeface="Times New Roman" pitchFamily="18" charset="0"/>
              </a:rPr>
              <a:t>:  </a:t>
            </a:r>
            <a:r>
              <a:rPr lang="zh-CN" altLang="en-US" sz="2400" b="1" dirty="0">
                <a:solidFill>
                  <a:srgbClr val="000000"/>
                </a:solidFill>
                <a:latin typeface="Times New Roman" pitchFamily="18" charset="0"/>
              </a:rPr>
              <a:t>取对称坐标系如图；</a:t>
            </a:r>
            <a:r>
              <a:rPr lang="zh-CN" altLang="en-US" sz="2400" b="1" dirty="0">
                <a:solidFill>
                  <a:srgbClr val="000000"/>
                </a:solidFill>
                <a:latin typeface="宋体" pitchFamily="2" charset="-122"/>
              </a:rPr>
              <a:t>在圆电流上取任</a:t>
            </a:r>
            <a:r>
              <a:rPr lang="zh-CN" altLang="en-US" sz="2400" b="1" dirty="0">
                <a:solidFill>
                  <a:srgbClr val="000000"/>
                </a:solidFill>
                <a:latin typeface="Times New Roman" pitchFamily="18" charset="0"/>
              </a:rPr>
              <a:t>一电流元</a:t>
            </a:r>
            <a:r>
              <a:rPr lang="en-US" altLang="zh-CN" sz="2400" b="1" dirty="0" err="1">
                <a:solidFill>
                  <a:srgbClr val="000000"/>
                </a:solidFill>
                <a:latin typeface="Times New Roman" pitchFamily="18" charset="0"/>
              </a:rPr>
              <a:t>Idl</a:t>
            </a:r>
            <a:r>
              <a:rPr lang="zh-CN" altLang="en-US" sz="2400" b="1" dirty="0">
                <a:solidFill>
                  <a:srgbClr val="000000"/>
                </a:solidFill>
                <a:latin typeface="Times New Roman" pitchFamily="18" charset="0"/>
              </a:rPr>
              <a:t>，画出矢径</a:t>
            </a:r>
          </a:p>
          <a:p>
            <a:pPr eaLnBrk="1" hangingPunct="1">
              <a:spcBef>
                <a:spcPct val="0"/>
              </a:spcBef>
              <a:buClrTx/>
              <a:buSzTx/>
              <a:buFontTx/>
              <a:buNone/>
            </a:pPr>
            <a:endParaRPr lang="zh-CN" altLang="en-US" sz="2400" dirty="0">
              <a:latin typeface="Times New Roman" pitchFamily="18" charset="0"/>
            </a:endParaRPr>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447" y="3065940"/>
            <a:ext cx="3340100" cy="246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
          <p:cNvSpPr>
            <a:spLocks noChangeArrowheads="1"/>
          </p:cNvSpPr>
          <p:nvPr/>
        </p:nvSpPr>
        <p:spPr bwMode="auto">
          <a:xfrm>
            <a:off x="179512" y="5949280"/>
            <a:ext cx="4138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000000"/>
                </a:solidFill>
                <a:latin typeface="Times New Roman" pitchFamily="18" charset="0"/>
              </a:rPr>
              <a:t>电流元在</a:t>
            </a:r>
            <a:r>
              <a:rPr lang="en-US" altLang="zh-CN" sz="2400" b="1" dirty="0">
                <a:solidFill>
                  <a:srgbClr val="000000"/>
                </a:solidFill>
                <a:latin typeface="Times New Roman" pitchFamily="18" charset="0"/>
              </a:rPr>
              <a:t>P</a:t>
            </a:r>
            <a:r>
              <a:rPr lang="zh-CN" altLang="en-US" sz="2400" b="1" dirty="0">
                <a:solidFill>
                  <a:srgbClr val="000000"/>
                </a:solidFill>
                <a:latin typeface="Times New Roman" pitchFamily="18" charset="0"/>
              </a:rPr>
              <a:t>点产生</a:t>
            </a:r>
            <a:r>
              <a:rPr lang="zh-CN" altLang="en-US" sz="2400" b="1" dirty="0" smtClean="0">
                <a:solidFill>
                  <a:srgbClr val="000000"/>
                </a:solidFill>
                <a:latin typeface="Times New Roman" pitchFamily="18" charset="0"/>
              </a:rPr>
              <a:t>的</a:t>
            </a:r>
            <a:r>
              <a:rPr lang="en-US" altLang="zh-CN" sz="2400" b="1" dirty="0" smtClean="0">
                <a:solidFill>
                  <a:srgbClr val="000000"/>
                </a:solidFill>
                <a:latin typeface="Times New Roman" pitchFamily="18" charset="0"/>
              </a:rPr>
              <a:t>dB</a:t>
            </a:r>
            <a:r>
              <a:rPr lang="zh-CN" altLang="en-US" sz="2400" b="1" dirty="0" smtClean="0">
                <a:solidFill>
                  <a:srgbClr val="000000"/>
                </a:solidFill>
                <a:latin typeface="Times New Roman" pitchFamily="18" charset="0"/>
              </a:rPr>
              <a:t>大小</a:t>
            </a:r>
            <a:endParaRPr lang="zh-CN" altLang="en-US" sz="2400" b="1" dirty="0">
              <a:solidFill>
                <a:srgbClr val="000000"/>
              </a:solidFill>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2429703"/>
              </p:ext>
            </p:extLst>
          </p:nvPr>
        </p:nvGraphicFramePr>
        <p:xfrm>
          <a:off x="4535996" y="5589240"/>
          <a:ext cx="2952750" cy="936625"/>
        </p:xfrm>
        <a:graphic>
          <a:graphicData uri="http://schemas.openxmlformats.org/presentationml/2006/ole">
            <mc:AlternateContent xmlns:mc="http://schemas.openxmlformats.org/markup-compatibility/2006">
              <mc:Choice xmlns:v="urn:schemas-microsoft-com:vml" Requires="v">
                <p:oleObj spid="_x0000_s232499" name="公式" r:id="rId4" imgW="1320227" imgH="418918" progId="Equation.3">
                  <p:embed/>
                </p:oleObj>
              </mc:Choice>
              <mc:Fallback>
                <p:oleObj name="公式" r:id="rId4" imgW="1320227" imgH="418918"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996" y="5589240"/>
                        <a:ext cx="29527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835" y="1844824"/>
            <a:ext cx="2744082" cy="202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6259" name="Object 0"/>
          <p:cNvGraphicFramePr>
            <a:graphicFrameLocks noChangeAspect="1"/>
          </p:cNvGraphicFramePr>
          <p:nvPr>
            <p:extLst>
              <p:ext uri="{D42A27DB-BD31-4B8C-83A1-F6EECF244321}">
                <p14:modId xmlns:p14="http://schemas.microsoft.com/office/powerpoint/2010/main" val="704719972"/>
              </p:ext>
            </p:extLst>
          </p:nvPr>
        </p:nvGraphicFramePr>
        <p:xfrm>
          <a:off x="1187624" y="3501008"/>
          <a:ext cx="2088232" cy="530079"/>
        </p:xfrm>
        <a:graphic>
          <a:graphicData uri="http://schemas.openxmlformats.org/presentationml/2006/ole">
            <mc:AlternateContent xmlns:mc="http://schemas.openxmlformats.org/markup-compatibility/2006">
              <mc:Choice xmlns:v="urn:schemas-microsoft-com:vml" Requires="v">
                <p:oleObj spid="_x0000_s96474" name="公式" r:id="rId4" imgW="901309" imgH="228501" progId="Equation.3">
                  <p:embed/>
                </p:oleObj>
              </mc:Choice>
              <mc:Fallback>
                <p:oleObj name="公式" r:id="rId4" imgW="901309" imgH="228501" progId="Equation.3">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501008"/>
                        <a:ext cx="2088232" cy="5300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1"/>
          <p:cNvGraphicFramePr>
            <a:graphicFrameLocks noChangeAspect="1"/>
          </p:cNvGraphicFramePr>
          <p:nvPr>
            <p:extLst>
              <p:ext uri="{D42A27DB-BD31-4B8C-83A1-F6EECF244321}">
                <p14:modId xmlns:p14="http://schemas.microsoft.com/office/powerpoint/2010/main" val="1429726459"/>
              </p:ext>
            </p:extLst>
          </p:nvPr>
        </p:nvGraphicFramePr>
        <p:xfrm>
          <a:off x="1290220" y="1903154"/>
          <a:ext cx="2160240" cy="629168"/>
        </p:xfrm>
        <a:graphic>
          <a:graphicData uri="http://schemas.openxmlformats.org/presentationml/2006/ole">
            <mc:AlternateContent xmlns:mc="http://schemas.openxmlformats.org/markup-compatibility/2006">
              <mc:Choice xmlns:v="urn:schemas-microsoft-com:vml" Requires="v">
                <p:oleObj spid="_x0000_s96475" name="公式" r:id="rId6" imgW="1002865" imgH="291973" progId="Equation.3">
                  <p:embed/>
                </p:oleObj>
              </mc:Choice>
              <mc:Fallback>
                <p:oleObj name="公式" r:id="rId6" imgW="1002865" imgH="291973" progId="Equation.3">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220" y="1903154"/>
                        <a:ext cx="2160240" cy="629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1" name="Object 2"/>
          <p:cNvGraphicFramePr>
            <a:graphicFrameLocks noChangeAspect="1"/>
          </p:cNvGraphicFramePr>
          <p:nvPr>
            <p:extLst>
              <p:ext uri="{D42A27DB-BD31-4B8C-83A1-F6EECF244321}">
                <p14:modId xmlns:p14="http://schemas.microsoft.com/office/powerpoint/2010/main" val="500832920"/>
              </p:ext>
            </p:extLst>
          </p:nvPr>
        </p:nvGraphicFramePr>
        <p:xfrm>
          <a:off x="1259632" y="2708920"/>
          <a:ext cx="2097708" cy="619167"/>
        </p:xfrm>
        <a:graphic>
          <a:graphicData uri="http://schemas.openxmlformats.org/presentationml/2006/ole">
            <mc:AlternateContent xmlns:mc="http://schemas.openxmlformats.org/markup-compatibility/2006">
              <mc:Choice xmlns:v="urn:schemas-microsoft-com:vml" Requires="v">
                <p:oleObj spid="_x0000_s96476" name="公式" r:id="rId8" imgW="990170" imgH="291973" progId="Equation.3">
                  <p:embed/>
                </p:oleObj>
              </mc:Choice>
              <mc:Fallback>
                <p:oleObj name="公式" r:id="rId8" imgW="990170" imgH="291973" progId="Equation.3">
                  <p:embed/>
                  <p:pic>
                    <p:nvPicPr>
                      <p:cNvPr id="0" name="Picture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632" y="2708920"/>
                        <a:ext cx="2097708" cy="619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2" name="TextBox 2"/>
          <p:cNvSpPr txBox="1">
            <a:spLocks noChangeArrowheads="1"/>
          </p:cNvSpPr>
          <p:nvPr/>
        </p:nvSpPr>
        <p:spPr bwMode="auto">
          <a:xfrm>
            <a:off x="179512" y="188640"/>
            <a:ext cx="8712646" cy="158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40000"/>
              </a:lnSpc>
              <a:spcBef>
                <a:spcPct val="0"/>
              </a:spcBef>
              <a:buClrTx/>
              <a:buSzTx/>
              <a:buFontTx/>
              <a:buNone/>
            </a:pPr>
            <a:r>
              <a:rPr lang="zh-CN" altLang="en-US" sz="2400" b="1" dirty="0">
                <a:solidFill>
                  <a:srgbClr val="FF0000"/>
                </a:solidFill>
                <a:latin typeface="宋体" pitchFamily="2" charset="-122"/>
              </a:rPr>
              <a:t>步骤</a:t>
            </a:r>
            <a:r>
              <a:rPr lang="en-US" altLang="zh-CN" sz="2400" b="1" dirty="0">
                <a:solidFill>
                  <a:srgbClr val="FF0000"/>
                </a:solidFill>
                <a:latin typeface="Times New Roman" pitchFamily="18" charset="0"/>
              </a:rPr>
              <a:t>3</a:t>
            </a:r>
            <a:r>
              <a:rPr lang="en-US" altLang="zh-CN" sz="2400" b="1" dirty="0">
                <a:solidFill>
                  <a:srgbClr val="FF0000"/>
                </a:solidFill>
                <a:latin typeface="宋体" pitchFamily="2" charset="-122"/>
              </a:rPr>
              <a:t>:</a:t>
            </a:r>
            <a:r>
              <a:rPr lang="zh-CN" altLang="en-US" sz="2400" b="1" dirty="0">
                <a:solidFill>
                  <a:srgbClr val="000000"/>
                </a:solidFill>
                <a:latin typeface="Arial" pitchFamily="34" charset="0"/>
              </a:rPr>
              <a:t>圆</a:t>
            </a:r>
            <a:r>
              <a:rPr lang="zh-CN" altLang="en-US" sz="2400" b="1" dirty="0">
                <a:solidFill>
                  <a:srgbClr val="000000"/>
                </a:solidFill>
                <a:latin typeface="Times New Roman" pitchFamily="18" charset="0"/>
              </a:rPr>
              <a:t>电流上各个电流元</a:t>
            </a:r>
            <a:r>
              <a:rPr lang="en-US" altLang="zh-CN" sz="2400" b="1" dirty="0" err="1">
                <a:solidFill>
                  <a:srgbClr val="000000"/>
                </a:solidFill>
                <a:latin typeface="Times New Roman" pitchFamily="18" charset="0"/>
              </a:rPr>
              <a:t>Idl</a:t>
            </a:r>
            <a:r>
              <a:rPr lang="zh-CN" altLang="en-US" sz="2400" b="1" dirty="0">
                <a:solidFill>
                  <a:srgbClr val="000000"/>
                </a:solidFill>
                <a:latin typeface="Times New Roman" pitchFamily="18" charset="0"/>
              </a:rPr>
              <a:t>在</a:t>
            </a:r>
            <a:r>
              <a:rPr lang="en-US" altLang="zh-CN" sz="2400" b="1" i="1" dirty="0">
                <a:solidFill>
                  <a:srgbClr val="000000"/>
                </a:solidFill>
                <a:latin typeface="Times New Roman" pitchFamily="18" charset="0"/>
              </a:rPr>
              <a:t>P</a:t>
            </a:r>
            <a:r>
              <a:rPr lang="zh-CN" altLang="en-US" sz="2400" b="1" dirty="0">
                <a:solidFill>
                  <a:srgbClr val="000000"/>
                </a:solidFill>
                <a:latin typeface="Times New Roman" pitchFamily="18" charset="0"/>
              </a:rPr>
              <a:t>点产生</a:t>
            </a:r>
            <a:r>
              <a:rPr lang="zh-CN" altLang="en-US" sz="2400" b="1" dirty="0" smtClean="0">
                <a:solidFill>
                  <a:srgbClr val="000000"/>
                </a:solidFill>
                <a:latin typeface="Times New Roman" pitchFamily="18" charset="0"/>
              </a:rPr>
              <a:t>的</a:t>
            </a:r>
            <a:r>
              <a:rPr lang="en-US" altLang="zh-CN" sz="2400" b="1" dirty="0" smtClean="0">
                <a:solidFill>
                  <a:srgbClr val="000000"/>
                </a:solidFill>
                <a:latin typeface="Times New Roman" pitchFamily="18" charset="0"/>
              </a:rPr>
              <a:t>dB</a:t>
            </a:r>
            <a:r>
              <a:rPr lang="en-US" altLang="zh-CN" sz="2400" b="1" dirty="0">
                <a:solidFill>
                  <a:srgbClr val="000000"/>
                </a:solidFill>
                <a:latin typeface="Times New Roman" pitchFamily="18" charset="0"/>
              </a:rPr>
              <a:t>，</a:t>
            </a:r>
            <a:r>
              <a:rPr lang="zh-CN" altLang="en-US" sz="2400" b="1" dirty="0">
                <a:solidFill>
                  <a:srgbClr val="000000"/>
                </a:solidFill>
                <a:latin typeface="Times New Roman" pitchFamily="18" charset="0"/>
              </a:rPr>
              <a:t>分布在以</a:t>
            </a:r>
            <a:r>
              <a:rPr lang="en-US" altLang="zh-CN" sz="2400" b="1" i="1" dirty="0">
                <a:solidFill>
                  <a:srgbClr val="000000"/>
                </a:solidFill>
                <a:latin typeface="Times New Roman" pitchFamily="18" charset="0"/>
              </a:rPr>
              <a:t>P</a:t>
            </a:r>
            <a:r>
              <a:rPr lang="zh-CN" altLang="en-US" sz="2400" b="1" dirty="0">
                <a:solidFill>
                  <a:srgbClr val="000000"/>
                </a:solidFill>
                <a:latin typeface="Times New Roman" pitchFamily="18" charset="0"/>
              </a:rPr>
              <a:t>点为顶点的圆锥面上。由于对称性，所有电流元产生的</a:t>
            </a:r>
            <a:r>
              <a:rPr lang="en-US" altLang="zh-CN" sz="2400" b="1" dirty="0">
                <a:solidFill>
                  <a:srgbClr val="000000"/>
                </a:solidFill>
                <a:latin typeface="Times New Roman" pitchFamily="18" charset="0"/>
              </a:rPr>
              <a:t>dB</a:t>
            </a:r>
            <a:r>
              <a:rPr lang="zh-CN" altLang="en-US" sz="2400" b="1" dirty="0">
                <a:solidFill>
                  <a:srgbClr val="000000"/>
                </a:solidFill>
                <a:latin typeface="Times New Roman" pitchFamily="18" charset="0"/>
              </a:rPr>
              <a:t>在垂直于</a:t>
            </a:r>
            <a:r>
              <a:rPr lang="en-US" altLang="zh-CN" sz="2400" b="1" dirty="0">
                <a:solidFill>
                  <a:srgbClr val="000000"/>
                </a:solidFill>
                <a:latin typeface="Times New Roman" pitchFamily="18" charset="0"/>
              </a:rPr>
              <a:t>X</a:t>
            </a:r>
            <a:r>
              <a:rPr lang="zh-CN" altLang="en-US" sz="2400" b="1" dirty="0">
                <a:solidFill>
                  <a:srgbClr val="000000"/>
                </a:solidFill>
                <a:latin typeface="Times New Roman" pitchFamily="18" charset="0"/>
              </a:rPr>
              <a:t>轴，方向的所有分量逐一抵消，</a:t>
            </a:r>
            <a:r>
              <a:rPr lang="zh-CN" altLang="en-US" sz="2400" b="1" dirty="0">
                <a:solidFill>
                  <a:srgbClr val="FF0000"/>
                </a:solidFill>
                <a:latin typeface="宋体" pitchFamily="2" charset="-122"/>
              </a:rPr>
              <a:t>只有沿着</a:t>
            </a:r>
            <a:r>
              <a:rPr lang="en-US" altLang="zh-CN" sz="2400" b="1" dirty="0">
                <a:solidFill>
                  <a:srgbClr val="FF0000"/>
                </a:solidFill>
                <a:latin typeface="Times New Roman" pitchFamily="18" charset="0"/>
              </a:rPr>
              <a:t>X</a:t>
            </a:r>
            <a:r>
              <a:rPr lang="zh-CN" altLang="en-US" sz="2400" b="1" dirty="0">
                <a:solidFill>
                  <a:srgbClr val="FF0000"/>
                </a:solidFill>
                <a:latin typeface="宋体" pitchFamily="2" charset="-122"/>
              </a:rPr>
              <a:t>方向的分量</a:t>
            </a:r>
            <a:r>
              <a:rPr lang="zh-CN" altLang="en-US" sz="2400" b="1" dirty="0" smtClean="0">
                <a:solidFill>
                  <a:srgbClr val="FF0000"/>
                </a:solidFill>
                <a:latin typeface="宋体" pitchFamily="2" charset="-122"/>
              </a:rPr>
              <a:t>。</a:t>
            </a:r>
            <a:endParaRPr lang="zh-CN" altLang="en-US" sz="2400" dirty="0">
              <a:latin typeface="Times New Roman" pitchFamily="18" charset="0"/>
            </a:endParaRPr>
          </a:p>
        </p:txBody>
      </p:sp>
      <p:sp>
        <p:nvSpPr>
          <p:cNvPr id="96263" name="Rectangle 11"/>
          <p:cNvSpPr>
            <a:spLocks noChangeArrowheads="1"/>
          </p:cNvSpPr>
          <p:nvPr/>
        </p:nvSpPr>
        <p:spPr bwMode="auto">
          <a:xfrm>
            <a:off x="192993" y="4293096"/>
            <a:ext cx="54441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400" b="1" dirty="0">
                <a:solidFill>
                  <a:srgbClr val="FF0000"/>
                </a:solidFill>
                <a:latin typeface="宋体" pitchFamily="2" charset="-122"/>
              </a:rPr>
              <a:t>步骤</a:t>
            </a:r>
            <a:r>
              <a:rPr lang="en-US" altLang="zh-CN" sz="2400" b="1" dirty="0">
                <a:solidFill>
                  <a:srgbClr val="FF0000"/>
                </a:solidFill>
                <a:latin typeface="Times New Roman" pitchFamily="18" charset="0"/>
              </a:rPr>
              <a:t>4</a:t>
            </a:r>
            <a:r>
              <a:rPr lang="en-US" altLang="zh-CN" sz="2400" b="1" dirty="0">
                <a:solidFill>
                  <a:srgbClr val="FF0000"/>
                </a:solidFill>
                <a:latin typeface="宋体" pitchFamily="2" charset="-122"/>
              </a:rPr>
              <a:t>:</a:t>
            </a:r>
            <a:r>
              <a:rPr lang="zh-CN" altLang="en-US" sz="2400" b="1" dirty="0">
                <a:solidFill>
                  <a:srgbClr val="000000"/>
                </a:solidFill>
                <a:latin typeface="宋体" pitchFamily="2" charset="-122"/>
              </a:rPr>
              <a:t>圆电流在轴线上的</a:t>
            </a:r>
            <a:r>
              <a:rPr lang="zh-CN" altLang="en-US" sz="2400" b="1" dirty="0">
                <a:solidFill>
                  <a:srgbClr val="FF0000"/>
                </a:solidFill>
                <a:latin typeface="宋体" pitchFamily="2" charset="-122"/>
              </a:rPr>
              <a:t>磁感应强度</a:t>
            </a:r>
            <a:r>
              <a:rPr lang="zh-CN" altLang="en-US" sz="2400" b="1" dirty="0">
                <a:solidFill>
                  <a:srgbClr val="000000"/>
                </a:solidFill>
                <a:latin typeface="宋体" pitchFamily="2" charset="-122"/>
              </a:rPr>
              <a:t>为</a:t>
            </a:r>
          </a:p>
        </p:txBody>
      </p:sp>
      <p:graphicFrame>
        <p:nvGraphicFramePr>
          <p:cNvPr id="2" name="对象 1"/>
          <p:cNvGraphicFramePr>
            <a:graphicFrameLocks noChangeAspect="1"/>
          </p:cNvGraphicFramePr>
          <p:nvPr>
            <p:extLst>
              <p:ext uri="{D42A27DB-BD31-4B8C-83A1-F6EECF244321}">
                <p14:modId xmlns:p14="http://schemas.microsoft.com/office/powerpoint/2010/main" val="453867807"/>
              </p:ext>
            </p:extLst>
          </p:nvPr>
        </p:nvGraphicFramePr>
        <p:xfrm>
          <a:off x="1439491" y="4746990"/>
          <a:ext cx="6192687" cy="1776432"/>
        </p:xfrm>
        <a:graphic>
          <a:graphicData uri="http://schemas.openxmlformats.org/presentationml/2006/ole">
            <mc:AlternateContent xmlns:mc="http://schemas.openxmlformats.org/markup-compatibility/2006">
              <mc:Choice xmlns:v="urn:schemas-microsoft-com:vml" Requires="v">
                <p:oleObj spid="_x0000_s96477" name="公式" r:id="rId10" imgW="3022600" imgH="863600" progId="Equation.3">
                  <p:embed/>
                </p:oleObj>
              </mc:Choice>
              <mc:Fallback>
                <p:oleObj name="公式" r:id="rId10" imgW="3022600" imgH="863600" progId="Equation.3">
                  <p:embed/>
                  <p:pic>
                    <p:nvPicPr>
                      <p:cNvPr id="0"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9491" y="4746990"/>
                        <a:ext cx="6192687" cy="1776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17"/>
          <p:cNvSpPr>
            <a:spLocks noChangeArrowheads="1"/>
          </p:cNvSpPr>
          <p:nvPr/>
        </p:nvSpPr>
        <p:spPr bwMode="auto">
          <a:xfrm>
            <a:off x="3573663" y="-887710"/>
            <a:ext cx="2159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97284" name="对象 4"/>
          <p:cNvGraphicFramePr>
            <a:graphicFrameLocks noChangeAspect="1"/>
          </p:cNvGraphicFramePr>
          <p:nvPr>
            <p:extLst>
              <p:ext uri="{D42A27DB-BD31-4B8C-83A1-F6EECF244321}">
                <p14:modId xmlns:p14="http://schemas.microsoft.com/office/powerpoint/2010/main" val="3716368082"/>
              </p:ext>
            </p:extLst>
          </p:nvPr>
        </p:nvGraphicFramePr>
        <p:xfrm>
          <a:off x="2123728" y="143549"/>
          <a:ext cx="3816424" cy="1205676"/>
        </p:xfrm>
        <a:graphic>
          <a:graphicData uri="http://schemas.openxmlformats.org/presentationml/2006/ole">
            <mc:AlternateContent xmlns:mc="http://schemas.openxmlformats.org/markup-compatibility/2006">
              <mc:Choice xmlns:v="urn:schemas-microsoft-com:vml" Requires="v">
                <p:oleObj spid="_x0000_s97536" name="公式" r:id="rId3" imgW="964781" imgH="304668" progId="Equation.3">
                  <p:embed/>
                </p:oleObj>
              </mc:Choice>
              <mc:Fallback>
                <p:oleObj name="公式" r:id="rId3" imgW="964781" imgH="304668" progId="Equation.3">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43549"/>
                        <a:ext cx="3816424" cy="1205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1447382697"/>
              </p:ext>
            </p:extLst>
          </p:nvPr>
        </p:nvGraphicFramePr>
        <p:xfrm>
          <a:off x="1124895" y="2005734"/>
          <a:ext cx="884238" cy="504825"/>
        </p:xfrm>
        <a:graphic>
          <a:graphicData uri="http://schemas.openxmlformats.org/presentationml/2006/ole">
            <mc:AlternateContent xmlns:mc="http://schemas.openxmlformats.org/markup-compatibility/2006">
              <mc:Choice xmlns:v="urn:schemas-microsoft-com:vml" Requires="v">
                <p:oleObj spid="_x0000_s97537" name="公式" r:id="rId5" imgW="228402" imgH="126890" progId="Equation.3">
                  <p:embed/>
                </p:oleObj>
              </mc:Choice>
              <mc:Fallback>
                <p:oleObj name="公式" r:id="rId5" imgW="228402" imgH="126890" progId="Equation.3">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895" y="2005734"/>
                        <a:ext cx="88423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767373472"/>
              </p:ext>
            </p:extLst>
          </p:nvPr>
        </p:nvGraphicFramePr>
        <p:xfrm>
          <a:off x="3006403" y="2641277"/>
          <a:ext cx="1727200" cy="1147763"/>
        </p:xfrm>
        <a:graphic>
          <a:graphicData uri="http://schemas.openxmlformats.org/presentationml/2006/ole">
            <mc:AlternateContent xmlns:mc="http://schemas.openxmlformats.org/markup-compatibility/2006">
              <mc:Choice xmlns:v="urn:schemas-microsoft-com:vml" Requires="v">
                <p:oleObj spid="_x0000_s97538" name="公式" r:id="rId7" imgW="571252" imgH="406224" progId="Equation.3">
                  <p:embed/>
                </p:oleObj>
              </mc:Choice>
              <mc:Fallback>
                <p:oleObj name="公式" r:id="rId7" imgW="571252" imgH="406224" progId="Equation.3">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403" y="2641277"/>
                        <a:ext cx="1727200" cy="11477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8"/>
          <p:cNvSpPr txBox="1">
            <a:spLocks noChangeArrowheads="1"/>
          </p:cNvSpPr>
          <p:nvPr/>
        </p:nvSpPr>
        <p:spPr bwMode="auto">
          <a:xfrm>
            <a:off x="333576" y="1349225"/>
            <a:ext cx="10080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dirty="0">
                <a:solidFill>
                  <a:srgbClr val="008000"/>
                </a:solidFill>
                <a:latin typeface="宋体" pitchFamily="2" charset="-122"/>
              </a:rPr>
              <a:t>讨论：</a:t>
            </a:r>
          </a:p>
        </p:txBody>
      </p:sp>
      <p:sp>
        <p:nvSpPr>
          <p:cNvPr id="8" name="Rectangle 3"/>
          <p:cNvSpPr>
            <a:spLocks noChangeArrowheads="1"/>
          </p:cNvSpPr>
          <p:nvPr/>
        </p:nvSpPr>
        <p:spPr bwMode="auto">
          <a:xfrm>
            <a:off x="323528" y="1993205"/>
            <a:ext cx="8820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600" b="1" dirty="0">
                <a:solidFill>
                  <a:srgbClr val="000000"/>
                </a:solidFill>
                <a:latin typeface="Times New Roman" pitchFamily="18" charset="0"/>
              </a:rPr>
              <a:t>1. </a:t>
            </a:r>
            <a:r>
              <a:rPr lang="zh-CN" altLang="en-US" sz="2600" b="1" dirty="0">
                <a:solidFill>
                  <a:srgbClr val="000000"/>
                </a:solidFill>
                <a:latin typeface="Times New Roman" pitchFamily="18" charset="0"/>
              </a:rPr>
              <a:t>当            ，</a:t>
            </a:r>
            <a:r>
              <a:rPr lang="zh-CN" altLang="en-US" sz="2600" b="1" dirty="0">
                <a:solidFill>
                  <a:srgbClr val="1C1C1C"/>
                </a:solidFill>
                <a:latin typeface="Times New Roman" pitchFamily="18" charset="0"/>
              </a:rPr>
              <a:t>圆心</a:t>
            </a:r>
            <a:r>
              <a:rPr lang="en-US" altLang="zh-CN" sz="2600" b="1" dirty="0">
                <a:solidFill>
                  <a:srgbClr val="000000"/>
                </a:solidFill>
                <a:latin typeface="Times New Roman" pitchFamily="18" charset="0"/>
              </a:rPr>
              <a:t>O</a:t>
            </a:r>
            <a:r>
              <a:rPr lang="zh-CN" altLang="en-US" sz="2600" b="1" dirty="0">
                <a:solidFill>
                  <a:srgbClr val="000000"/>
                </a:solidFill>
                <a:latin typeface="Times New Roman" pitchFamily="18" charset="0"/>
              </a:rPr>
              <a:t>处的磁感应强度的大小</a:t>
            </a:r>
            <a:r>
              <a:rPr lang="zh-CN" altLang="en-US" sz="2600" b="1" dirty="0" smtClean="0">
                <a:solidFill>
                  <a:srgbClr val="000000"/>
                </a:solidFill>
                <a:latin typeface="Times New Roman" pitchFamily="18" charset="0"/>
              </a:rPr>
              <a:t>为</a:t>
            </a:r>
            <a:endParaRPr lang="zh-CN" altLang="en-US" dirty="0">
              <a:solidFill>
                <a:srgbClr val="000000"/>
              </a:solidFill>
              <a:latin typeface="Arial" pitchFamily="34" charset="0"/>
            </a:endParaRPr>
          </a:p>
        </p:txBody>
      </p:sp>
      <p:sp>
        <p:nvSpPr>
          <p:cNvPr id="9" name="Rectangle 9"/>
          <p:cNvSpPr>
            <a:spLocks noChangeArrowheads="1"/>
          </p:cNvSpPr>
          <p:nvPr/>
        </p:nvSpPr>
        <p:spPr bwMode="auto">
          <a:xfrm>
            <a:off x="292283" y="4080867"/>
            <a:ext cx="89646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600" b="1" dirty="0">
                <a:solidFill>
                  <a:srgbClr val="000000"/>
                </a:solidFill>
                <a:latin typeface="Times New Roman" pitchFamily="18" charset="0"/>
              </a:rPr>
              <a:t>2.  </a:t>
            </a:r>
            <a:r>
              <a:rPr lang="zh-CN" altLang="en-US" sz="2600" b="1" dirty="0">
                <a:solidFill>
                  <a:srgbClr val="000000"/>
                </a:solidFill>
                <a:latin typeface="Times New Roman" pitchFamily="18" charset="0"/>
              </a:rPr>
              <a:t>任意一段载流圆弧</a:t>
            </a:r>
            <a:r>
              <a:rPr lang="zh-CN" altLang="en-US" sz="2600" b="1" dirty="0">
                <a:solidFill>
                  <a:srgbClr val="1C1C1C"/>
                </a:solidFill>
                <a:latin typeface="Times New Roman" pitchFamily="18" charset="0"/>
              </a:rPr>
              <a:t>圆心</a:t>
            </a:r>
            <a:r>
              <a:rPr lang="zh-CN" altLang="en-US" sz="2600" b="1" dirty="0">
                <a:solidFill>
                  <a:srgbClr val="000000"/>
                </a:solidFill>
                <a:latin typeface="Times New Roman" pitchFamily="18" charset="0"/>
              </a:rPr>
              <a:t>处产生</a:t>
            </a:r>
            <a:r>
              <a:rPr lang="zh-CN" altLang="en-US" sz="2600" b="1" dirty="0" smtClean="0">
                <a:solidFill>
                  <a:srgbClr val="000000"/>
                </a:solidFill>
                <a:latin typeface="宋体" pitchFamily="2" charset="-122"/>
              </a:rPr>
              <a:t>磁感应强度</a:t>
            </a:r>
            <a:endParaRPr lang="zh-CN" altLang="en-US" dirty="0">
              <a:solidFill>
                <a:srgbClr val="000000"/>
              </a:solidFill>
              <a:latin typeface="Arial" pitchFamily="34" charset="0"/>
            </a:endParaRPr>
          </a:p>
        </p:txBody>
      </p:sp>
      <p:sp>
        <p:nvSpPr>
          <p:cNvPr id="10" name="Rectangle 28"/>
          <p:cNvSpPr>
            <a:spLocks noChangeArrowheads="1"/>
          </p:cNvSpPr>
          <p:nvPr/>
        </p:nvSpPr>
        <p:spPr bwMode="auto">
          <a:xfrm>
            <a:off x="8100392" y="5564652"/>
            <a:ext cx="4443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R</a:t>
            </a:r>
            <a:endParaRPr lang="zh-CN" altLang="en-US" sz="2800" b="1" dirty="0">
              <a:solidFill>
                <a:srgbClr val="000000"/>
              </a:solidFill>
              <a:latin typeface="Times New Roman" pitchFamily="18" charset="0"/>
            </a:endParaRPr>
          </a:p>
        </p:txBody>
      </p:sp>
      <p:grpSp>
        <p:nvGrpSpPr>
          <p:cNvPr id="11" name="组合 19"/>
          <p:cNvGrpSpPr>
            <a:grpSpLocks/>
          </p:cNvGrpSpPr>
          <p:nvPr/>
        </p:nvGrpSpPr>
        <p:grpSpPr bwMode="auto">
          <a:xfrm>
            <a:off x="6669671" y="4508524"/>
            <a:ext cx="1730375" cy="1728788"/>
            <a:chOff x="7019925" y="1628775"/>
            <a:chExt cx="1728788" cy="1728788"/>
          </a:xfrm>
        </p:grpSpPr>
        <p:sp>
          <p:nvSpPr>
            <p:cNvPr id="12" name="Arc 21"/>
            <p:cNvSpPr>
              <a:spLocks/>
            </p:cNvSpPr>
            <p:nvPr/>
          </p:nvSpPr>
          <p:spPr bwMode="auto">
            <a:xfrm rot="-2523145">
              <a:off x="7235825" y="1844675"/>
              <a:ext cx="1274763" cy="12303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22"/>
            <p:cNvSpPr>
              <a:spLocks noChangeShapeType="1"/>
            </p:cNvSpPr>
            <p:nvPr/>
          </p:nvSpPr>
          <p:spPr bwMode="auto">
            <a:xfrm>
              <a:off x="7019925" y="2420938"/>
              <a:ext cx="792163" cy="936625"/>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3"/>
            <p:cNvSpPr>
              <a:spLocks noChangeShapeType="1"/>
            </p:cNvSpPr>
            <p:nvPr/>
          </p:nvSpPr>
          <p:spPr bwMode="auto">
            <a:xfrm flipH="1">
              <a:off x="7812088" y="2492375"/>
              <a:ext cx="936625" cy="8651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Arc 24"/>
            <p:cNvSpPr>
              <a:spLocks/>
            </p:cNvSpPr>
            <p:nvPr/>
          </p:nvSpPr>
          <p:spPr bwMode="auto">
            <a:xfrm rot="3463774" flipH="1">
              <a:off x="7719219" y="2801144"/>
              <a:ext cx="230188" cy="476250"/>
            </a:xfrm>
            <a:custGeom>
              <a:avLst/>
              <a:gdLst>
                <a:gd name="T0" fmla="*/ 0 w 21600"/>
                <a:gd name="T1" fmla="*/ 0 h 34419"/>
                <a:gd name="T2" fmla="*/ 2147483647 w 21600"/>
                <a:gd name="T3" fmla="*/ 2147483647 h 34419"/>
                <a:gd name="T4" fmla="*/ 0 w 21600"/>
                <a:gd name="T5" fmla="*/ 2147483647 h 34419"/>
                <a:gd name="T6" fmla="*/ 0 60000 65536"/>
                <a:gd name="T7" fmla="*/ 0 60000 65536"/>
                <a:gd name="T8" fmla="*/ 0 60000 65536"/>
                <a:gd name="T9" fmla="*/ 0 w 21600"/>
                <a:gd name="T10" fmla="*/ 0 h 34419"/>
                <a:gd name="T11" fmla="*/ 21600 w 21600"/>
                <a:gd name="T12" fmla="*/ 34419 h 34419"/>
              </a:gdLst>
              <a:ahLst/>
              <a:cxnLst>
                <a:cxn ang="T6">
                  <a:pos x="T0" y="T1"/>
                </a:cxn>
                <a:cxn ang="T7">
                  <a:pos x="T2" y="T3"/>
                </a:cxn>
                <a:cxn ang="T8">
                  <a:pos x="T4" y="T5"/>
                </a:cxn>
              </a:cxnLst>
              <a:rect l="T9" t="T10" r="T11" b="T12"/>
              <a:pathLst>
                <a:path w="21600" h="34419" fill="none" extrusionOk="0">
                  <a:moveTo>
                    <a:pt x="-1" y="0"/>
                  </a:moveTo>
                  <a:cubicBezTo>
                    <a:pt x="11929" y="0"/>
                    <a:pt x="21600" y="9670"/>
                    <a:pt x="21600" y="21600"/>
                  </a:cubicBezTo>
                  <a:cubicBezTo>
                    <a:pt x="21600" y="26213"/>
                    <a:pt x="20122" y="30705"/>
                    <a:pt x="17384" y="34418"/>
                  </a:cubicBezTo>
                </a:path>
                <a:path w="21600" h="34419" stroke="0" extrusionOk="0">
                  <a:moveTo>
                    <a:pt x="-1" y="0"/>
                  </a:moveTo>
                  <a:cubicBezTo>
                    <a:pt x="11929" y="0"/>
                    <a:pt x="21600" y="9670"/>
                    <a:pt x="21600" y="21600"/>
                  </a:cubicBezTo>
                  <a:cubicBezTo>
                    <a:pt x="21600" y="26213"/>
                    <a:pt x="20122" y="30705"/>
                    <a:pt x="17384" y="34418"/>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5"/>
            <p:cNvGraphicFramePr>
              <a:graphicFrameLocks noChangeAspect="1"/>
            </p:cNvGraphicFramePr>
            <p:nvPr/>
          </p:nvGraphicFramePr>
          <p:xfrm>
            <a:off x="7667625" y="2420938"/>
            <a:ext cx="395288" cy="576262"/>
          </p:xfrm>
          <a:graphic>
            <a:graphicData uri="http://schemas.openxmlformats.org/presentationml/2006/ole">
              <mc:AlternateContent xmlns:mc="http://schemas.openxmlformats.org/markup-compatibility/2006">
                <mc:Choice xmlns:v="urn:schemas-microsoft-com:vml" Requires="v">
                  <p:oleObj spid="_x0000_s97539" name="公式" r:id="rId9" imgW="126725" imgH="177415" progId="Equation.3">
                    <p:embed/>
                  </p:oleObj>
                </mc:Choice>
                <mc:Fallback>
                  <p:oleObj name="公式" r:id="rId9" imgW="126725" imgH="177415" progId="Equation.3">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2420938"/>
                          <a:ext cx="395288"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26"/>
            <p:cNvSpPr>
              <a:spLocks noChangeShapeType="1"/>
            </p:cNvSpPr>
            <p:nvPr/>
          </p:nvSpPr>
          <p:spPr bwMode="auto">
            <a:xfrm flipV="1">
              <a:off x="7308850" y="2133600"/>
              <a:ext cx="144463" cy="730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30"/>
            <p:cNvSpPr>
              <a:spLocks noChangeArrowheads="1"/>
            </p:cNvSpPr>
            <p:nvPr/>
          </p:nvSpPr>
          <p:spPr bwMode="auto">
            <a:xfrm>
              <a:off x="7183448" y="1628775"/>
              <a:ext cx="32383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I</a:t>
              </a:r>
              <a:endParaRPr lang="zh-CN" altLang="en-US" sz="2800" b="1" dirty="0">
                <a:solidFill>
                  <a:srgbClr val="000000"/>
                </a:solidFill>
                <a:latin typeface="Times New Roman" pitchFamily="18" charset="0"/>
              </a:endParaRPr>
            </a:p>
          </p:txBody>
        </p:sp>
      </p:grpSp>
      <p:graphicFrame>
        <p:nvGraphicFramePr>
          <p:cNvPr id="19" name="Object 33"/>
          <p:cNvGraphicFramePr>
            <a:graphicFrameLocks noChangeAspect="1"/>
          </p:cNvGraphicFramePr>
          <p:nvPr>
            <p:extLst>
              <p:ext uri="{D42A27DB-BD31-4B8C-83A1-F6EECF244321}">
                <p14:modId xmlns:p14="http://schemas.microsoft.com/office/powerpoint/2010/main" val="1857351874"/>
              </p:ext>
            </p:extLst>
          </p:nvPr>
        </p:nvGraphicFramePr>
        <p:xfrm>
          <a:off x="1259632" y="4822580"/>
          <a:ext cx="4730353" cy="937772"/>
        </p:xfrm>
        <a:graphic>
          <a:graphicData uri="http://schemas.openxmlformats.org/presentationml/2006/ole">
            <mc:AlternateContent xmlns:mc="http://schemas.openxmlformats.org/markup-compatibility/2006">
              <mc:Choice xmlns:v="urn:schemas-microsoft-com:vml" Requires="v">
                <p:oleObj spid="_x0000_s97540" name="公式" r:id="rId11" imgW="1459866" imgH="393529" progId="Equation.3">
                  <p:embed/>
                </p:oleObj>
              </mc:Choice>
              <mc:Fallback>
                <p:oleObj name="公式" r:id="rId11" imgW="1459866" imgH="393529" progId="Equation.3">
                  <p:embed/>
                  <p:pic>
                    <p:nvPicPr>
                      <p:cNvPr id="0" name="Picture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4822580"/>
                        <a:ext cx="4730353" cy="937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71550" y="333375"/>
            <a:ext cx="6985000" cy="762000"/>
          </a:xfrm>
        </p:spPr>
        <p:txBody>
          <a:bodyPr/>
          <a:lstStyle/>
          <a:p>
            <a:pPr eaLnBrk="1" hangingPunct="1"/>
            <a:r>
              <a:rPr lang="zh-CN" altLang="en-US" b="1" smtClean="0">
                <a:latin typeface="宋体" pitchFamily="2" charset="-122"/>
              </a:rPr>
              <a:t>稳 恒 磁 场</a:t>
            </a:r>
            <a:endParaRPr lang="zh-CN" altLang="en-US" smtClean="0"/>
          </a:p>
        </p:txBody>
      </p:sp>
      <p:sp>
        <p:nvSpPr>
          <p:cNvPr id="70659" name="Rectangle 3"/>
          <p:cNvSpPr>
            <a:spLocks noGrp="1" noChangeArrowheads="1"/>
          </p:cNvSpPr>
          <p:nvPr>
            <p:ph type="body" idx="1"/>
          </p:nvPr>
        </p:nvSpPr>
        <p:spPr>
          <a:xfrm>
            <a:off x="344558" y="2611630"/>
            <a:ext cx="8642350" cy="3769698"/>
          </a:xfrm>
          <a:ln w="28575">
            <a:solidFill>
              <a:schemeClr val="tx1"/>
            </a:solidFill>
            <a:miter lim="800000"/>
            <a:headEnd/>
            <a:tailEnd/>
          </a:ln>
        </p:spPr>
        <p:txBody>
          <a:bodyPr/>
          <a:lstStyle/>
          <a:p>
            <a:pPr algn="just" eaLnBrk="1" hangingPunct="1"/>
            <a:r>
              <a:rPr lang="zh-CN" altLang="en-US" b="1" dirty="0" smtClean="0">
                <a:latin typeface="宋体" pitchFamily="2" charset="-122"/>
              </a:rPr>
              <a:t>恒定电流 电源 电动势</a:t>
            </a:r>
            <a:endParaRPr lang="en-US" altLang="zh-CN" b="1" dirty="0">
              <a:latin typeface="宋体" pitchFamily="2" charset="-122"/>
            </a:endParaRPr>
          </a:p>
          <a:p>
            <a:pPr algn="just" eaLnBrk="1" hangingPunct="1"/>
            <a:r>
              <a:rPr lang="zh-CN" altLang="en-US" b="1" dirty="0" smtClean="0">
                <a:latin typeface="宋体" pitchFamily="2" charset="-122"/>
              </a:rPr>
              <a:t>描述磁场的物理量 </a:t>
            </a:r>
            <a:r>
              <a:rPr lang="en-US" altLang="zh-CN" b="1" dirty="0" smtClean="0">
                <a:latin typeface="宋体" pitchFamily="2" charset="-122"/>
              </a:rPr>
              <a:t>— </a:t>
            </a:r>
            <a:r>
              <a:rPr lang="zh-CN" altLang="en-US" b="1" dirty="0" smtClean="0">
                <a:solidFill>
                  <a:srgbClr val="FF0000"/>
                </a:solidFill>
                <a:latin typeface="宋体" pitchFamily="2" charset="-122"/>
              </a:rPr>
              <a:t>磁感应强度 </a:t>
            </a:r>
            <a:r>
              <a:rPr lang="en-US" altLang="zh-CN" b="1" i="1" dirty="0" smtClean="0">
                <a:solidFill>
                  <a:srgbClr val="0000FF"/>
                </a:solidFill>
              </a:rPr>
              <a:t>B</a:t>
            </a:r>
            <a:endParaRPr lang="en-US" altLang="zh-CN" b="1" i="1" dirty="0" smtClean="0"/>
          </a:p>
          <a:p>
            <a:pPr algn="just" eaLnBrk="1" hangingPunct="1"/>
            <a:r>
              <a:rPr lang="zh-CN" altLang="en-US" b="1" dirty="0" smtClean="0">
                <a:latin typeface="宋体" pitchFamily="2" charset="-122"/>
              </a:rPr>
              <a:t>电流磁场的计算 </a:t>
            </a:r>
            <a:r>
              <a:rPr lang="en-US" altLang="zh-CN" b="1" dirty="0" smtClean="0">
                <a:latin typeface="宋体" pitchFamily="2" charset="-122"/>
              </a:rPr>
              <a:t>— </a:t>
            </a:r>
            <a:r>
              <a:rPr lang="zh-CN" altLang="en-US" b="1" dirty="0" smtClean="0">
                <a:solidFill>
                  <a:srgbClr val="FF0000"/>
                </a:solidFill>
                <a:latin typeface="宋体" pitchFamily="2" charset="-122"/>
              </a:rPr>
              <a:t>毕奥 </a:t>
            </a:r>
            <a:r>
              <a:rPr lang="en-US" altLang="zh-CN" b="1" dirty="0" smtClean="0">
                <a:solidFill>
                  <a:srgbClr val="FF0000"/>
                </a:solidFill>
                <a:latin typeface="宋体" pitchFamily="2" charset="-122"/>
              </a:rPr>
              <a:t>- </a:t>
            </a:r>
            <a:r>
              <a:rPr lang="zh-CN" altLang="en-US" b="1" dirty="0" smtClean="0">
                <a:solidFill>
                  <a:srgbClr val="FF0000"/>
                </a:solidFill>
                <a:latin typeface="宋体" pitchFamily="2" charset="-122"/>
              </a:rPr>
              <a:t>萨伐尔定律</a:t>
            </a:r>
            <a:endParaRPr lang="zh-CN" altLang="en-US" dirty="0" smtClean="0"/>
          </a:p>
          <a:p>
            <a:pPr algn="just" eaLnBrk="1" hangingPunct="1"/>
            <a:r>
              <a:rPr lang="zh-CN" altLang="en-US" b="1" dirty="0" smtClean="0">
                <a:latin typeface="宋体" pitchFamily="2" charset="-122"/>
              </a:rPr>
              <a:t>磁场性质 </a:t>
            </a:r>
            <a:r>
              <a:rPr lang="en-US" altLang="zh-CN" b="1" dirty="0" smtClean="0">
                <a:latin typeface="宋体" pitchFamily="2" charset="-122"/>
              </a:rPr>
              <a:t>— </a:t>
            </a:r>
            <a:r>
              <a:rPr lang="zh-CN" altLang="en-US" b="1" dirty="0" smtClean="0">
                <a:solidFill>
                  <a:srgbClr val="FF0000"/>
                </a:solidFill>
                <a:latin typeface="宋体" pitchFamily="2" charset="-122"/>
              </a:rPr>
              <a:t>高斯定理及安培环路定律</a:t>
            </a:r>
            <a:endParaRPr lang="zh-CN" altLang="en-US" dirty="0" smtClean="0"/>
          </a:p>
          <a:p>
            <a:pPr eaLnBrk="1" hangingPunct="1">
              <a:buFontTx/>
              <a:buNone/>
            </a:pPr>
            <a:r>
              <a:rPr lang="zh-CN" altLang="en-US" b="1" dirty="0" smtClean="0">
                <a:solidFill>
                  <a:srgbClr val="FF0000"/>
                </a:solidFill>
                <a:latin typeface="宋体" pitchFamily="2" charset="-122"/>
                <a:cs typeface="Times New Roman" pitchFamily="18" charset="0"/>
              </a:rPr>
              <a:t>                            </a:t>
            </a:r>
            <a:endParaRPr lang="zh-CN" altLang="en-US" b="1" dirty="0" smtClean="0">
              <a:latin typeface="宋体" pitchFamily="2" charset="-122"/>
              <a:cs typeface="Times New Roman" pitchFamily="18" charset="0"/>
            </a:endParaRPr>
          </a:p>
          <a:p>
            <a:pPr eaLnBrk="1" hangingPunct="1">
              <a:buFontTx/>
              <a:buNone/>
            </a:pPr>
            <a:endParaRPr lang="en-US" altLang="zh-CN" b="1" dirty="0" smtClean="0">
              <a:solidFill>
                <a:srgbClr val="FF0000"/>
              </a:solidFill>
              <a:latin typeface="宋体" pitchFamily="2" charset="-122"/>
              <a:cs typeface="Times New Roman" pitchFamily="18" charset="0"/>
            </a:endParaRPr>
          </a:p>
        </p:txBody>
      </p:sp>
      <p:sp>
        <p:nvSpPr>
          <p:cNvPr id="70660" name="Rectangle 4"/>
          <p:cNvSpPr>
            <a:spLocks noChangeArrowheads="1"/>
          </p:cNvSpPr>
          <p:nvPr/>
        </p:nvSpPr>
        <p:spPr bwMode="auto">
          <a:xfrm>
            <a:off x="2195513" y="1341438"/>
            <a:ext cx="53292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chemeClr val="tx2"/>
                </a:solidFill>
                <a:latin typeface="宋体" pitchFamily="2" charset="-122"/>
              </a:rPr>
              <a:t>（关于磁场的性质和规律）</a:t>
            </a:r>
          </a:p>
        </p:txBody>
      </p:sp>
      <p:sp>
        <p:nvSpPr>
          <p:cNvPr id="70661" name="Line 5"/>
          <p:cNvSpPr>
            <a:spLocks noChangeShapeType="1"/>
          </p:cNvSpPr>
          <p:nvPr/>
        </p:nvSpPr>
        <p:spPr bwMode="auto">
          <a:xfrm>
            <a:off x="7131050" y="3284984"/>
            <a:ext cx="2889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2" name="Rectangle 6"/>
          <p:cNvSpPr>
            <a:spLocks noChangeArrowheads="1"/>
          </p:cNvSpPr>
          <p:nvPr/>
        </p:nvSpPr>
        <p:spPr bwMode="auto">
          <a:xfrm>
            <a:off x="323850" y="1816292"/>
            <a:ext cx="222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dirty="0">
                <a:solidFill>
                  <a:schemeClr val="tx2"/>
                </a:solidFill>
              </a:rPr>
              <a:t>主要内容：</a:t>
            </a:r>
          </a:p>
        </p:txBody>
      </p:sp>
      <p:sp>
        <p:nvSpPr>
          <p:cNvPr id="70663" name="Rectangle 8"/>
          <p:cNvSpPr>
            <a:spLocks noChangeArrowheads="1"/>
          </p:cNvSpPr>
          <p:nvPr/>
        </p:nvSpPr>
        <p:spPr bwMode="auto">
          <a:xfrm>
            <a:off x="399853" y="5013176"/>
            <a:ext cx="5540299"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pPr>
            <a:r>
              <a:rPr lang="en-US" altLang="zh-CN" b="1" dirty="0">
                <a:latin typeface="宋体" pitchFamily="2" charset="-122"/>
                <a:cs typeface="Times New Roman" pitchFamily="18" charset="0"/>
              </a:rPr>
              <a:t> </a:t>
            </a:r>
            <a:r>
              <a:rPr lang="zh-CN" altLang="en-US" b="1" dirty="0">
                <a:latin typeface="宋体" pitchFamily="2" charset="-122"/>
                <a:cs typeface="Times New Roman" pitchFamily="18" charset="0"/>
              </a:rPr>
              <a:t>磁场对电流和运动电荷的</a:t>
            </a:r>
            <a:r>
              <a:rPr lang="zh-CN" altLang="en-US" b="1" dirty="0" smtClean="0">
                <a:latin typeface="宋体" pitchFamily="2" charset="-122"/>
                <a:cs typeface="Times New Roman" pitchFamily="18" charset="0"/>
              </a:rPr>
              <a:t>力</a:t>
            </a:r>
            <a:endParaRPr lang="en-US" altLang="zh-CN" b="1" dirty="0" smtClean="0">
              <a:latin typeface="宋体" pitchFamily="2" charset="-122"/>
              <a:cs typeface="Times New Roman" pitchFamily="18" charset="0"/>
            </a:endParaRPr>
          </a:p>
          <a:p>
            <a:pPr eaLnBrk="1" hangingPunct="1">
              <a:spcBef>
                <a:spcPct val="0"/>
              </a:spcBef>
            </a:pPr>
            <a:endParaRPr lang="en-US" altLang="zh-CN" sz="1000" b="1" dirty="0" smtClean="0">
              <a:latin typeface="宋体" pitchFamily="2" charset="-122"/>
              <a:cs typeface="Times New Roman" pitchFamily="18" charset="0"/>
            </a:endParaRPr>
          </a:p>
          <a:p>
            <a:pPr eaLnBrk="1" hangingPunct="1">
              <a:spcBef>
                <a:spcPct val="0"/>
              </a:spcBef>
            </a:pPr>
            <a:r>
              <a:rPr lang="en-US" altLang="zh-CN" b="1" dirty="0">
                <a:latin typeface="宋体" pitchFamily="2" charset="-122"/>
                <a:cs typeface="Times New Roman" pitchFamily="18" charset="0"/>
              </a:rPr>
              <a:t> </a:t>
            </a:r>
            <a:r>
              <a:rPr lang="zh-CN" altLang="en-US" b="1" dirty="0" smtClean="0">
                <a:latin typeface="宋体" pitchFamily="2" charset="-122"/>
                <a:cs typeface="Times New Roman" pitchFamily="18" charset="0"/>
              </a:rPr>
              <a:t>磁介质</a:t>
            </a:r>
            <a:endParaRPr lang="zh-CN" altLang="en-US" b="1" dirty="0">
              <a:latin typeface="宋体" pitchFamily="2" charset="-122"/>
              <a:cs typeface="Times New Roman" pitchFamily="18" charset="0"/>
            </a:endParaRPr>
          </a:p>
        </p:txBody>
      </p:sp>
      <p:sp>
        <p:nvSpPr>
          <p:cNvPr id="70665" name="Rectangle 11"/>
          <p:cNvSpPr>
            <a:spLocks noChangeArrowheads="1"/>
          </p:cNvSpPr>
          <p:nvPr/>
        </p:nvSpPr>
        <p:spPr bwMode="auto">
          <a:xfrm>
            <a:off x="5871356" y="4968071"/>
            <a:ext cx="31155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None/>
            </a:pPr>
            <a:r>
              <a:rPr lang="zh-CN" altLang="en-US" sz="2800" b="1" dirty="0" smtClean="0">
                <a:solidFill>
                  <a:srgbClr val="FF0000"/>
                </a:solidFill>
                <a:latin typeface="宋体" pitchFamily="2" charset="-122"/>
                <a:cs typeface="Times New Roman" pitchFamily="18" charset="0"/>
              </a:rPr>
              <a:t>洛伦兹力，</a:t>
            </a:r>
            <a:r>
              <a:rPr lang="zh-CN" altLang="en-US" sz="2800" b="1" dirty="0" smtClean="0">
                <a:solidFill>
                  <a:srgbClr val="FF0000"/>
                </a:solidFill>
              </a:rPr>
              <a:t>安培力</a:t>
            </a:r>
            <a:endParaRPr lang="zh-CN" altLang="en-US" sz="2800" b="1" dirty="0">
              <a:solidFill>
                <a:srgbClr val="FF0000"/>
              </a:solidFill>
            </a:endParaRPr>
          </a:p>
        </p:txBody>
      </p:sp>
    </p:spTree>
    <p:extLst>
      <p:ext uri="{BB962C8B-B14F-4D97-AF65-F5344CB8AC3E}">
        <p14:creationId xmlns:p14="http://schemas.microsoft.com/office/powerpoint/2010/main" val="330247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extLst>
              <p:ext uri="{D42A27DB-BD31-4B8C-83A1-F6EECF244321}">
                <p14:modId xmlns:p14="http://schemas.microsoft.com/office/powerpoint/2010/main" val="238074712"/>
              </p:ext>
            </p:extLst>
          </p:nvPr>
        </p:nvGraphicFramePr>
        <p:xfrm>
          <a:off x="1668463" y="1268413"/>
          <a:ext cx="3646487" cy="989012"/>
        </p:xfrm>
        <a:graphic>
          <a:graphicData uri="http://schemas.openxmlformats.org/presentationml/2006/ole">
            <mc:AlternateContent xmlns:mc="http://schemas.openxmlformats.org/markup-compatibility/2006">
              <mc:Choice xmlns:v="urn:schemas-microsoft-com:vml" Requires="v">
                <p:oleObj spid="_x0000_s99612" name="公式" r:id="rId3" imgW="1549080" imgH="419040" progId="Equation.3">
                  <p:embed/>
                </p:oleObj>
              </mc:Choice>
              <mc:Fallback>
                <p:oleObj name="公式" r:id="rId3" imgW="1549080" imgH="419040" progId="Equation.3">
                  <p:embed/>
                  <p:pic>
                    <p:nvPicPr>
                      <p:cNvPr id="0" name="Picture 84"/>
                      <p:cNvPicPr>
                        <a:picLocks noChangeAspect="1" noChangeArrowheads="1"/>
                      </p:cNvPicPr>
                      <p:nvPr/>
                    </p:nvPicPr>
                    <p:blipFill>
                      <a:blip r:embed="rId4"/>
                      <a:srcRect/>
                      <a:stretch>
                        <a:fillRect/>
                      </a:stretch>
                    </p:blipFill>
                    <p:spPr bwMode="auto">
                      <a:xfrm>
                        <a:off x="1668463" y="1268413"/>
                        <a:ext cx="36464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1" name="Object 4"/>
          <p:cNvGraphicFramePr>
            <a:graphicFrameLocks noChangeAspect="1"/>
          </p:cNvGraphicFramePr>
          <p:nvPr>
            <p:extLst>
              <p:ext uri="{D42A27DB-BD31-4B8C-83A1-F6EECF244321}">
                <p14:modId xmlns:p14="http://schemas.microsoft.com/office/powerpoint/2010/main" val="3146040078"/>
              </p:ext>
            </p:extLst>
          </p:nvPr>
        </p:nvGraphicFramePr>
        <p:xfrm>
          <a:off x="5435600" y="1557338"/>
          <a:ext cx="1223963" cy="458787"/>
        </p:xfrm>
        <a:graphic>
          <a:graphicData uri="http://schemas.openxmlformats.org/presentationml/2006/ole">
            <mc:AlternateContent xmlns:mc="http://schemas.openxmlformats.org/markup-compatibility/2006">
              <mc:Choice xmlns:v="urn:schemas-microsoft-com:vml" Requires="v">
                <p:oleObj spid="_x0000_s99613" name="公式" r:id="rId5" imgW="533169" imgH="203112" progId="Equation.3">
                  <p:embed/>
                </p:oleObj>
              </mc:Choice>
              <mc:Fallback>
                <p:oleObj name="公式" r:id="rId5" imgW="533169" imgH="203112" progId="Equation.3">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1557338"/>
                        <a:ext cx="1223963"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3" name="Object 10"/>
          <p:cNvGraphicFramePr>
            <a:graphicFrameLocks noChangeAspect="1"/>
          </p:cNvGraphicFramePr>
          <p:nvPr>
            <p:extLst>
              <p:ext uri="{D42A27DB-BD31-4B8C-83A1-F6EECF244321}">
                <p14:modId xmlns:p14="http://schemas.microsoft.com/office/powerpoint/2010/main" val="3246717645"/>
              </p:ext>
            </p:extLst>
          </p:nvPr>
        </p:nvGraphicFramePr>
        <p:xfrm>
          <a:off x="5436096" y="475044"/>
          <a:ext cx="2678218" cy="599703"/>
        </p:xfrm>
        <a:graphic>
          <a:graphicData uri="http://schemas.openxmlformats.org/presentationml/2006/ole">
            <mc:AlternateContent xmlns:mc="http://schemas.openxmlformats.org/markup-compatibility/2006">
              <mc:Choice xmlns:v="urn:schemas-microsoft-com:vml" Requires="v">
                <p:oleObj spid="_x0000_s99614" name="公式" r:id="rId7" imgW="736560" imgH="164880" progId="Equation.3">
                  <p:embed/>
                </p:oleObj>
              </mc:Choice>
              <mc:Fallback>
                <p:oleObj name="公式" r:id="rId7" imgW="736560" imgH="164880" progId="Equation.3">
                  <p:embed/>
                  <p:pic>
                    <p:nvPicPr>
                      <p:cNvPr id="0"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75044"/>
                        <a:ext cx="2678218" cy="5997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4" name="Object 13"/>
          <p:cNvGraphicFramePr>
            <a:graphicFrameLocks noChangeAspect="1"/>
          </p:cNvGraphicFramePr>
          <p:nvPr>
            <p:extLst>
              <p:ext uri="{D42A27DB-BD31-4B8C-83A1-F6EECF244321}">
                <p14:modId xmlns:p14="http://schemas.microsoft.com/office/powerpoint/2010/main" val="3413200859"/>
              </p:ext>
            </p:extLst>
          </p:nvPr>
        </p:nvGraphicFramePr>
        <p:xfrm>
          <a:off x="827584" y="582517"/>
          <a:ext cx="1080244" cy="418595"/>
        </p:xfrm>
        <a:graphic>
          <a:graphicData uri="http://schemas.openxmlformats.org/presentationml/2006/ole">
            <mc:AlternateContent xmlns:mc="http://schemas.openxmlformats.org/markup-compatibility/2006">
              <mc:Choice xmlns:v="urn:schemas-microsoft-com:vml" Requires="v">
                <p:oleObj spid="_x0000_s99615" name="公式" r:id="rId9" imgW="469696" imgH="177723" progId="Equation.3">
                  <p:embed/>
                </p:oleObj>
              </mc:Choice>
              <mc:Fallback>
                <p:oleObj name="公式" r:id="rId9" imgW="469696" imgH="177723" progId="Equation.3">
                  <p:embed/>
                  <p:pic>
                    <p:nvPicPr>
                      <p:cNvPr id="0" name="Picture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582517"/>
                        <a:ext cx="1080244" cy="4185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5" name="Rectangle 15"/>
          <p:cNvSpPr>
            <a:spLocks noChangeArrowheads="1"/>
          </p:cNvSpPr>
          <p:nvPr/>
        </p:nvSpPr>
        <p:spPr bwMode="auto">
          <a:xfrm>
            <a:off x="411891" y="548680"/>
            <a:ext cx="7488238"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600" b="1" dirty="0" smtClean="0">
                <a:solidFill>
                  <a:srgbClr val="000000"/>
                </a:solidFill>
                <a:latin typeface="Times New Roman" panose="02020603050405020304" pitchFamily="18" charset="0"/>
                <a:cs typeface="Times New Roman" panose="02020603050405020304" pitchFamily="18" charset="0"/>
              </a:rPr>
              <a:t>3. </a:t>
            </a:r>
            <a:r>
              <a:rPr lang="zh-CN" altLang="en-US" sz="2600" b="1" dirty="0" smtClean="0">
                <a:solidFill>
                  <a:srgbClr val="000000"/>
                </a:solidFill>
                <a:latin typeface="Times New Roman" panose="02020603050405020304" pitchFamily="18" charset="0"/>
                <a:cs typeface="Times New Roman" panose="02020603050405020304" pitchFamily="18" charset="0"/>
              </a:rPr>
              <a:t>              ，即 </a:t>
            </a:r>
            <a:r>
              <a:rPr lang="en-US" altLang="zh-CN" sz="2600" b="1" dirty="0" smtClean="0">
                <a:solidFill>
                  <a:srgbClr val="000000"/>
                </a:solidFill>
                <a:latin typeface="Times New Roman" panose="02020603050405020304" pitchFamily="18" charset="0"/>
                <a:cs typeface="Times New Roman" panose="02020603050405020304" pitchFamily="18" charset="0"/>
              </a:rPr>
              <a:t>P</a:t>
            </a:r>
            <a:r>
              <a:rPr lang="zh-CN" altLang="en-US" sz="2600" b="1" dirty="0" smtClean="0">
                <a:solidFill>
                  <a:srgbClr val="000000"/>
                </a:solidFill>
                <a:latin typeface="Times New Roman" panose="02020603050405020304" pitchFamily="18" charset="0"/>
                <a:cs typeface="Times New Roman" panose="02020603050405020304" pitchFamily="18" charset="0"/>
              </a:rPr>
              <a:t>点离原心</a:t>
            </a:r>
            <a:r>
              <a:rPr lang="en-US" altLang="zh-CN" sz="2600" b="1" dirty="0" smtClean="0">
                <a:solidFill>
                  <a:srgbClr val="000000"/>
                </a:solidFill>
                <a:latin typeface="Times New Roman" pitchFamily="18" charset="0"/>
                <a:cs typeface="Times New Roman" panose="02020603050405020304" pitchFamily="18" charset="0"/>
              </a:rPr>
              <a:t>O</a:t>
            </a:r>
            <a:r>
              <a:rPr lang="zh-CN" altLang="en-US" sz="2600" b="1" dirty="0" smtClean="0">
                <a:solidFill>
                  <a:srgbClr val="000000"/>
                </a:solidFill>
                <a:latin typeface="Times New Roman" panose="02020603050405020304" pitchFamily="18" charset="0"/>
                <a:cs typeface="Times New Roman" panose="02020603050405020304" pitchFamily="18" charset="0"/>
              </a:rPr>
              <a:t>很远</a:t>
            </a:r>
            <a:endParaRPr lang="zh-CN" altLang="en-US" sz="2600" b="1" dirty="0">
              <a:solidFill>
                <a:srgbClr val="000000"/>
              </a:solidFill>
              <a:latin typeface="Times New Roman" panose="02020603050405020304" pitchFamily="18" charset="0"/>
              <a:cs typeface="Times New Roman" panose="02020603050405020304" pitchFamily="18" charset="0"/>
            </a:endParaRPr>
          </a:p>
        </p:txBody>
      </p:sp>
      <p:sp>
        <p:nvSpPr>
          <p:cNvPr id="99336" name="TextBox 9"/>
          <p:cNvSpPr txBox="1">
            <a:spLocks noChangeArrowheads="1"/>
          </p:cNvSpPr>
          <p:nvPr/>
        </p:nvSpPr>
        <p:spPr bwMode="auto">
          <a:xfrm>
            <a:off x="355529" y="2852936"/>
            <a:ext cx="439261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cs typeface="Times New Roman" pitchFamily="18" charset="0"/>
              </a:rPr>
              <a:t>4. N</a:t>
            </a:r>
            <a:r>
              <a:rPr lang="zh-CN" altLang="en-US" sz="2800" b="1" dirty="0">
                <a:solidFill>
                  <a:srgbClr val="000000"/>
                </a:solidFill>
                <a:latin typeface="Times New Roman" pitchFamily="18" charset="0"/>
                <a:cs typeface="Times New Roman" pitchFamily="18" charset="0"/>
              </a:rPr>
              <a:t>匝线圈</a:t>
            </a:r>
          </a:p>
        </p:txBody>
      </p:sp>
      <p:graphicFrame>
        <p:nvGraphicFramePr>
          <p:cNvPr id="99337" name="Object 9"/>
          <p:cNvGraphicFramePr>
            <a:graphicFrameLocks noChangeAspect="1"/>
          </p:cNvGraphicFramePr>
          <p:nvPr>
            <p:extLst>
              <p:ext uri="{D42A27DB-BD31-4B8C-83A1-F6EECF244321}">
                <p14:modId xmlns:p14="http://schemas.microsoft.com/office/powerpoint/2010/main" val="878654719"/>
              </p:ext>
            </p:extLst>
          </p:nvPr>
        </p:nvGraphicFramePr>
        <p:xfrm>
          <a:off x="2843684" y="3645024"/>
          <a:ext cx="1944216" cy="1009600"/>
        </p:xfrm>
        <a:graphic>
          <a:graphicData uri="http://schemas.openxmlformats.org/presentationml/2006/ole">
            <mc:AlternateContent xmlns:mc="http://schemas.openxmlformats.org/markup-compatibility/2006">
              <mc:Choice xmlns:v="urn:schemas-microsoft-com:vml" Requires="v">
                <p:oleObj spid="_x0000_s99616" name="公式" r:id="rId11" imgW="457002" imgH="253890" progId="Equation.3">
                  <p:embed/>
                </p:oleObj>
              </mc:Choice>
              <mc:Fallback>
                <p:oleObj name="公式" r:id="rId11" imgW="457002" imgH="253890" progId="Equation.3">
                  <p:embed/>
                  <p:pic>
                    <p:nvPicPr>
                      <p:cNvPr id="0" name="Picture 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684" y="3645024"/>
                        <a:ext cx="1944216" cy="10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5"/>
          <p:cNvSpPr>
            <a:spLocks noChangeArrowheads="1"/>
          </p:cNvSpPr>
          <p:nvPr/>
        </p:nvSpPr>
        <p:spPr bwMode="auto">
          <a:xfrm>
            <a:off x="4286250" y="-23157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2" name="Rectangle 17"/>
          <p:cNvSpPr>
            <a:spLocks noChangeArrowheads="1"/>
          </p:cNvSpPr>
          <p:nvPr/>
        </p:nvSpPr>
        <p:spPr bwMode="auto">
          <a:xfrm>
            <a:off x="3708400" y="-1755576"/>
            <a:ext cx="2159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332656"/>
            <a:ext cx="8640960" cy="2893100"/>
          </a:xfrm>
          <a:prstGeom prst="rect">
            <a:avLst/>
          </a:prstGeom>
          <a:noFill/>
        </p:spPr>
        <p:txBody>
          <a:bodyPr wrap="square" rtlCol="0">
            <a:spAutoFit/>
          </a:bodyPr>
          <a:lstStyle/>
          <a:p>
            <a:pPr algn="just">
              <a:lnSpc>
                <a:spcPct val="130000"/>
              </a:lnSpc>
            </a:pPr>
            <a:r>
              <a:rPr lang="zh-CN" altLang="en-US" sz="2800" dirty="0" smtClean="0"/>
              <a:t>例</a:t>
            </a:r>
            <a:r>
              <a:rPr lang="en-US" altLang="zh-CN" sz="2800" dirty="0" smtClean="0"/>
              <a:t>3. </a:t>
            </a:r>
            <a:r>
              <a:rPr lang="zh-CN" altLang="en-US" sz="2800" dirty="0" smtClean="0"/>
              <a:t>如图所示，两个共面的平面带电圆环，其内外半径分别为</a:t>
            </a:r>
            <a:r>
              <a:rPr lang="en-US" altLang="zh-CN" sz="2800" dirty="0" smtClean="0"/>
              <a:t>R</a:t>
            </a:r>
            <a:r>
              <a:rPr lang="en-US" altLang="zh-CN" sz="2800" baseline="-25000" dirty="0" smtClean="0"/>
              <a:t>1</a:t>
            </a:r>
            <a:r>
              <a:rPr lang="en-US" altLang="zh-CN" sz="2800" dirty="0" smtClean="0"/>
              <a:t>, R</a:t>
            </a:r>
            <a:r>
              <a:rPr lang="en-US" altLang="zh-CN" sz="2800" baseline="-25000" dirty="0" smtClean="0"/>
              <a:t>2</a:t>
            </a:r>
            <a:r>
              <a:rPr lang="zh-CN" altLang="en-US" sz="2800" dirty="0" smtClean="0"/>
              <a:t>和</a:t>
            </a:r>
            <a:r>
              <a:rPr lang="en-US" altLang="zh-CN" sz="2800" dirty="0" smtClean="0"/>
              <a:t>R</a:t>
            </a:r>
            <a:r>
              <a:rPr lang="en-US" altLang="zh-CN" sz="2800" baseline="-25000" dirty="0" smtClean="0"/>
              <a:t>2</a:t>
            </a:r>
            <a:r>
              <a:rPr lang="en-US" altLang="zh-CN" sz="2800" dirty="0" smtClean="0"/>
              <a:t>, R</a:t>
            </a:r>
            <a:r>
              <a:rPr lang="en-US" altLang="zh-CN" sz="2800" baseline="-25000" dirty="0" smtClean="0"/>
              <a:t>3</a:t>
            </a:r>
            <a:r>
              <a:rPr lang="zh-CN" altLang="en-US" sz="2800" dirty="0" smtClean="0"/>
              <a:t>，外面的圆环以每秒</a:t>
            </a:r>
            <a:r>
              <a:rPr lang="en-US" altLang="zh-CN" sz="2800" dirty="0" smtClean="0"/>
              <a:t>n</a:t>
            </a:r>
            <a:r>
              <a:rPr lang="en-US" altLang="zh-CN" sz="2800" baseline="-25000" dirty="0" smtClean="0"/>
              <a:t>2</a:t>
            </a:r>
            <a:r>
              <a:rPr lang="zh-CN" altLang="en-US" sz="2800" dirty="0" smtClean="0"/>
              <a:t>转的转速顺时针转动，里面的圆环以每秒</a:t>
            </a:r>
            <a:r>
              <a:rPr lang="en-US" altLang="zh-CN" sz="2800" dirty="0" smtClean="0"/>
              <a:t>n</a:t>
            </a:r>
            <a:r>
              <a:rPr lang="en-US" altLang="zh-CN" sz="2800" baseline="-25000" dirty="0" smtClean="0"/>
              <a:t>1</a:t>
            </a:r>
            <a:r>
              <a:rPr lang="zh-CN" altLang="en-US" sz="2800" dirty="0"/>
              <a:t>转的</a:t>
            </a:r>
            <a:r>
              <a:rPr lang="zh-CN" altLang="en-US" sz="2800" dirty="0" smtClean="0"/>
              <a:t>转速逆时针转动。若电荷面密度均为   ，求</a:t>
            </a:r>
            <a:r>
              <a:rPr lang="en-US" altLang="zh-CN" sz="2800" dirty="0" smtClean="0"/>
              <a:t>n</a:t>
            </a:r>
            <a:r>
              <a:rPr lang="en-US" altLang="zh-CN" sz="2800" baseline="-25000" dirty="0" smtClean="0"/>
              <a:t>1</a:t>
            </a:r>
            <a:r>
              <a:rPr lang="zh-CN" altLang="en-US" sz="2800" dirty="0" smtClean="0"/>
              <a:t>和</a:t>
            </a:r>
            <a:r>
              <a:rPr lang="en-US" altLang="zh-CN" sz="2800" dirty="0" smtClean="0"/>
              <a:t>n</a:t>
            </a:r>
            <a:r>
              <a:rPr lang="en-US" altLang="zh-CN" sz="2800" baseline="-25000" dirty="0" smtClean="0"/>
              <a:t>2</a:t>
            </a:r>
            <a:r>
              <a:rPr lang="zh-CN" altLang="en-US" sz="2800" dirty="0" smtClean="0"/>
              <a:t>的比值多大时，圆心处的磁感应强度为零。</a:t>
            </a:r>
            <a:endParaRPr lang="en-US" altLang="zh-CN" sz="28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454423192"/>
              </p:ext>
            </p:extLst>
          </p:nvPr>
        </p:nvGraphicFramePr>
        <p:xfrm>
          <a:off x="4280979" y="2132856"/>
          <a:ext cx="438026" cy="393758"/>
        </p:xfrm>
        <a:graphic>
          <a:graphicData uri="http://schemas.openxmlformats.org/presentationml/2006/ole">
            <mc:AlternateContent xmlns:mc="http://schemas.openxmlformats.org/markup-compatibility/2006">
              <mc:Choice xmlns:v="urn:schemas-microsoft-com:vml" Requires="v">
                <p:oleObj spid="_x0000_s425045" name="Equation" r:id="rId3" imgW="126720" imgH="114120" progId="Equation.DSMT4">
                  <p:embed/>
                </p:oleObj>
              </mc:Choice>
              <mc:Fallback>
                <p:oleObj name="Equation" r:id="rId3" imgW="126720" imgH="114120" progId="Equation.DSMT4">
                  <p:embed/>
                  <p:pic>
                    <p:nvPicPr>
                      <p:cNvPr id="0" name=""/>
                      <p:cNvPicPr>
                        <a:picLocks noChangeAspect="1" noChangeArrowheads="1"/>
                      </p:cNvPicPr>
                      <p:nvPr/>
                    </p:nvPicPr>
                    <p:blipFill>
                      <a:blip r:embed="rId4"/>
                      <a:srcRect/>
                      <a:stretch>
                        <a:fillRect/>
                      </a:stretch>
                    </p:blipFill>
                    <p:spPr bwMode="auto">
                      <a:xfrm>
                        <a:off x="4280979" y="2132856"/>
                        <a:ext cx="438026" cy="393758"/>
                      </a:xfrm>
                      <a:prstGeom prst="rect">
                        <a:avLst/>
                      </a:prstGeom>
                      <a:noFill/>
                      <a:ln>
                        <a:noFill/>
                      </a:ln>
                    </p:spPr>
                  </p:pic>
                </p:oleObj>
              </mc:Fallback>
            </mc:AlternateContent>
          </a:graphicData>
        </a:graphic>
      </p:graphicFrame>
      <p:sp>
        <p:nvSpPr>
          <p:cNvPr id="6" name="TextBox 5"/>
          <p:cNvSpPr txBox="1"/>
          <p:nvPr/>
        </p:nvSpPr>
        <p:spPr>
          <a:xfrm>
            <a:off x="3275856" y="3328302"/>
            <a:ext cx="5616624" cy="2332946"/>
          </a:xfrm>
          <a:prstGeom prst="rect">
            <a:avLst/>
          </a:prstGeom>
          <a:noFill/>
        </p:spPr>
        <p:txBody>
          <a:bodyPr wrap="square" rtlCol="0">
            <a:spAutoFit/>
          </a:bodyPr>
          <a:lstStyle/>
          <a:p>
            <a:pPr algn="just">
              <a:lnSpc>
                <a:spcPct val="130000"/>
              </a:lnSpc>
            </a:pPr>
            <a:r>
              <a:rPr lang="zh-CN" altLang="en-US" sz="2800" dirty="0" smtClean="0">
                <a:latin typeface="Times New Roman" panose="02020603050405020304" pitchFamily="18" charset="0"/>
                <a:cs typeface="Times New Roman" panose="02020603050405020304" pitchFamily="18" charset="0"/>
              </a:rPr>
              <a:t>解：视转动的均匀带电平面圆环由无数多个同心细圆电流组成，每个细圆环的带电量为                         ，其旋转后形成的电流为</a:t>
            </a:r>
            <a:endParaRPr lang="zh-CN" altLang="en-US" sz="2800" dirty="0">
              <a:latin typeface="Times New Roman" panose="02020603050405020304" pitchFamily="18" charset="0"/>
              <a:cs typeface="Times New Roman" panose="02020603050405020304" pitchFamily="18" charset="0"/>
            </a:endParaRPr>
          </a:p>
        </p:txBody>
      </p:sp>
      <p:pic>
        <p:nvPicPr>
          <p:cNvPr id="424988"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18" y="3501008"/>
            <a:ext cx="2527920" cy="260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094254291"/>
              </p:ext>
            </p:extLst>
          </p:nvPr>
        </p:nvGraphicFramePr>
        <p:xfrm>
          <a:off x="6300192" y="4596806"/>
          <a:ext cx="2024063" cy="411163"/>
        </p:xfrm>
        <a:graphic>
          <a:graphicData uri="http://schemas.openxmlformats.org/presentationml/2006/ole">
            <mc:AlternateContent xmlns:mc="http://schemas.openxmlformats.org/markup-compatibility/2006">
              <mc:Choice xmlns:v="urn:schemas-microsoft-com:vml" Requires="v">
                <p:oleObj spid="_x0000_s425046" name="公式" r:id="rId6" imgW="939600" imgH="190440" progId="Equation.3">
                  <p:embed/>
                </p:oleObj>
              </mc:Choice>
              <mc:Fallback>
                <p:oleObj name="公式" r:id="rId6" imgW="939600" imgH="190440" progId="Equation.3">
                  <p:embed/>
                  <p:pic>
                    <p:nvPicPr>
                      <p:cNvPr id="0" name="Object 1"/>
                      <p:cNvPicPr>
                        <a:picLocks noChangeAspect="1" noChangeArrowheads="1"/>
                      </p:cNvPicPr>
                      <p:nvPr/>
                    </p:nvPicPr>
                    <p:blipFill>
                      <a:blip r:embed="rId7"/>
                      <a:srcRect/>
                      <a:stretch>
                        <a:fillRect/>
                      </a:stretch>
                    </p:blipFill>
                    <p:spPr bwMode="auto">
                      <a:xfrm>
                        <a:off x="6300192" y="4596806"/>
                        <a:ext cx="202406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0972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1520" y="2223897"/>
            <a:ext cx="2952328" cy="523220"/>
          </a:xfrm>
          <a:prstGeom prst="rect">
            <a:avLst/>
          </a:prstGeom>
          <a:noFill/>
        </p:spPr>
        <p:txBody>
          <a:bodyPr wrap="square" rtlCol="0">
            <a:spAutoFit/>
          </a:bodyPr>
          <a:lstStyle/>
          <a:p>
            <a:r>
              <a:rPr lang="zh-CN" altLang="en-US" sz="2800" dirty="0" smtClean="0"/>
              <a:t>其在圆心产生的</a:t>
            </a:r>
            <a:endParaRPr lang="zh-CN" altLang="en-US" sz="2800" dirty="0"/>
          </a:p>
        </p:txBody>
      </p:sp>
      <p:sp>
        <p:nvSpPr>
          <p:cNvPr id="11" name="TextBox 10"/>
          <p:cNvSpPr txBox="1"/>
          <p:nvPr/>
        </p:nvSpPr>
        <p:spPr>
          <a:xfrm>
            <a:off x="503548" y="4365104"/>
            <a:ext cx="2448272" cy="523220"/>
          </a:xfrm>
          <a:prstGeom prst="rect">
            <a:avLst/>
          </a:prstGeom>
          <a:noFill/>
        </p:spPr>
        <p:txBody>
          <a:bodyPr wrap="square" rtlCol="0">
            <a:spAutoFit/>
          </a:bodyPr>
          <a:lstStyle/>
          <a:p>
            <a:r>
              <a:rPr lang="zh-CN" altLang="en-US" sz="2800" dirty="0" smtClean="0"/>
              <a:t>同理</a:t>
            </a:r>
            <a:endParaRPr lang="zh-CN" altLang="en-US" sz="2800" dirty="0"/>
          </a:p>
        </p:txBody>
      </p:sp>
      <p:sp>
        <p:nvSpPr>
          <p:cNvPr id="12" name="TextBox 11"/>
          <p:cNvSpPr txBox="1"/>
          <p:nvPr/>
        </p:nvSpPr>
        <p:spPr>
          <a:xfrm>
            <a:off x="6804248" y="3277091"/>
            <a:ext cx="2448272" cy="461665"/>
          </a:xfrm>
          <a:prstGeom prst="rect">
            <a:avLst/>
          </a:prstGeom>
          <a:noFill/>
        </p:spPr>
        <p:txBody>
          <a:bodyPr wrap="square" rtlCol="0">
            <a:spAutoFit/>
          </a:bodyPr>
          <a:lstStyle/>
          <a:p>
            <a:r>
              <a:rPr lang="zh-CN" altLang="en-US" sz="2400" dirty="0" smtClean="0"/>
              <a:t>方向垂直向外</a:t>
            </a:r>
            <a:endParaRPr lang="zh-CN" altLang="en-US" sz="2400" dirty="0"/>
          </a:p>
        </p:txBody>
      </p:sp>
      <p:sp>
        <p:nvSpPr>
          <p:cNvPr id="13" name="TextBox 12"/>
          <p:cNvSpPr txBox="1"/>
          <p:nvPr/>
        </p:nvSpPr>
        <p:spPr>
          <a:xfrm>
            <a:off x="4788024" y="4362586"/>
            <a:ext cx="2448272" cy="523220"/>
          </a:xfrm>
          <a:prstGeom prst="rect">
            <a:avLst/>
          </a:prstGeom>
          <a:noFill/>
        </p:spPr>
        <p:txBody>
          <a:bodyPr wrap="square" rtlCol="0">
            <a:spAutoFit/>
          </a:bodyPr>
          <a:lstStyle/>
          <a:p>
            <a:r>
              <a:rPr lang="zh-CN" altLang="en-US" sz="2800" dirty="0" smtClean="0"/>
              <a:t>方向垂直向里</a:t>
            </a:r>
            <a:endParaRPr lang="zh-CN" altLang="en-US" sz="2800" dirty="0"/>
          </a:p>
        </p:txBody>
      </p:sp>
      <p:graphicFrame>
        <p:nvGraphicFramePr>
          <p:cNvPr id="14" name="对象 13"/>
          <p:cNvGraphicFramePr>
            <a:graphicFrameLocks noChangeAspect="1"/>
          </p:cNvGraphicFramePr>
          <p:nvPr>
            <p:extLst>
              <p:ext uri="{D42A27DB-BD31-4B8C-83A1-F6EECF244321}">
                <p14:modId xmlns:p14="http://schemas.microsoft.com/office/powerpoint/2010/main" val="2751641246"/>
              </p:ext>
            </p:extLst>
          </p:nvPr>
        </p:nvGraphicFramePr>
        <p:xfrm>
          <a:off x="2339752" y="5157192"/>
          <a:ext cx="3024336" cy="1199377"/>
        </p:xfrm>
        <a:graphic>
          <a:graphicData uri="http://schemas.openxmlformats.org/presentationml/2006/ole">
            <mc:AlternateContent xmlns:mc="http://schemas.openxmlformats.org/markup-compatibility/2006">
              <mc:Choice xmlns:v="urn:schemas-microsoft-com:vml" Requires="v">
                <p:oleObj spid="_x0000_s426169" name="Equation" r:id="rId3" imgW="1054080" imgH="419040" progId="Equation.DSMT4">
                  <p:embed/>
                </p:oleObj>
              </mc:Choice>
              <mc:Fallback>
                <p:oleObj name="Equation" r:id="rId3" imgW="10540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5157192"/>
                        <a:ext cx="3024336" cy="1199377"/>
                      </a:xfrm>
                      <a:prstGeom prst="rect">
                        <a:avLst/>
                      </a:prstGeom>
                      <a:noFill/>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7222090"/>
              </p:ext>
            </p:extLst>
          </p:nvPr>
        </p:nvGraphicFramePr>
        <p:xfrm>
          <a:off x="395536" y="764704"/>
          <a:ext cx="4321175" cy="876300"/>
        </p:xfrm>
        <a:graphic>
          <a:graphicData uri="http://schemas.openxmlformats.org/presentationml/2006/ole">
            <mc:AlternateContent xmlns:mc="http://schemas.openxmlformats.org/markup-compatibility/2006">
              <mc:Choice xmlns:v="urn:schemas-microsoft-com:vml" Requires="v">
                <p:oleObj spid="_x0000_s426170" name="公式" r:id="rId5" imgW="2006280" imgH="406080" progId="Equation.3">
                  <p:embed/>
                </p:oleObj>
              </mc:Choice>
              <mc:Fallback>
                <p:oleObj name="公式" r:id="rId5" imgW="2006280" imgH="406080" progId="Equation.3">
                  <p:embed/>
                  <p:pic>
                    <p:nvPicPr>
                      <p:cNvPr id="0" name="对象 1"/>
                      <p:cNvPicPr>
                        <a:picLocks noChangeAspect="1" noChangeArrowheads="1"/>
                      </p:cNvPicPr>
                      <p:nvPr/>
                    </p:nvPicPr>
                    <p:blipFill>
                      <a:blip r:embed="rId6"/>
                      <a:srcRect/>
                      <a:stretch>
                        <a:fillRect/>
                      </a:stretch>
                    </p:blipFill>
                    <p:spPr bwMode="auto">
                      <a:xfrm>
                        <a:off x="395536" y="764704"/>
                        <a:ext cx="4321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08672434"/>
              </p:ext>
            </p:extLst>
          </p:nvPr>
        </p:nvGraphicFramePr>
        <p:xfrm>
          <a:off x="5148064" y="980728"/>
          <a:ext cx="3746500" cy="495300"/>
        </p:xfrm>
        <a:graphic>
          <a:graphicData uri="http://schemas.openxmlformats.org/presentationml/2006/ole">
            <mc:AlternateContent xmlns:mc="http://schemas.openxmlformats.org/markup-compatibility/2006">
              <mc:Choice xmlns:v="urn:schemas-microsoft-com:vml" Requires="v">
                <p:oleObj spid="_x0000_s426171" name="公式" r:id="rId7" imgW="1739880" imgH="228600" progId="Equation.3">
                  <p:embed/>
                </p:oleObj>
              </mc:Choice>
              <mc:Fallback>
                <p:oleObj name="公式" r:id="rId7" imgW="1739880" imgH="228600" progId="Equation.3">
                  <p:embed/>
                  <p:pic>
                    <p:nvPicPr>
                      <p:cNvPr id="0" name="对象 5"/>
                      <p:cNvPicPr>
                        <a:picLocks noChangeAspect="1" noChangeArrowheads="1"/>
                      </p:cNvPicPr>
                      <p:nvPr/>
                    </p:nvPicPr>
                    <p:blipFill>
                      <a:blip r:embed="rId8"/>
                      <a:srcRect/>
                      <a:stretch>
                        <a:fillRect/>
                      </a:stretch>
                    </p:blipFill>
                    <p:spPr bwMode="auto">
                      <a:xfrm>
                        <a:off x="5148064" y="980728"/>
                        <a:ext cx="3746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88799422"/>
              </p:ext>
            </p:extLst>
          </p:nvPr>
        </p:nvGraphicFramePr>
        <p:xfrm>
          <a:off x="3203848" y="2047357"/>
          <a:ext cx="3363913" cy="876300"/>
        </p:xfrm>
        <a:graphic>
          <a:graphicData uri="http://schemas.openxmlformats.org/presentationml/2006/ole">
            <mc:AlternateContent xmlns:mc="http://schemas.openxmlformats.org/markup-compatibility/2006">
              <mc:Choice xmlns:v="urn:schemas-microsoft-com:vml" Requires="v">
                <p:oleObj spid="_x0000_s426172" name="公式" r:id="rId9" imgW="1562040" imgH="406080" progId="Equation.3">
                  <p:embed/>
                </p:oleObj>
              </mc:Choice>
              <mc:Fallback>
                <p:oleObj name="公式" r:id="rId9" imgW="1562040" imgH="406080" progId="Equation.3">
                  <p:embed/>
                  <p:pic>
                    <p:nvPicPr>
                      <p:cNvPr id="0" name="对象 5"/>
                      <p:cNvPicPr>
                        <a:picLocks noChangeAspect="1" noChangeArrowheads="1"/>
                      </p:cNvPicPr>
                      <p:nvPr/>
                    </p:nvPicPr>
                    <p:blipFill>
                      <a:blip r:embed="rId10"/>
                      <a:srcRect/>
                      <a:stretch>
                        <a:fillRect/>
                      </a:stretch>
                    </p:blipFill>
                    <p:spPr bwMode="auto">
                      <a:xfrm>
                        <a:off x="3203848" y="2047357"/>
                        <a:ext cx="33639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829794834"/>
              </p:ext>
            </p:extLst>
          </p:nvPr>
        </p:nvGraphicFramePr>
        <p:xfrm>
          <a:off x="755576" y="3147668"/>
          <a:ext cx="5964238" cy="795338"/>
        </p:xfrm>
        <a:graphic>
          <a:graphicData uri="http://schemas.openxmlformats.org/presentationml/2006/ole">
            <mc:AlternateContent xmlns:mc="http://schemas.openxmlformats.org/markup-compatibility/2006">
              <mc:Choice xmlns:v="urn:schemas-microsoft-com:vml" Requires="v">
                <p:oleObj spid="_x0000_s426173" name="公式" r:id="rId11" imgW="2768400" imgH="368280" progId="Equation.3">
                  <p:embed/>
                </p:oleObj>
              </mc:Choice>
              <mc:Fallback>
                <p:oleObj name="公式" r:id="rId11" imgW="2768400" imgH="368280" progId="Equation.3">
                  <p:embed/>
                  <p:pic>
                    <p:nvPicPr>
                      <p:cNvPr id="0" name="对象 15"/>
                      <p:cNvPicPr>
                        <a:picLocks noChangeAspect="1" noChangeArrowheads="1"/>
                      </p:cNvPicPr>
                      <p:nvPr/>
                    </p:nvPicPr>
                    <p:blipFill>
                      <a:blip r:embed="rId12"/>
                      <a:srcRect/>
                      <a:stretch>
                        <a:fillRect/>
                      </a:stretch>
                    </p:blipFill>
                    <p:spPr bwMode="auto">
                      <a:xfrm>
                        <a:off x="755576" y="3147668"/>
                        <a:ext cx="596423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51463991"/>
              </p:ext>
            </p:extLst>
          </p:nvPr>
        </p:nvGraphicFramePr>
        <p:xfrm>
          <a:off x="1727684" y="4391826"/>
          <a:ext cx="2709862" cy="492125"/>
        </p:xfrm>
        <a:graphic>
          <a:graphicData uri="http://schemas.openxmlformats.org/presentationml/2006/ole">
            <mc:AlternateContent xmlns:mc="http://schemas.openxmlformats.org/markup-compatibility/2006">
              <mc:Choice xmlns:v="urn:schemas-microsoft-com:vml" Requires="v">
                <p:oleObj spid="_x0000_s426174" name="公式" r:id="rId13" imgW="1257120" imgH="228600" progId="Equation.3">
                  <p:embed/>
                </p:oleObj>
              </mc:Choice>
              <mc:Fallback>
                <p:oleObj name="公式" r:id="rId13" imgW="1257120" imgH="228600" progId="Equation.3">
                  <p:embed/>
                  <p:pic>
                    <p:nvPicPr>
                      <p:cNvPr id="0" name="对象 16"/>
                      <p:cNvPicPr>
                        <a:picLocks noChangeAspect="1" noChangeArrowheads="1"/>
                      </p:cNvPicPr>
                      <p:nvPr/>
                    </p:nvPicPr>
                    <p:blipFill>
                      <a:blip r:embed="rId14"/>
                      <a:srcRect/>
                      <a:stretch>
                        <a:fillRect/>
                      </a:stretch>
                    </p:blipFill>
                    <p:spPr bwMode="auto">
                      <a:xfrm>
                        <a:off x="1727684" y="4391826"/>
                        <a:ext cx="27098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4227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6" name="Picture 9" descr="http://cai.tongji.edu.cn/UPNetClass/electronaget/ch4/page/Image212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5656" y="1858571"/>
            <a:ext cx="5923000" cy="213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71569" y="303571"/>
            <a:ext cx="8768094" cy="1652760"/>
          </a:xfrm>
          <a:prstGeom prst="rect">
            <a:avLst/>
          </a:prstGeom>
          <a:noFill/>
        </p:spPr>
        <p:txBody>
          <a:bodyPr wrap="square" rtlCol="0">
            <a:spAutoFit/>
          </a:bodyPr>
          <a:lstStyle/>
          <a:p>
            <a:pPr algn="just">
              <a:lnSpc>
                <a:spcPct val="130000"/>
              </a:lnSpc>
            </a:pPr>
            <a:r>
              <a:rPr lang="zh-CN" altLang="en-US" sz="2600" b="1" smtClean="0">
                <a:solidFill>
                  <a:srgbClr val="FF0000"/>
                </a:solidFill>
              </a:rPr>
              <a:t>例</a:t>
            </a:r>
            <a:r>
              <a:rPr lang="en-US" altLang="zh-CN" sz="2600" b="1" smtClean="0">
                <a:solidFill>
                  <a:srgbClr val="FF0000"/>
                </a:solidFill>
              </a:rPr>
              <a:t>4. </a:t>
            </a:r>
            <a:r>
              <a:rPr lang="zh-CN" altLang="en-US" sz="2600" b="1" dirty="0">
                <a:solidFill>
                  <a:srgbClr val="0000FF"/>
                </a:solidFill>
              </a:rPr>
              <a:t>螺线管的磁场</a:t>
            </a:r>
            <a:r>
              <a:rPr lang="zh-CN" altLang="en-US" sz="2600" b="1" dirty="0">
                <a:solidFill>
                  <a:srgbClr val="000000"/>
                </a:solidFill>
              </a:rPr>
              <a:t>半径为</a:t>
            </a:r>
            <a:r>
              <a:rPr lang="en-US" altLang="zh-CN" sz="2600" b="1" dirty="0">
                <a:solidFill>
                  <a:srgbClr val="000000"/>
                </a:solidFill>
              </a:rPr>
              <a:t>R，</a:t>
            </a:r>
            <a:r>
              <a:rPr lang="zh-CN" altLang="en-US" sz="2600" b="1" dirty="0">
                <a:solidFill>
                  <a:srgbClr val="000000"/>
                </a:solidFill>
              </a:rPr>
              <a:t>总长度</a:t>
            </a:r>
            <a:r>
              <a:rPr lang="en-US" altLang="zh-CN" sz="2600" b="1" dirty="0">
                <a:solidFill>
                  <a:srgbClr val="000000"/>
                </a:solidFill>
              </a:rPr>
              <a:t>L，</a:t>
            </a:r>
            <a:r>
              <a:rPr lang="zh-CN" altLang="en-US" sz="2600" b="1" dirty="0">
                <a:solidFill>
                  <a:srgbClr val="000000"/>
                </a:solidFill>
              </a:rPr>
              <a:t>单位长度上的匝数为</a:t>
            </a:r>
            <a:r>
              <a:rPr lang="en-US" altLang="zh-CN" sz="2600" b="1" dirty="0">
                <a:solidFill>
                  <a:srgbClr val="000000"/>
                </a:solidFill>
              </a:rPr>
              <a:t>n</a:t>
            </a:r>
            <a:r>
              <a:rPr lang="zh-CN" altLang="en-US" sz="2600" b="1" dirty="0">
                <a:solidFill>
                  <a:srgbClr val="000000"/>
                </a:solidFill>
              </a:rPr>
              <a:t>的螺线管线圈，线圈中通有电流 </a:t>
            </a:r>
            <a:r>
              <a:rPr lang="en-US" altLang="zh-CN" sz="2600" b="1" dirty="0">
                <a:solidFill>
                  <a:srgbClr val="000000"/>
                </a:solidFill>
              </a:rPr>
              <a:t>I</a:t>
            </a:r>
            <a:r>
              <a:rPr lang="zh-CN" altLang="en-US" sz="2600" b="1" dirty="0">
                <a:solidFill>
                  <a:srgbClr val="000000"/>
                </a:solidFill>
              </a:rPr>
              <a:t>。计算在其轴线上任一点的磁感应强度</a:t>
            </a:r>
            <a:r>
              <a:rPr lang="zh-CN" altLang="en-US" sz="2600" b="1" dirty="0" smtClean="0">
                <a:solidFill>
                  <a:srgbClr val="000000"/>
                </a:solidFill>
              </a:rPr>
              <a:t>。</a:t>
            </a:r>
            <a:endParaRPr lang="zh-CN" altLang="en-US" sz="2600" dirty="0"/>
          </a:p>
        </p:txBody>
      </p:sp>
      <p:sp>
        <p:nvSpPr>
          <p:cNvPr id="4" name="矩形 3"/>
          <p:cNvSpPr/>
          <p:nvPr/>
        </p:nvSpPr>
        <p:spPr>
          <a:xfrm>
            <a:off x="321608" y="4149080"/>
            <a:ext cx="8616135" cy="2012859"/>
          </a:xfrm>
          <a:prstGeom prst="rect">
            <a:avLst/>
          </a:prstGeom>
        </p:spPr>
        <p:txBody>
          <a:bodyPr wrap="square">
            <a:spAutoFit/>
          </a:bodyPr>
          <a:lstStyle/>
          <a:p>
            <a:pPr algn="just">
              <a:lnSpc>
                <a:spcPct val="130000"/>
              </a:lnSpc>
            </a:pPr>
            <a:r>
              <a:rPr lang="zh-CN" altLang="en-US" b="1" dirty="0">
                <a:solidFill>
                  <a:srgbClr val="000000"/>
                </a:solidFill>
                <a:cs typeface="Times New Roman" panose="02020603050405020304" pitchFamily="18" charset="0"/>
              </a:rPr>
              <a:t>取螺线管轴线上</a:t>
            </a:r>
            <a:r>
              <a:rPr lang="zh-CN" altLang="en-US" b="1" dirty="0">
                <a:solidFill>
                  <a:srgbClr val="0000FF"/>
                </a:solidFill>
                <a:cs typeface="Times New Roman" panose="02020603050405020304" pitchFamily="18" charset="0"/>
              </a:rPr>
              <a:t>任一点</a:t>
            </a:r>
            <a:r>
              <a:rPr lang="zh-CN" altLang="en-US" b="1" dirty="0">
                <a:solidFill>
                  <a:srgbClr val="000000"/>
                </a:solidFill>
                <a:cs typeface="Times New Roman" panose="02020603050405020304" pitchFamily="18" charset="0"/>
              </a:rPr>
              <a:t>为</a:t>
            </a:r>
            <a:r>
              <a:rPr lang="zh-CN" altLang="en-US" b="1" dirty="0">
                <a:solidFill>
                  <a:srgbClr val="FF0000"/>
                </a:solidFill>
                <a:cs typeface="Times New Roman" panose="02020603050405020304" pitchFamily="18" charset="0"/>
              </a:rPr>
              <a:t>原点</a:t>
            </a:r>
            <a:r>
              <a:rPr lang="en-US" altLang="zh-CN" b="1" dirty="0">
                <a:solidFill>
                  <a:srgbClr val="000000"/>
                </a:solidFill>
                <a:cs typeface="Times New Roman" panose="02020603050405020304" pitchFamily="18" charset="0"/>
              </a:rPr>
              <a:t>，</a:t>
            </a:r>
            <a:r>
              <a:rPr lang="zh-CN" altLang="en-US" b="1" dirty="0">
                <a:solidFill>
                  <a:srgbClr val="000000"/>
                </a:solidFill>
                <a:cs typeface="Times New Roman" panose="02020603050405020304" pitchFamily="18" charset="0"/>
              </a:rPr>
              <a:t>设沿电流方向的轴线为</a:t>
            </a:r>
            <a:r>
              <a:rPr lang="en-US" altLang="zh-CN" b="1" dirty="0">
                <a:solidFill>
                  <a:srgbClr val="000000"/>
                </a:solidFill>
                <a:cs typeface="Times New Roman" panose="02020603050405020304" pitchFamily="18" charset="0"/>
              </a:rPr>
              <a:t>X</a:t>
            </a:r>
            <a:r>
              <a:rPr lang="zh-CN" altLang="en-US" b="1" dirty="0">
                <a:solidFill>
                  <a:srgbClr val="000000"/>
                </a:solidFill>
                <a:cs typeface="Times New Roman" panose="02020603050405020304" pitchFamily="18" charset="0"/>
              </a:rPr>
              <a:t>轴，电流</a:t>
            </a:r>
            <a:r>
              <a:rPr lang="zh-CN" altLang="en-US" b="1" dirty="0">
                <a:solidFill>
                  <a:srgbClr val="0000FF"/>
                </a:solidFill>
                <a:cs typeface="Times New Roman" panose="02020603050405020304" pitchFamily="18" charset="0"/>
              </a:rPr>
              <a:t>起点</a:t>
            </a:r>
            <a:r>
              <a:rPr lang="zh-CN" altLang="en-US" b="1" dirty="0">
                <a:solidFill>
                  <a:srgbClr val="000000"/>
                </a:solidFill>
                <a:cs typeface="Times New Roman" panose="02020603050405020304" pitchFamily="18" charset="0"/>
              </a:rPr>
              <a:t>和</a:t>
            </a:r>
            <a:r>
              <a:rPr lang="zh-CN" altLang="en-US" b="1" dirty="0">
                <a:solidFill>
                  <a:srgbClr val="0000FF"/>
                </a:solidFill>
                <a:cs typeface="Times New Roman" panose="02020603050405020304" pitchFamily="18" charset="0"/>
              </a:rPr>
              <a:t>终点坐标</a:t>
            </a:r>
            <a:r>
              <a:rPr lang="zh-CN" altLang="en-US" b="1" dirty="0">
                <a:solidFill>
                  <a:srgbClr val="000000"/>
                </a:solidFill>
                <a:cs typeface="Times New Roman" panose="02020603050405020304" pitchFamily="18" charset="0"/>
              </a:rPr>
              <a:t>为</a:t>
            </a:r>
            <a:r>
              <a:rPr lang="en-US" altLang="zh-CN" b="1" dirty="0">
                <a:solidFill>
                  <a:srgbClr val="000000"/>
                </a:solidFill>
                <a:cs typeface="Times New Roman" panose="02020603050405020304" pitchFamily="18" charset="0"/>
              </a:rPr>
              <a:t>x</a:t>
            </a:r>
            <a:r>
              <a:rPr lang="en-US" altLang="zh-CN" b="1" baseline="-25000" dirty="0">
                <a:solidFill>
                  <a:srgbClr val="000000"/>
                </a:solidFill>
                <a:cs typeface="Times New Roman" panose="02020603050405020304" pitchFamily="18" charset="0"/>
              </a:rPr>
              <a:t>1</a:t>
            </a:r>
            <a:r>
              <a:rPr lang="en-US" altLang="zh-CN" b="1" dirty="0">
                <a:solidFill>
                  <a:srgbClr val="000000"/>
                </a:solidFill>
                <a:cs typeface="Times New Roman" panose="02020603050405020304" pitchFamily="18" charset="0"/>
              </a:rPr>
              <a:t> 、x</a:t>
            </a:r>
            <a:r>
              <a:rPr lang="en-US" altLang="zh-CN" b="1" baseline="-25000" dirty="0">
                <a:solidFill>
                  <a:srgbClr val="000000"/>
                </a:solidFill>
                <a:cs typeface="Times New Roman" panose="02020603050405020304" pitchFamily="18" charset="0"/>
              </a:rPr>
              <a:t>2</a:t>
            </a:r>
            <a:r>
              <a:rPr lang="zh-CN" altLang="en-US" b="1" baseline="-25000" dirty="0">
                <a:solidFill>
                  <a:srgbClr val="000000"/>
                </a:solidFill>
                <a:cs typeface="Times New Roman" panose="02020603050405020304" pitchFamily="18" charset="0"/>
              </a:rPr>
              <a:t>，</a:t>
            </a:r>
            <a:r>
              <a:rPr lang="zh-CN" altLang="en-US" b="1" dirty="0">
                <a:solidFill>
                  <a:srgbClr val="000000"/>
                </a:solidFill>
                <a:cs typeface="Times New Roman" panose="02020603050405020304" pitchFamily="18" charset="0"/>
              </a:rPr>
              <a:t>在</a:t>
            </a:r>
            <a:r>
              <a:rPr lang="en-US" altLang="zh-CN" b="1" dirty="0">
                <a:solidFill>
                  <a:srgbClr val="000000"/>
                </a:solidFill>
                <a:cs typeface="Times New Roman" panose="02020603050405020304" pitchFamily="18" charset="0"/>
              </a:rPr>
              <a:t>x</a:t>
            </a:r>
            <a:r>
              <a:rPr lang="zh-CN" altLang="en-US" b="1" dirty="0">
                <a:solidFill>
                  <a:srgbClr val="000000"/>
                </a:solidFill>
                <a:cs typeface="Times New Roman" panose="02020603050405020304" pitchFamily="18" charset="0"/>
              </a:rPr>
              <a:t>处取长度为</a:t>
            </a:r>
            <a:r>
              <a:rPr lang="en-US" altLang="zh-CN" b="1" dirty="0">
                <a:solidFill>
                  <a:srgbClr val="000000"/>
                </a:solidFill>
                <a:cs typeface="Times New Roman" panose="02020603050405020304" pitchFamily="18" charset="0"/>
              </a:rPr>
              <a:t>dx</a:t>
            </a:r>
            <a:r>
              <a:rPr lang="zh-CN" altLang="en-US" b="1" dirty="0">
                <a:solidFill>
                  <a:srgbClr val="000000"/>
                </a:solidFill>
                <a:cs typeface="Times New Roman" panose="02020603050405020304" pitchFamily="18" charset="0"/>
              </a:rPr>
              <a:t>的小间隔，其中共有</a:t>
            </a:r>
            <a:r>
              <a:rPr lang="en-US" altLang="zh-CN" b="1" dirty="0" err="1">
                <a:solidFill>
                  <a:srgbClr val="000000"/>
                </a:solidFill>
                <a:cs typeface="Times New Roman" panose="02020603050405020304" pitchFamily="18" charset="0"/>
              </a:rPr>
              <a:t>ndx</a:t>
            </a:r>
            <a:r>
              <a:rPr lang="zh-CN" altLang="en-US" b="1" dirty="0">
                <a:solidFill>
                  <a:srgbClr val="000000"/>
                </a:solidFill>
                <a:cs typeface="Times New Roman" panose="02020603050405020304" pitchFamily="18" charset="0"/>
              </a:rPr>
              <a:t>匝线圈，将它看作是电流为</a:t>
            </a:r>
            <a:r>
              <a:rPr lang="en-US" altLang="zh-CN" b="1" dirty="0" err="1">
                <a:solidFill>
                  <a:srgbClr val="000000"/>
                </a:solidFill>
                <a:cs typeface="Times New Roman" panose="02020603050405020304" pitchFamily="18" charset="0"/>
              </a:rPr>
              <a:t>dI</a:t>
            </a:r>
            <a:r>
              <a:rPr lang="en-US" altLang="zh-CN" b="1" dirty="0">
                <a:solidFill>
                  <a:srgbClr val="000000"/>
                </a:solidFill>
                <a:cs typeface="Times New Roman" panose="02020603050405020304" pitchFamily="18" charset="0"/>
              </a:rPr>
              <a:t> = </a:t>
            </a:r>
            <a:r>
              <a:rPr lang="en-US" altLang="zh-CN" b="1" dirty="0" err="1">
                <a:solidFill>
                  <a:srgbClr val="000000"/>
                </a:solidFill>
                <a:cs typeface="Times New Roman" panose="02020603050405020304" pitchFamily="18" charset="0"/>
              </a:rPr>
              <a:t>Indx</a:t>
            </a:r>
            <a:r>
              <a:rPr lang="zh-CN" altLang="en-US" b="1" dirty="0">
                <a:solidFill>
                  <a:srgbClr val="000000"/>
                </a:solidFill>
                <a:cs typeface="Times New Roman" panose="02020603050405020304" pitchFamily="18" charset="0"/>
              </a:rPr>
              <a:t>的圆电流，该圆电流在</a:t>
            </a:r>
            <a:r>
              <a:rPr lang="en-US" altLang="zh-CN" b="1" dirty="0">
                <a:solidFill>
                  <a:srgbClr val="000000"/>
                </a:solidFill>
                <a:cs typeface="Times New Roman" panose="02020603050405020304" pitchFamily="18" charset="0"/>
              </a:rPr>
              <a:t>O</a:t>
            </a:r>
            <a:r>
              <a:rPr lang="zh-CN" altLang="en-US" b="1" dirty="0">
                <a:solidFill>
                  <a:srgbClr val="000000"/>
                </a:solidFill>
                <a:cs typeface="Times New Roman" panose="02020603050405020304" pitchFamily="18" charset="0"/>
              </a:rPr>
              <a:t>点产生的</a:t>
            </a:r>
            <a:r>
              <a:rPr lang="zh-CN" altLang="en-US" b="1" dirty="0">
                <a:solidFill>
                  <a:srgbClr val="FF0000"/>
                </a:solidFill>
                <a:cs typeface="Times New Roman" panose="02020603050405020304" pitchFamily="18" charset="0"/>
              </a:rPr>
              <a:t>磁感应强度</a:t>
            </a:r>
            <a:r>
              <a:rPr lang="zh-CN" altLang="en-US" b="1" dirty="0">
                <a:solidFill>
                  <a:srgbClr val="000000"/>
                </a:solidFill>
                <a:cs typeface="Times New Roman" panose="02020603050405020304" pitchFamily="18" charset="0"/>
              </a:rPr>
              <a:t>的大小为</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1379" name="Object 22"/>
          <p:cNvGraphicFramePr>
            <a:graphicFrameLocks noChangeAspect="1"/>
          </p:cNvGraphicFramePr>
          <p:nvPr>
            <p:extLst>
              <p:ext uri="{D42A27DB-BD31-4B8C-83A1-F6EECF244321}">
                <p14:modId xmlns:p14="http://schemas.microsoft.com/office/powerpoint/2010/main" val="940667106"/>
              </p:ext>
            </p:extLst>
          </p:nvPr>
        </p:nvGraphicFramePr>
        <p:xfrm>
          <a:off x="4139952" y="2035067"/>
          <a:ext cx="2952328" cy="998888"/>
        </p:xfrm>
        <a:graphic>
          <a:graphicData uri="http://schemas.openxmlformats.org/presentationml/2006/ole">
            <mc:AlternateContent xmlns:mc="http://schemas.openxmlformats.org/markup-compatibility/2006">
              <mc:Choice xmlns:v="urn:schemas-microsoft-com:vml" Requires="v">
                <p:oleObj spid="_x0000_s101628" name="公式" r:id="rId3" imgW="1307532" imgH="444307" progId="Equation.3">
                  <p:embed/>
                </p:oleObj>
              </mc:Choice>
              <mc:Fallback>
                <p:oleObj name="公式" r:id="rId3" imgW="1307532" imgH="444307" progId="Equation.3">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035067"/>
                        <a:ext cx="2952328" cy="99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1380" name="Picture 34" descr="http://cai.tongji.edu.cn/UPNetClass/electronaget/ch4/page/Image2125.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979613" y="23704"/>
            <a:ext cx="5580062"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Rectangle 35"/>
          <p:cNvSpPr>
            <a:spLocks noChangeArrowheads="1"/>
          </p:cNvSpPr>
          <p:nvPr/>
        </p:nvSpPr>
        <p:spPr bwMode="auto">
          <a:xfrm>
            <a:off x="3584575" y="1720454"/>
            <a:ext cx="898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FF0000"/>
                </a:solidFill>
                <a:latin typeface="宋体" pitchFamily="2" charset="-122"/>
              </a:rPr>
              <a:t>原点</a:t>
            </a:r>
          </a:p>
        </p:txBody>
      </p:sp>
      <p:sp>
        <p:nvSpPr>
          <p:cNvPr id="101382" name="Rectangle 37"/>
          <p:cNvSpPr>
            <a:spLocks noChangeArrowheads="1"/>
          </p:cNvSpPr>
          <p:nvPr/>
        </p:nvSpPr>
        <p:spPr bwMode="auto">
          <a:xfrm>
            <a:off x="1258888" y="1575991"/>
            <a:ext cx="1000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FF"/>
                </a:solidFill>
                <a:latin typeface="Times New Roman" pitchFamily="18" charset="0"/>
              </a:rPr>
              <a:t>起点</a:t>
            </a:r>
          </a:p>
        </p:txBody>
      </p:sp>
      <p:sp>
        <p:nvSpPr>
          <p:cNvPr id="101383" name="Rectangle 39"/>
          <p:cNvSpPr>
            <a:spLocks noChangeArrowheads="1"/>
          </p:cNvSpPr>
          <p:nvPr/>
        </p:nvSpPr>
        <p:spPr bwMode="auto">
          <a:xfrm>
            <a:off x="7451725" y="1444229"/>
            <a:ext cx="1000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FF"/>
                </a:solidFill>
                <a:latin typeface="Times New Roman" pitchFamily="18" charset="0"/>
              </a:rPr>
              <a:t>终点</a:t>
            </a:r>
          </a:p>
        </p:txBody>
      </p:sp>
      <p:sp>
        <p:nvSpPr>
          <p:cNvPr id="101384" name="Rectangle 42"/>
          <p:cNvSpPr>
            <a:spLocks noChangeArrowheads="1"/>
          </p:cNvSpPr>
          <p:nvPr/>
        </p:nvSpPr>
        <p:spPr bwMode="auto">
          <a:xfrm>
            <a:off x="4932363" y="476275"/>
            <a:ext cx="215900" cy="11525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 name="Rectangle 4"/>
          <p:cNvSpPr>
            <a:spLocks noChangeArrowheads="1"/>
          </p:cNvSpPr>
          <p:nvPr/>
        </p:nvSpPr>
        <p:spPr bwMode="auto">
          <a:xfrm>
            <a:off x="180519" y="2996952"/>
            <a:ext cx="855186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Font typeface="Wingdings" pitchFamily="2" charset="2"/>
              <a:buNone/>
            </a:pPr>
            <a:r>
              <a:rPr lang="zh-CN" altLang="en-US" sz="3600" b="1" dirty="0">
                <a:solidFill>
                  <a:srgbClr val="008000"/>
                </a:solidFill>
                <a:latin typeface="Times New Roman" pitchFamily="18" charset="0"/>
              </a:rPr>
              <a:t>      </a:t>
            </a:r>
            <a:r>
              <a:rPr lang="zh-CN" altLang="en-US" sz="2400" b="1" dirty="0">
                <a:solidFill>
                  <a:srgbClr val="000000"/>
                </a:solidFill>
                <a:latin typeface="Times New Roman" pitchFamily="18" charset="0"/>
              </a:rPr>
              <a:t>的方向沿着轴线</a:t>
            </a:r>
            <a:r>
              <a:rPr lang="en-US" altLang="zh-CN" sz="2400" b="1" dirty="0">
                <a:solidFill>
                  <a:srgbClr val="000000"/>
                </a:solidFill>
                <a:latin typeface="Times New Roman" pitchFamily="18" charset="0"/>
              </a:rPr>
              <a:t>(</a:t>
            </a:r>
            <a:r>
              <a:rPr lang="zh-CN" altLang="en-US" sz="2400" b="1" dirty="0">
                <a:solidFill>
                  <a:srgbClr val="000000"/>
                </a:solidFill>
                <a:latin typeface="Times New Roman" pitchFamily="18" charset="0"/>
              </a:rPr>
              <a:t>满足右手螺旋</a:t>
            </a:r>
            <a:r>
              <a:rPr lang="zh-CN" altLang="en-US" sz="2400" b="1" dirty="0">
                <a:solidFill>
                  <a:srgbClr val="000000"/>
                </a:solidFill>
                <a:latin typeface="宋体" pitchFamily="2" charset="-122"/>
              </a:rPr>
              <a:t>关系</a:t>
            </a:r>
            <a:r>
              <a:rPr lang="en-US" altLang="zh-CN" sz="2400" b="1" dirty="0">
                <a:solidFill>
                  <a:srgbClr val="000000"/>
                </a:solidFill>
                <a:latin typeface="宋体" pitchFamily="2" charset="-122"/>
              </a:rPr>
              <a:t>)</a:t>
            </a:r>
            <a:r>
              <a:rPr lang="zh-CN" altLang="en-US" sz="2400" b="1" dirty="0">
                <a:solidFill>
                  <a:srgbClr val="000000"/>
                </a:solidFill>
                <a:latin typeface="Times New Roman" pitchFamily="18" charset="0"/>
              </a:rPr>
              <a:t>且所有圆电流产生       的方向都相同，所以</a:t>
            </a:r>
            <a:r>
              <a:rPr lang="zh-CN" altLang="en-US" sz="2400" b="1" dirty="0">
                <a:solidFill>
                  <a:srgbClr val="FF0000"/>
                </a:solidFill>
                <a:latin typeface="Times New Roman" pitchFamily="18" charset="0"/>
              </a:rPr>
              <a:t>原点</a:t>
            </a:r>
            <a:r>
              <a:rPr lang="zh-CN" altLang="en-US" sz="2400" b="1" dirty="0">
                <a:solidFill>
                  <a:srgbClr val="000000"/>
                </a:solidFill>
                <a:latin typeface="Times New Roman" pitchFamily="18" charset="0"/>
              </a:rPr>
              <a:t>处的</a:t>
            </a:r>
            <a:r>
              <a:rPr lang="zh-CN" altLang="en-US" sz="2400" b="1" dirty="0">
                <a:solidFill>
                  <a:srgbClr val="FF0000"/>
                </a:solidFill>
                <a:latin typeface="Times New Roman" pitchFamily="18" charset="0"/>
              </a:rPr>
              <a:t>磁感应强度</a:t>
            </a:r>
            <a:r>
              <a:rPr lang="zh-CN" altLang="en-US" sz="2400" b="1" dirty="0">
                <a:solidFill>
                  <a:srgbClr val="000000"/>
                </a:solidFill>
                <a:latin typeface="Times New Roman" pitchFamily="18" charset="0"/>
              </a:rPr>
              <a:t>的</a:t>
            </a:r>
            <a:r>
              <a:rPr lang="zh-CN" altLang="en-US" sz="2400" b="1" dirty="0" smtClean="0">
                <a:solidFill>
                  <a:srgbClr val="000000"/>
                </a:solidFill>
                <a:latin typeface="宋体" pitchFamily="2" charset="-122"/>
              </a:rPr>
              <a:t>大小</a:t>
            </a:r>
            <a:endParaRPr lang="zh-CN" altLang="en-US" sz="2800" b="1" dirty="0">
              <a:solidFill>
                <a:srgbClr val="000000"/>
              </a:solidFill>
              <a:latin typeface="宋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04173232"/>
              </p:ext>
            </p:extLst>
          </p:nvPr>
        </p:nvGraphicFramePr>
        <p:xfrm>
          <a:off x="395536" y="3212976"/>
          <a:ext cx="504056" cy="455456"/>
        </p:xfrm>
        <a:graphic>
          <a:graphicData uri="http://schemas.openxmlformats.org/presentationml/2006/ole">
            <mc:AlternateContent xmlns:mc="http://schemas.openxmlformats.org/markup-compatibility/2006">
              <mc:Choice xmlns:v="urn:schemas-microsoft-com:vml" Requires="v">
                <p:oleObj spid="_x0000_s101629" name="公式" r:id="rId7" imgW="228501" imgH="203112" progId="Equation.3">
                  <p:embed/>
                </p:oleObj>
              </mc:Choice>
              <mc:Fallback>
                <p:oleObj name="公式" r:id="rId7" imgW="228501" imgH="203112" progId="Equation.3">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3212976"/>
                        <a:ext cx="504056" cy="455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7970534"/>
              </p:ext>
            </p:extLst>
          </p:nvPr>
        </p:nvGraphicFramePr>
        <p:xfrm>
          <a:off x="595597" y="4365104"/>
          <a:ext cx="6994036" cy="1825799"/>
        </p:xfrm>
        <a:graphic>
          <a:graphicData uri="http://schemas.openxmlformats.org/presentationml/2006/ole">
            <mc:AlternateContent xmlns:mc="http://schemas.openxmlformats.org/markup-compatibility/2006">
              <mc:Choice xmlns:v="urn:schemas-microsoft-com:vml" Requires="v">
                <p:oleObj spid="_x0000_s101630" name="公式" r:id="rId9" imgW="3683000" imgH="965200" progId="Equation.3">
                  <p:embed/>
                </p:oleObj>
              </mc:Choice>
              <mc:Fallback>
                <p:oleObj name="公式" r:id="rId9" imgW="3683000" imgH="965200" progId="Equation.3">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597" y="4365104"/>
                        <a:ext cx="6994036" cy="1825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4769644" y="6097291"/>
            <a:ext cx="4374356" cy="707886"/>
          </a:xfrm>
          <a:prstGeom prst="rect">
            <a:avLst/>
          </a:prstGeom>
        </p:spPr>
        <p:txBody>
          <a:bodyPr wrap="square">
            <a:spAutoFit/>
          </a:bodyPr>
          <a:lstStyle/>
          <a:p>
            <a:r>
              <a:rPr lang="zh-CN" altLang="en-US" sz="2000" b="1" dirty="0" smtClean="0">
                <a:solidFill>
                  <a:srgbClr val="000000"/>
                </a:solidFill>
              </a:rPr>
              <a:t>     </a:t>
            </a:r>
            <a:r>
              <a:rPr lang="en-US" altLang="zh-CN" sz="2000" b="1" dirty="0" smtClean="0">
                <a:solidFill>
                  <a:srgbClr val="000000"/>
                </a:solidFill>
              </a:rPr>
              <a:t>,</a:t>
            </a:r>
            <a:r>
              <a:rPr lang="zh-CN" altLang="en-US" sz="2000" b="1" dirty="0" smtClean="0">
                <a:solidFill>
                  <a:srgbClr val="000000"/>
                </a:solidFill>
              </a:rPr>
              <a:t>      是</a:t>
            </a:r>
            <a:r>
              <a:rPr lang="zh-CN" altLang="en-US" sz="2000" b="1" dirty="0">
                <a:solidFill>
                  <a:srgbClr val="000000"/>
                </a:solidFill>
              </a:rPr>
              <a:t>从</a:t>
            </a:r>
            <a:r>
              <a:rPr lang="zh-CN" altLang="en-US" sz="2000" b="1" dirty="0">
                <a:solidFill>
                  <a:srgbClr val="FF0000"/>
                </a:solidFill>
              </a:rPr>
              <a:t>原点</a:t>
            </a:r>
            <a:r>
              <a:rPr lang="en-US" altLang="zh-CN" sz="2000" b="1" dirty="0">
                <a:solidFill>
                  <a:srgbClr val="FF0000"/>
                </a:solidFill>
              </a:rPr>
              <a:t>O</a:t>
            </a:r>
            <a:r>
              <a:rPr lang="zh-CN" altLang="en-US" sz="2000" b="1" dirty="0">
                <a:solidFill>
                  <a:srgbClr val="000000"/>
                </a:solidFill>
              </a:rPr>
              <a:t>到电流</a:t>
            </a:r>
            <a:r>
              <a:rPr lang="zh-CN" altLang="en-US" sz="2000" b="1" dirty="0">
                <a:solidFill>
                  <a:srgbClr val="0000FF"/>
                </a:solidFill>
                <a:latin typeface="宋体" pitchFamily="2" charset="-122"/>
              </a:rPr>
              <a:t>起点</a:t>
            </a:r>
            <a:r>
              <a:rPr lang="zh-CN" altLang="en-US" sz="2000" b="1" dirty="0">
                <a:solidFill>
                  <a:srgbClr val="000000"/>
                </a:solidFill>
                <a:latin typeface="宋体" pitchFamily="2" charset="-122"/>
              </a:rPr>
              <a:t>和</a:t>
            </a:r>
            <a:r>
              <a:rPr lang="zh-CN" altLang="en-US" sz="2000" b="1" dirty="0" smtClean="0">
                <a:solidFill>
                  <a:srgbClr val="0000FF"/>
                </a:solidFill>
                <a:latin typeface="宋体" pitchFamily="2" charset="-122"/>
              </a:rPr>
              <a:t>终点</a:t>
            </a:r>
            <a:r>
              <a:rPr lang="zh-CN" altLang="en-US" sz="2000" b="1" dirty="0" smtClean="0">
                <a:solidFill>
                  <a:srgbClr val="FF0000"/>
                </a:solidFill>
              </a:rPr>
              <a:t>连</a:t>
            </a:r>
            <a:r>
              <a:rPr lang="zh-CN" altLang="en-US" sz="2000" b="1" dirty="0">
                <a:solidFill>
                  <a:srgbClr val="FF0000"/>
                </a:solidFill>
              </a:rPr>
              <a:t>线</a:t>
            </a:r>
            <a:r>
              <a:rPr lang="zh-CN" altLang="en-US" sz="2000" b="1" dirty="0">
                <a:solidFill>
                  <a:srgbClr val="000000"/>
                </a:solidFill>
              </a:rPr>
              <a:t>与</a:t>
            </a:r>
            <a:r>
              <a:rPr lang="en-US" altLang="zh-CN" sz="2000" b="1" dirty="0">
                <a:solidFill>
                  <a:srgbClr val="FF0000"/>
                </a:solidFill>
              </a:rPr>
              <a:t>X</a:t>
            </a:r>
            <a:r>
              <a:rPr lang="zh-CN" altLang="en-US" sz="2000" b="1" dirty="0">
                <a:solidFill>
                  <a:srgbClr val="FF0000"/>
                </a:solidFill>
              </a:rPr>
              <a:t>轴正向</a:t>
            </a:r>
            <a:r>
              <a:rPr lang="zh-CN" altLang="en-US" sz="2000" b="1" dirty="0">
                <a:solidFill>
                  <a:srgbClr val="000000"/>
                </a:solidFill>
              </a:rPr>
              <a:t>之间的夹角</a:t>
            </a:r>
            <a:endParaRPr lang="zh-CN" altLang="en-US" sz="2000" dirty="0"/>
          </a:p>
        </p:txBody>
      </p:sp>
      <p:graphicFrame>
        <p:nvGraphicFramePr>
          <p:cNvPr id="6" name="对象 5"/>
          <p:cNvGraphicFramePr>
            <a:graphicFrameLocks noChangeAspect="1"/>
          </p:cNvGraphicFramePr>
          <p:nvPr>
            <p:extLst>
              <p:ext uri="{D42A27DB-BD31-4B8C-83A1-F6EECF244321}">
                <p14:modId xmlns:p14="http://schemas.microsoft.com/office/powerpoint/2010/main" val="1382983518"/>
              </p:ext>
            </p:extLst>
          </p:nvPr>
        </p:nvGraphicFramePr>
        <p:xfrm>
          <a:off x="5292080" y="6101984"/>
          <a:ext cx="288925" cy="349250"/>
        </p:xfrm>
        <a:graphic>
          <a:graphicData uri="http://schemas.openxmlformats.org/presentationml/2006/ole">
            <mc:AlternateContent xmlns:mc="http://schemas.openxmlformats.org/markup-compatibility/2006">
              <mc:Choice xmlns:v="urn:schemas-microsoft-com:vml" Requires="v">
                <p:oleObj spid="_x0000_s101631" name="公式" r:id="rId11" imgW="177569" imgH="215619" progId="Equation.3">
                  <p:embed/>
                </p:oleObj>
              </mc:Choice>
              <mc:Fallback>
                <p:oleObj name="公式" r:id="rId11" imgW="177569" imgH="215619" progId="Equation.3">
                  <p:embed/>
                  <p:pic>
                    <p:nvPicPr>
                      <p:cNvPr id="0" name="Picture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80" y="6101984"/>
                        <a:ext cx="28892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11012784"/>
              </p:ext>
            </p:extLst>
          </p:nvPr>
        </p:nvGraphicFramePr>
        <p:xfrm>
          <a:off x="4921250" y="6121802"/>
          <a:ext cx="227013" cy="325437"/>
        </p:xfrm>
        <a:graphic>
          <a:graphicData uri="http://schemas.openxmlformats.org/presentationml/2006/ole">
            <mc:AlternateContent xmlns:mc="http://schemas.openxmlformats.org/markup-compatibility/2006">
              <mc:Choice xmlns:v="urn:schemas-microsoft-com:vml" Requires="v">
                <p:oleObj spid="_x0000_s101632" name="公式" r:id="rId13" imgW="152268" imgH="215713" progId="Equation.3">
                  <p:embed/>
                </p:oleObj>
              </mc:Choice>
              <mc:Fallback>
                <p:oleObj name="公式" r:id="rId13" imgW="152268" imgH="215713" progId="Equation.3">
                  <p:embed/>
                  <p:pic>
                    <p:nvPicPr>
                      <p:cNvPr id="0" name="Picture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1250" y="6121802"/>
                        <a:ext cx="227013"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8"/>
          <p:cNvSpPr>
            <a:spLocks noChangeArrowheads="1"/>
          </p:cNvSpPr>
          <p:nvPr/>
        </p:nvSpPr>
        <p:spPr bwMode="auto">
          <a:xfrm>
            <a:off x="263525" y="404813"/>
            <a:ext cx="8458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若螺线管为</a:t>
            </a:r>
            <a:r>
              <a:rPr lang="zh-CN" altLang="en-US" b="1">
                <a:solidFill>
                  <a:srgbClr val="FF0000"/>
                </a:solidFill>
                <a:latin typeface="Times New Roman" pitchFamily="18" charset="0"/>
              </a:rPr>
              <a:t>无限长</a:t>
            </a:r>
            <a:r>
              <a:rPr lang="zh-CN" altLang="en-US" b="1">
                <a:solidFill>
                  <a:srgbClr val="000000"/>
                </a:solidFill>
                <a:latin typeface="Times New Roman" pitchFamily="18" charset="0"/>
              </a:rPr>
              <a:t>，则            ，</a:t>
            </a:r>
            <a:endParaRPr lang="zh-CN" altLang="en-US">
              <a:solidFill>
                <a:srgbClr val="000000"/>
              </a:solidFill>
              <a:latin typeface="Arial" pitchFamily="34" charset="0"/>
            </a:endParaRPr>
          </a:p>
        </p:txBody>
      </p:sp>
      <p:graphicFrame>
        <p:nvGraphicFramePr>
          <p:cNvPr id="103427" name="Object 7"/>
          <p:cNvGraphicFramePr>
            <a:graphicFrameLocks noChangeAspect="1"/>
          </p:cNvGraphicFramePr>
          <p:nvPr/>
        </p:nvGraphicFramePr>
        <p:xfrm>
          <a:off x="4492625" y="404813"/>
          <a:ext cx="1143000" cy="584200"/>
        </p:xfrm>
        <a:graphic>
          <a:graphicData uri="http://schemas.openxmlformats.org/presentationml/2006/ole">
            <mc:AlternateContent xmlns:mc="http://schemas.openxmlformats.org/markup-compatibility/2006">
              <mc:Choice xmlns:v="urn:schemas-microsoft-com:vml" Requires="v">
                <p:oleObj spid="_x0000_s103651" name="公式" r:id="rId3" imgW="431613" imgH="215806" progId="Equation.3">
                  <p:embed/>
                </p:oleObj>
              </mc:Choice>
              <mc:Fallback>
                <p:oleObj name="公式" r:id="rId3" imgW="431613" imgH="215806"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404813"/>
                        <a:ext cx="11430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6"/>
          <p:cNvGraphicFramePr>
            <a:graphicFrameLocks noChangeAspect="1"/>
          </p:cNvGraphicFramePr>
          <p:nvPr/>
        </p:nvGraphicFramePr>
        <p:xfrm>
          <a:off x="6011863" y="473075"/>
          <a:ext cx="1066800" cy="544513"/>
        </p:xfrm>
        <a:graphic>
          <a:graphicData uri="http://schemas.openxmlformats.org/presentationml/2006/ole">
            <mc:AlternateContent xmlns:mc="http://schemas.openxmlformats.org/markup-compatibility/2006">
              <mc:Choice xmlns:v="urn:schemas-microsoft-com:vml" Requires="v">
                <p:oleObj spid="_x0000_s103652" name="公式" r:id="rId5" imgW="431613" imgH="215806" progId="Equation.3">
                  <p:embed/>
                </p:oleObj>
              </mc:Choice>
              <mc:Fallback>
                <p:oleObj name="公式" r:id="rId5" imgW="431613" imgH="215806" progId="Equation.3">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73075"/>
                        <a:ext cx="1066800"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9" name="Object 9"/>
          <p:cNvGraphicFramePr>
            <a:graphicFrameLocks noChangeAspect="1"/>
          </p:cNvGraphicFramePr>
          <p:nvPr/>
        </p:nvGraphicFramePr>
        <p:xfrm>
          <a:off x="3633788" y="1425575"/>
          <a:ext cx="2044700" cy="766763"/>
        </p:xfrm>
        <a:graphic>
          <a:graphicData uri="http://schemas.openxmlformats.org/presentationml/2006/ole">
            <mc:AlternateContent xmlns:mc="http://schemas.openxmlformats.org/markup-compatibility/2006">
              <mc:Choice xmlns:v="urn:schemas-microsoft-com:vml" Requires="v">
                <p:oleObj spid="_x0000_s103653" name="公式" r:id="rId7" imgW="609600" imgH="228600" progId="Equation.3">
                  <p:embed/>
                </p:oleObj>
              </mc:Choice>
              <mc:Fallback>
                <p:oleObj name="公式" r:id="rId7" imgW="609600" imgH="228600" progId="Equation.3">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3788" y="1425575"/>
                        <a:ext cx="20447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0" name="Rectangle 26"/>
          <p:cNvSpPr>
            <a:spLocks noChangeArrowheads="1"/>
          </p:cNvSpPr>
          <p:nvPr/>
        </p:nvSpPr>
        <p:spPr bwMode="auto">
          <a:xfrm>
            <a:off x="1547813" y="1412875"/>
            <a:ext cx="1055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Times New Roman" pitchFamily="18" charset="0"/>
              </a:rPr>
              <a:t>得到</a:t>
            </a:r>
            <a:r>
              <a:rPr lang="zh-CN" altLang="en-US" sz="1400">
                <a:solidFill>
                  <a:srgbClr val="000000"/>
                </a:solidFill>
              </a:rPr>
              <a:t> </a:t>
            </a:r>
          </a:p>
        </p:txBody>
      </p:sp>
      <p:sp>
        <p:nvSpPr>
          <p:cNvPr id="103431" name="Rectangle 27"/>
          <p:cNvSpPr>
            <a:spLocks noChangeArrowheads="1"/>
          </p:cNvSpPr>
          <p:nvPr/>
        </p:nvSpPr>
        <p:spPr bwMode="auto">
          <a:xfrm>
            <a:off x="3432175" y="1341438"/>
            <a:ext cx="2447925" cy="9366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3432" name="Rectangle 15"/>
          <p:cNvSpPr>
            <a:spLocks noChangeArrowheads="1"/>
          </p:cNvSpPr>
          <p:nvPr/>
        </p:nvSpPr>
        <p:spPr bwMode="auto">
          <a:xfrm>
            <a:off x="231775" y="2998788"/>
            <a:ext cx="8497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Arial" pitchFamily="34" charset="0"/>
              </a:rPr>
              <a:t>在</a:t>
            </a:r>
            <a:r>
              <a:rPr lang="zh-CN" altLang="en-US" b="1">
                <a:solidFill>
                  <a:srgbClr val="0000FF"/>
                </a:solidFill>
                <a:latin typeface="Arial" pitchFamily="34" charset="0"/>
              </a:rPr>
              <a:t>半无限长螺线管</a:t>
            </a:r>
            <a:r>
              <a:rPr lang="zh-CN" altLang="en-US" b="1">
                <a:solidFill>
                  <a:srgbClr val="000000"/>
                </a:solidFill>
                <a:latin typeface="Arial" pitchFamily="34" charset="0"/>
              </a:rPr>
              <a:t>的</a:t>
            </a:r>
            <a:r>
              <a:rPr lang="zh-CN" altLang="en-US" b="1">
                <a:solidFill>
                  <a:srgbClr val="FF0000"/>
                </a:solidFill>
                <a:latin typeface="Arial" pitchFamily="34" charset="0"/>
              </a:rPr>
              <a:t>端点</a:t>
            </a:r>
            <a:r>
              <a:rPr lang="zh-CN" altLang="en-US" b="1">
                <a:solidFill>
                  <a:srgbClr val="000000"/>
                </a:solidFill>
                <a:latin typeface="Arial" pitchFamily="34" charset="0"/>
              </a:rPr>
              <a:t>，</a:t>
            </a:r>
            <a:r>
              <a:rPr lang="zh-CN" altLang="en-US" b="1">
                <a:solidFill>
                  <a:srgbClr val="FF0000"/>
                </a:solidFill>
                <a:latin typeface="Arial" pitchFamily="34" charset="0"/>
              </a:rPr>
              <a:t>磁感应强度为</a:t>
            </a:r>
            <a:endParaRPr lang="en-US" altLang="zh-CN" b="1">
              <a:solidFill>
                <a:srgbClr val="FF0000"/>
              </a:solidFill>
              <a:latin typeface="Arial" pitchFamily="34" charset="0"/>
            </a:endParaRPr>
          </a:p>
        </p:txBody>
      </p:sp>
      <p:graphicFrame>
        <p:nvGraphicFramePr>
          <p:cNvPr id="103433" name="Object 14"/>
          <p:cNvGraphicFramePr>
            <a:graphicFrameLocks noChangeAspect="1"/>
          </p:cNvGraphicFramePr>
          <p:nvPr/>
        </p:nvGraphicFramePr>
        <p:xfrm>
          <a:off x="3684588" y="3932238"/>
          <a:ext cx="1873250" cy="996950"/>
        </p:xfrm>
        <a:graphic>
          <a:graphicData uri="http://schemas.openxmlformats.org/presentationml/2006/ole">
            <mc:AlternateContent xmlns:mc="http://schemas.openxmlformats.org/markup-compatibility/2006">
              <mc:Choice xmlns:v="urn:schemas-microsoft-com:vml" Requires="v">
                <p:oleObj spid="_x0000_s103654" name="公式" r:id="rId9" imgW="736280" imgH="393529" progId="Equation.3">
                  <p:embed/>
                </p:oleObj>
              </mc:Choice>
              <mc:Fallback>
                <p:oleObj name="公式" r:id="rId9" imgW="736280" imgH="393529" progId="Equation.3">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4588" y="3932238"/>
                        <a:ext cx="187325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4" name="Rectangle 19"/>
          <p:cNvSpPr>
            <a:spLocks noChangeArrowheads="1"/>
          </p:cNvSpPr>
          <p:nvPr/>
        </p:nvSpPr>
        <p:spPr bwMode="auto">
          <a:xfrm>
            <a:off x="3540125" y="3860800"/>
            <a:ext cx="2232025" cy="10795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68288" y="476250"/>
            <a:ext cx="6040437" cy="533400"/>
          </a:xfrm>
        </p:spPr>
        <p:txBody>
          <a:bodyPr/>
          <a:lstStyle/>
          <a:p>
            <a:pPr eaLnBrk="1" hangingPunct="1"/>
            <a:r>
              <a:rPr lang="zh-CN" altLang="en-US" sz="3200" b="1" dirty="0" smtClean="0">
                <a:solidFill>
                  <a:srgbClr val="0000FF"/>
                </a:solidFill>
              </a:rPr>
              <a:t>三、载流线圈的磁矩</a:t>
            </a:r>
            <a:endParaRPr lang="zh-CN" altLang="en-US" sz="3200" dirty="0" smtClean="0">
              <a:solidFill>
                <a:srgbClr val="0000FF"/>
              </a:solidFill>
            </a:endParaRPr>
          </a:p>
        </p:txBody>
      </p:sp>
      <p:sp>
        <p:nvSpPr>
          <p:cNvPr id="104451" name="Rectangle 6"/>
          <p:cNvSpPr>
            <a:spLocks noChangeArrowheads="1"/>
          </p:cNvSpPr>
          <p:nvPr/>
        </p:nvSpPr>
        <p:spPr bwMode="auto">
          <a:xfrm>
            <a:off x="3132138" y="1876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pic>
        <p:nvPicPr>
          <p:cNvPr id="104452" name="Picture 5" descr="http://cai.tongji.edu.cn/UPNetClass/electronaget/ch4/page/Image98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7504" y="2946676"/>
            <a:ext cx="2783812" cy="192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Line 8"/>
          <p:cNvSpPr>
            <a:spLocks noChangeShapeType="1"/>
          </p:cNvSpPr>
          <p:nvPr/>
        </p:nvSpPr>
        <p:spPr bwMode="auto">
          <a:xfrm>
            <a:off x="1391460" y="2946676"/>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Rectangle 4"/>
          <p:cNvSpPr>
            <a:spLocks noChangeArrowheads="1"/>
          </p:cNvSpPr>
          <p:nvPr/>
        </p:nvSpPr>
        <p:spPr bwMode="auto">
          <a:xfrm>
            <a:off x="218906" y="1301201"/>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600" b="1" dirty="0">
                <a:solidFill>
                  <a:srgbClr val="1C1C1C"/>
                </a:solidFill>
                <a:latin typeface="Arial" pitchFamily="34" charset="0"/>
              </a:rPr>
              <a:t>1. </a:t>
            </a:r>
            <a:r>
              <a:rPr lang="zh-CN" altLang="en-US" sz="2600" b="1" dirty="0">
                <a:solidFill>
                  <a:srgbClr val="1C1C1C"/>
                </a:solidFill>
                <a:latin typeface="Arial" pitchFamily="34" charset="0"/>
              </a:rPr>
              <a:t>定义</a:t>
            </a:r>
            <a:r>
              <a:rPr lang="zh-CN" altLang="en-US" sz="2600" b="1" dirty="0">
                <a:solidFill>
                  <a:srgbClr val="000000"/>
                </a:solidFill>
                <a:latin typeface="Arial" pitchFamily="34" charset="0"/>
              </a:rPr>
              <a:t>：载</a:t>
            </a:r>
            <a:r>
              <a:rPr lang="zh-CN" altLang="en-US" sz="2600" b="1" dirty="0" smtClean="0">
                <a:solidFill>
                  <a:srgbClr val="000000"/>
                </a:solidFill>
                <a:latin typeface="Arial" pitchFamily="34" charset="0"/>
              </a:rPr>
              <a:t>流</a:t>
            </a:r>
            <a:r>
              <a:rPr lang="zh-CN" altLang="en-US" sz="2600" b="1" dirty="0" smtClean="0">
                <a:solidFill>
                  <a:srgbClr val="0000FF"/>
                </a:solidFill>
                <a:latin typeface="Arial" pitchFamily="34" charset="0"/>
              </a:rPr>
              <a:t>刚性</a:t>
            </a:r>
            <a:r>
              <a:rPr lang="zh-CN" altLang="en-US" sz="2600" b="1" dirty="0">
                <a:solidFill>
                  <a:srgbClr val="0000FF"/>
                </a:solidFill>
                <a:latin typeface="Arial" pitchFamily="34" charset="0"/>
              </a:rPr>
              <a:t>平面</a:t>
            </a:r>
            <a:r>
              <a:rPr lang="zh-CN" altLang="en-US" sz="2600" b="1" dirty="0" smtClean="0">
                <a:solidFill>
                  <a:srgbClr val="0000FF"/>
                </a:solidFill>
                <a:latin typeface="Arial" pitchFamily="34" charset="0"/>
              </a:rPr>
              <a:t>线圈</a:t>
            </a:r>
            <a:r>
              <a:rPr lang="zh-CN" altLang="en-US" sz="2600" b="1" dirty="0" smtClean="0">
                <a:solidFill>
                  <a:srgbClr val="000000"/>
                </a:solidFill>
                <a:latin typeface="Arial" pitchFamily="34" charset="0"/>
              </a:rPr>
              <a:t>的</a:t>
            </a:r>
            <a:r>
              <a:rPr lang="zh-CN" altLang="en-US" sz="2600" b="1" dirty="0">
                <a:solidFill>
                  <a:srgbClr val="FF0000"/>
                </a:solidFill>
                <a:latin typeface="Arial" pitchFamily="34" charset="0"/>
              </a:rPr>
              <a:t>磁矩</a:t>
            </a:r>
            <a:endParaRPr lang="zh-CN" altLang="en-US" sz="2600" dirty="0">
              <a:solidFill>
                <a:srgbClr val="000000"/>
              </a:solidFill>
              <a:latin typeface="Arial" pitchFamily="34" charset="0"/>
            </a:endParaRPr>
          </a:p>
        </p:txBody>
      </p:sp>
      <p:graphicFrame>
        <p:nvGraphicFramePr>
          <p:cNvPr id="8" name="Object 5"/>
          <p:cNvGraphicFramePr>
            <a:graphicFrameLocks noChangeAspect="1"/>
          </p:cNvGraphicFramePr>
          <p:nvPr>
            <p:extLst>
              <p:ext uri="{D42A27DB-BD31-4B8C-83A1-F6EECF244321}">
                <p14:modId xmlns:p14="http://schemas.microsoft.com/office/powerpoint/2010/main" val="2348193471"/>
              </p:ext>
            </p:extLst>
          </p:nvPr>
        </p:nvGraphicFramePr>
        <p:xfrm>
          <a:off x="1835696" y="2037444"/>
          <a:ext cx="2808312" cy="648662"/>
        </p:xfrm>
        <a:graphic>
          <a:graphicData uri="http://schemas.openxmlformats.org/presentationml/2006/ole">
            <mc:AlternateContent xmlns:mc="http://schemas.openxmlformats.org/markup-compatibility/2006">
              <mc:Choice xmlns:v="urn:schemas-microsoft-com:vml" Requires="v">
                <p:oleObj spid="_x0000_s233659" name="公式" r:id="rId5" imgW="1193800" imgH="254000" progId="Equation.3">
                  <p:embed/>
                </p:oleObj>
              </mc:Choice>
              <mc:Fallback>
                <p:oleObj name="公式" r:id="rId5" imgW="1193800" imgH="2540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037444"/>
                        <a:ext cx="2808312" cy="64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75112933"/>
              </p:ext>
            </p:extLst>
          </p:nvPr>
        </p:nvGraphicFramePr>
        <p:xfrm>
          <a:off x="5148064" y="2060848"/>
          <a:ext cx="1008112" cy="469081"/>
        </p:xfrm>
        <a:graphic>
          <a:graphicData uri="http://schemas.openxmlformats.org/presentationml/2006/ole">
            <mc:AlternateContent xmlns:mc="http://schemas.openxmlformats.org/markup-compatibility/2006">
              <mc:Choice xmlns:v="urn:schemas-microsoft-com:vml" Requires="v">
                <p:oleObj spid="_x0000_s233660" name="公式" r:id="rId7" imgW="444307" imgH="203112" progId="Equation.3">
                  <p:embed/>
                </p:oleObj>
              </mc:Choice>
              <mc:Fallback>
                <p:oleObj name="公式" r:id="rId7" imgW="444307" imgH="203112"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2060848"/>
                        <a:ext cx="1008112" cy="469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3"/>
          <p:cNvSpPr>
            <a:spLocks noChangeArrowheads="1"/>
          </p:cNvSpPr>
          <p:nvPr/>
        </p:nvSpPr>
        <p:spPr bwMode="auto">
          <a:xfrm>
            <a:off x="3640234" y="4509120"/>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rgbClr val="000000"/>
                </a:solidFill>
                <a:latin typeface="Times New Roman" pitchFamily="18" charset="0"/>
              </a:rPr>
              <a:t>    — </a:t>
            </a:r>
            <a:r>
              <a:rPr lang="zh-CN" altLang="en-US" sz="2400" b="1" dirty="0">
                <a:solidFill>
                  <a:srgbClr val="000000"/>
                </a:solidFill>
                <a:latin typeface="Times New Roman" pitchFamily="18" charset="0"/>
              </a:rPr>
              <a:t>线圈平面的法向 </a:t>
            </a:r>
            <a:endParaRPr lang="zh-CN" altLang="en-US" sz="2400" dirty="0">
              <a:solidFill>
                <a:srgbClr val="000000"/>
              </a:solidFill>
            </a:endParaRPr>
          </a:p>
        </p:txBody>
      </p:sp>
      <p:sp>
        <p:nvSpPr>
          <p:cNvPr id="11" name="Rectangle 26"/>
          <p:cNvSpPr>
            <a:spLocks noChangeArrowheads="1"/>
          </p:cNvSpPr>
          <p:nvPr/>
        </p:nvSpPr>
        <p:spPr bwMode="auto">
          <a:xfrm>
            <a:off x="3641935" y="2946676"/>
            <a:ext cx="241604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N — </a:t>
            </a:r>
            <a:r>
              <a:rPr lang="zh-CN" altLang="en-US" sz="2400" b="1" dirty="0">
                <a:solidFill>
                  <a:srgbClr val="000000"/>
                </a:solidFill>
                <a:latin typeface="Times New Roman" pitchFamily="18" charset="0"/>
              </a:rPr>
              <a:t>线圈的匝数</a:t>
            </a:r>
          </a:p>
        </p:txBody>
      </p:sp>
      <p:sp>
        <p:nvSpPr>
          <p:cNvPr id="12" name="Rectangle 28"/>
          <p:cNvSpPr>
            <a:spLocks noChangeArrowheads="1"/>
          </p:cNvSpPr>
          <p:nvPr/>
        </p:nvSpPr>
        <p:spPr bwMode="auto">
          <a:xfrm>
            <a:off x="3667583" y="3483398"/>
            <a:ext cx="236475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S — </a:t>
            </a:r>
            <a:r>
              <a:rPr lang="zh-CN" altLang="en-US" sz="2400" b="1" dirty="0">
                <a:solidFill>
                  <a:srgbClr val="000000"/>
                </a:solidFill>
                <a:latin typeface="Times New Roman" pitchFamily="18" charset="0"/>
              </a:rPr>
              <a:t>线圈的面积</a:t>
            </a:r>
          </a:p>
        </p:txBody>
      </p:sp>
      <p:sp>
        <p:nvSpPr>
          <p:cNvPr id="13" name="Rectangle 30"/>
          <p:cNvSpPr>
            <a:spLocks noChangeArrowheads="1"/>
          </p:cNvSpPr>
          <p:nvPr/>
        </p:nvSpPr>
        <p:spPr bwMode="auto">
          <a:xfrm>
            <a:off x="3681146" y="3995726"/>
            <a:ext cx="29322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I — </a:t>
            </a:r>
            <a:r>
              <a:rPr lang="zh-CN" altLang="en-US" sz="2400" b="1" dirty="0">
                <a:solidFill>
                  <a:srgbClr val="000000"/>
                </a:solidFill>
                <a:latin typeface="Times New Roman" pitchFamily="18" charset="0"/>
              </a:rPr>
              <a:t>线圈通过的电流</a:t>
            </a:r>
          </a:p>
        </p:txBody>
      </p:sp>
      <p:graphicFrame>
        <p:nvGraphicFramePr>
          <p:cNvPr id="2" name="对象 1"/>
          <p:cNvGraphicFramePr>
            <a:graphicFrameLocks noChangeAspect="1"/>
          </p:cNvGraphicFramePr>
          <p:nvPr>
            <p:extLst>
              <p:ext uri="{D42A27DB-BD31-4B8C-83A1-F6EECF244321}">
                <p14:modId xmlns:p14="http://schemas.microsoft.com/office/powerpoint/2010/main" val="3771352208"/>
              </p:ext>
            </p:extLst>
          </p:nvPr>
        </p:nvGraphicFramePr>
        <p:xfrm>
          <a:off x="3720963" y="4530604"/>
          <a:ext cx="260860" cy="344708"/>
        </p:xfrm>
        <a:graphic>
          <a:graphicData uri="http://schemas.openxmlformats.org/presentationml/2006/ole">
            <mc:AlternateContent xmlns:mc="http://schemas.openxmlformats.org/markup-compatibility/2006">
              <mc:Choice xmlns:v="urn:schemas-microsoft-com:vml" Requires="v">
                <p:oleObj spid="_x0000_s233661" name="公式" r:id="rId9" imgW="126780" imgH="164814" progId="Equation.3">
                  <p:embed/>
                </p:oleObj>
              </mc:Choice>
              <mc:Fallback>
                <p:oleObj name="公式" r:id="rId9" imgW="126780" imgH="164814"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0963" y="4530604"/>
                        <a:ext cx="260860" cy="3447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a:spLocks noChangeArrowheads="1"/>
          </p:cNvSpPr>
          <p:nvPr/>
        </p:nvSpPr>
        <p:spPr bwMode="auto">
          <a:xfrm>
            <a:off x="1348466" y="5329124"/>
            <a:ext cx="606448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Arial" pitchFamily="34" charset="0"/>
              </a:rPr>
              <a:t>磁矩      </a:t>
            </a:r>
            <a:r>
              <a:rPr lang="zh-CN" altLang="en-US" sz="2600" b="1" dirty="0">
                <a:solidFill>
                  <a:srgbClr val="000000"/>
                </a:solidFill>
                <a:latin typeface="Times New Roman" pitchFamily="18" charset="0"/>
              </a:rPr>
              <a:t>与电流 </a:t>
            </a:r>
            <a:r>
              <a:rPr lang="en-US" altLang="zh-CN" sz="2600" b="1" dirty="0">
                <a:solidFill>
                  <a:srgbClr val="000000"/>
                </a:solidFill>
                <a:latin typeface="Times New Roman" pitchFamily="18" charset="0"/>
              </a:rPr>
              <a:t>I </a:t>
            </a:r>
            <a:r>
              <a:rPr lang="zh-CN" altLang="en-US" sz="2600" b="1" dirty="0">
                <a:solidFill>
                  <a:srgbClr val="000000"/>
                </a:solidFill>
                <a:latin typeface="Times New Roman" pitchFamily="18" charset="0"/>
              </a:rPr>
              <a:t>的方向成右手螺旋</a:t>
            </a:r>
            <a:r>
              <a:rPr lang="zh-CN" altLang="en-US" sz="2600" b="1" dirty="0" smtClean="0">
                <a:solidFill>
                  <a:srgbClr val="000000"/>
                </a:solidFill>
                <a:latin typeface="Times New Roman" pitchFamily="18" charset="0"/>
              </a:rPr>
              <a:t>关系</a:t>
            </a:r>
            <a:endParaRPr lang="zh-CN" altLang="en-US" sz="2600" b="1" dirty="0">
              <a:solidFill>
                <a:srgbClr val="000000"/>
              </a:solidFill>
              <a:latin typeface="Times New Roman" pitchFamily="18" charset="0"/>
            </a:endParaRPr>
          </a:p>
        </p:txBody>
      </p:sp>
      <p:graphicFrame>
        <p:nvGraphicFramePr>
          <p:cNvPr id="16" name="Object 24"/>
          <p:cNvGraphicFramePr>
            <a:graphicFrameLocks noChangeAspect="1"/>
          </p:cNvGraphicFramePr>
          <p:nvPr>
            <p:extLst>
              <p:ext uri="{D42A27DB-BD31-4B8C-83A1-F6EECF244321}">
                <p14:modId xmlns:p14="http://schemas.microsoft.com/office/powerpoint/2010/main" val="3726699550"/>
              </p:ext>
            </p:extLst>
          </p:nvPr>
        </p:nvGraphicFramePr>
        <p:xfrm>
          <a:off x="2195736" y="5329124"/>
          <a:ext cx="360040" cy="463064"/>
        </p:xfrm>
        <a:graphic>
          <a:graphicData uri="http://schemas.openxmlformats.org/presentationml/2006/ole">
            <mc:AlternateContent xmlns:mc="http://schemas.openxmlformats.org/markup-compatibility/2006">
              <mc:Choice xmlns:v="urn:schemas-microsoft-com:vml" Requires="v">
                <p:oleObj spid="_x0000_s233662" name="公式" r:id="rId11" imgW="203112" imgH="241195" progId="Equation.3">
                  <p:embed/>
                </p:oleObj>
              </mc:Choice>
              <mc:Fallback>
                <p:oleObj name="公式" r:id="rId11" imgW="203112" imgH="241195" progId="Equation.3">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736" y="5329124"/>
                        <a:ext cx="360040" cy="463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9" name="Object 4"/>
          <p:cNvGraphicFramePr>
            <a:graphicFrameLocks noChangeAspect="1"/>
          </p:cNvGraphicFramePr>
          <p:nvPr>
            <p:extLst>
              <p:ext uri="{D42A27DB-BD31-4B8C-83A1-F6EECF244321}">
                <p14:modId xmlns:p14="http://schemas.microsoft.com/office/powerpoint/2010/main" val="2356293095"/>
              </p:ext>
            </p:extLst>
          </p:nvPr>
        </p:nvGraphicFramePr>
        <p:xfrm>
          <a:off x="2547345" y="1340768"/>
          <a:ext cx="3356769" cy="975172"/>
        </p:xfrm>
        <a:graphic>
          <a:graphicData uri="http://schemas.openxmlformats.org/presentationml/2006/ole">
            <mc:AlternateContent xmlns:mc="http://schemas.openxmlformats.org/markup-compatibility/2006">
              <mc:Choice xmlns:v="urn:schemas-microsoft-com:vml" Requires="v">
                <p:oleObj spid="_x0000_s106569" name="公式" r:id="rId3" imgW="1409088" imgH="406224" progId="Equation.3">
                  <p:embed/>
                </p:oleObj>
              </mc:Choice>
              <mc:Fallback>
                <p:oleObj name="公式" r:id="rId3" imgW="1409088" imgH="406224" progId="Equation.3">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345" y="1340768"/>
                        <a:ext cx="3356769" cy="975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4" name="Line 13"/>
          <p:cNvSpPr>
            <a:spLocks noChangeShapeType="1"/>
          </p:cNvSpPr>
          <p:nvPr/>
        </p:nvSpPr>
        <p:spPr bwMode="auto">
          <a:xfrm>
            <a:off x="4060790" y="1340768"/>
            <a:ext cx="2873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5" name="Line 14"/>
          <p:cNvSpPr>
            <a:spLocks noChangeShapeType="1"/>
          </p:cNvSpPr>
          <p:nvPr/>
        </p:nvSpPr>
        <p:spPr bwMode="auto">
          <a:xfrm>
            <a:off x="2572544" y="1628800"/>
            <a:ext cx="2873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6" name="Line 15"/>
          <p:cNvSpPr>
            <a:spLocks noChangeShapeType="1"/>
          </p:cNvSpPr>
          <p:nvPr/>
        </p:nvSpPr>
        <p:spPr bwMode="auto">
          <a:xfrm>
            <a:off x="5436096" y="1340768"/>
            <a:ext cx="2873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238746" y="539742"/>
            <a:ext cx="8712968" cy="492443"/>
          </a:xfrm>
          <a:prstGeom prst="rect">
            <a:avLst/>
          </a:prstGeom>
        </p:spPr>
        <p:txBody>
          <a:bodyPr wrap="square">
            <a:spAutoFit/>
          </a:bodyPr>
          <a:lstStyle/>
          <a:p>
            <a:r>
              <a:rPr lang="zh-CN" altLang="en-US" sz="2600" b="1" dirty="0"/>
              <a:t>根据</a:t>
            </a:r>
            <a:r>
              <a:rPr lang="zh-CN" altLang="en-US" sz="2600" b="1" dirty="0" smtClean="0">
                <a:solidFill>
                  <a:srgbClr val="FF0000"/>
                </a:solidFill>
              </a:rPr>
              <a:t>磁矩</a:t>
            </a:r>
            <a:r>
              <a:rPr lang="zh-CN" altLang="en-US" sz="2600" b="1" dirty="0" smtClean="0"/>
              <a:t>定义，</a:t>
            </a:r>
            <a:r>
              <a:rPr lang="zh-CN" altLang="en-US" sz="2600" b="1" dirty="0" smtClean="0">
                <a:solidFill>
                  <a:schemeClr val="hlink"/>
                </a:solidFill>
              </a:rPr>
              <a:t>圆</a:t>
            </a:r>
            <a:r>
              <a:rPr lang="zh-CN" altLang="en-US" sz="2600" b="1" dirty="0">
                <a:solidFill>
                  <a:schemeClr val="hlink"/>
                </a:solidFill>
              </a:rPr>
              <a:t>电流</a:t>
            </a:r>
            <a:r>
              <a:rPr lang="zh-CN" altLang="en-US" sz="2600" b="1" dirty="0"/>
              <a:t>轴线上</a:t>
            </a:r>
            <a:r>
              <a:rPr lang="zh-CN" altLang="en-US" sz="2600" b="1" dirty="0">
                <a:solidFill>
                  <a:srgbClr val="000000"/>
                </a:solidFill>
              </a:rPr>
              <a:t>距圆心较</a:t>
            </a:r>
            <a:r>
              <a:rPr lang="zh-CN" altLang="en-US" sz="2600" b="1" dirty="0" smtClean="0">
                <a:solidFill>
                  <a:srgbClr val="000000"/>
                </a:solidFill>
              </a:rPr>
              <a:t>远处</a:t>
            </a:r>
            <a:r>
              <a:rPr lang="zh-CN" altLang="en-US" sz="2600" b="1" dirty="0" smtClean="0">
                <a:solidFill>
                  <a:srgbClr val="FF0000"/>
                </a:solidFill>
              </a:rPr>
              <a:t>磁感应强度</a:t>
            </a:r>
            <a:r>
              <a:rPr lang="zh-CN" altLang="en-US" sz="2600" b="1" dirty="0" smtClean="0">
                <a:solidFill>
                  <a:srgbClr val="000000"/>
                </a:solidFill>
              </a:rPr>
              <a:t>为</a:t>
            </a:r>
            <a:endParaRPr lang="zh-CN" altLang="en-US" sz="2600" dirty="0"/>
          </a:p>
        </p:txBody>
      </p:sp>
      <p:sp>
        <p:nvSpPr>
          <p:cNvPr id="3" name="矩形 2"/>
          <p:cNvSpPr/>
          <p:nvPr/>
        </p:nvSpPr>
        <p:spPr>
          <a:xfrm>
            <a:off x="179512" y="2420888"/>
            <a:ext cx="8665170" cy="936347"/>
          </a:xfrm>
          <a:prstGeom prst="rect">
            <a:avLst/>
          </a:prstGeom>
        </p:spPr>
        <p:txBody>
          <a:bodyPr wrap="square">
            <a:spAutoFit/>
          </a:bodyPr>
          <a:lstStyle/>
          <a:p>
            <a:pPr algn="just">
              <a:lnSpc>
                <a:spcPct val="120000"/>
              </a:lnSpc>
            </a:pPr>
            <a:r>
              <a:rPr lang="zh-CN" altLang="en-US" b="1" dirty="0">
                <a:solidFill>
                  <a:srgbClr val="000000"/>
                </a:solidFill>
              </a:rPr>
              <a:t>当圆电流面积很小，或场点远离时，圆电流称为</a:t>
            </a:r>
            <a:r>
              <a:rPr lang="zh-CN" altLang="en-US" b="1" dirty="0">
                <a:solidFill>
                  <a:srgbClr val="FF0000"/>
                </a:solidFill>
              </a:rPr>
              <a:t>磁偶极子</a:t>
            </a:r>
            <a:r>
              <a:rPr lang="zh-CN" altLang="en-US" b="1" dirty="0">
                <a:solidFill>
                  <a:srgbClr val="000000"/>
                </a:solidFill>
              </a:rPr>
              <a:t>。     是磁偶极子的</a:t>
            </a:r>
            <a:r>
              <a:rPr lang="zh-CN" altLang="en-US" b="1" dirty="0">
                <a:solidFill>
                  <a:srgbClr val="FF0000"/>
                </a:solidFill>
              </a:rPr>
              <a:t>磁矩</a:t>
            </a:r>
            <a:r>
              <a:rPr lang="zh-CN" altLang="en-US" b="1" dirty="0">
                <a:solidFill>
                  <a:srgbClr val="000000"/>
                </a:solidFill>
              </a:rPr>
              <a:t>，也叫</a:t>
            </a:r>
            <a:r>
              <a:rPr lang="zh-CN" altLang="en-US" b="1" dirty="0">
                <a:solidFill>
                  <a:srgbClr val="FF0000"/>
                </a:solidFill>
              </a:rPr>
              <a:t>磁偶极矩</a:t>
            </a:r>
            <a:r>
              <a:rPr lang="zh-CN" altLang="en-US" b="1" dirty="0">
                <a:solidFill>
                  <a:srgbClr val="000000"/>
                </a:solidFill>
              </a:rPr>
              <a:t>。       </a:t>
            </a:r>
            <a:endParaRPr lang="zh-CN" altLang="en-US" dirty="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85728"/>
            <a:ext cx="8643998" cy="1772793"/>
          </a:xfrm>
          <a:prstGeom prst="rect">
            <a:avLst/>
          </a:prstGeom>
          <a:noFill/>
        </p:spPr>
        <p:txBody>
          <a:bodyPr wrap="square" rtlCol="0">
            <a:spAutoFit/>
          </a:bodyPr>
          <a:lstStyle/>
          <a:p>
            <a:pPr algn="just">
              <a:lnSpc>
                <a:spcPct val="130000"/>
              </a:lnSpc>
            </a:pPr>
            <a:r>
              <a:rPr lang="zh-CN" altLang="en-US" sz="2800" smtClean="0"/>
              <a:t>例</a:t>
            </a:r>
            <a:r>
              <a:rPr lang="en-US" altLang="zh-CN" sz="2800" smtClean="0"/>
              <a:t>5</a:t>
            </a:r>
            <a:r>
              <a:rPr lang="zh-CN" altLang="en-US" sz="2800" smtClean="0"/>
              <a:t>：</a:t>
            </a:r>
            <a:r>
              <a:rPr lang="zh-CN" altLang="en-US" sz="2800" dirty="0" smtClean="0"/>
              <a:t>地球表面的磁场可以看做是地心处很小的圆电流产生的，假定磁场为</a:t>
            </a:r>
            <a:r>
              <a:rPr lang="en-US" altLang="zh-CN" sz="2800" dirty="0" smtClean="0"/>
              <a:t>B</a:t>
            </a:r>
            <a:r>
              <a:rPr lang="zh-CN" altLang="en-US" sz="2800" dirty="0" smtClean="0"/>
              <a:t>，地球半径为</a:t>
            </a:r>
            <a:r>
              <a:rPr lang="en-US" altLang="zh-CN" sz="2800" dirty="0" smtClean="0"/>
              <a:t>R</a:t>
            </a:r>
            <a:r>
              <a:rPr lang="zh-CN" altLang="en-US" sz="2800" dirty="0" smtClean="0"/>
              <a:t>，求地心处小的圆电流的磁矩。</a:t>
            </a:r>
            <a:endParaRPr lang="zh-CN" altLang="en-US" sz="2800" dirty="0"/>
          </a:p>
        </p:txBody>
      </p:sp>
      <p:graphicFrame>
        <p:nvGraphicFramePr>
          <p:cNvPr id="398338" name="Object 2"/>
          <p:cNvGraphicFramePr>
            <a:graphicFrameLocks noChangeAspect="1"/>
          </p:cNvGraphicFramePr>
          <p:nvPr>
            <p:extLst>
              <p:ext uri="{D42A27DB-BD31-4B8C-83A1-F6EECF244321}">
                <p14:modId xmlns:p14="http://schemas.microsoft.com/office/powerpoint/2010/main" val="2451768653"/>
              </p:ext>
            </p:extLst>
          </p:nvPr>
        </p:nvGraphicFramePr>
        <p:xfrm>
          <a:off x="560388" y="2286000"/>
          <a:ext cx="7793037" cy="1055688"/>
        </p:xfrm>
        <a:graphic>
          <a:graphicData uri="http://schemas.openxmlformats.org/presentationml/2006/ole">
            <mc:AlternateContent xmlns:mc="http://schemas.openxmlformats.org/markup-compatibility/2006">
              <mc:Choice xmlns:v="urn:schemas-microsoft-com:vml" Requires="v">
                <p:oleObj spid="_x0000_s398418" name="Equation" r:id="rId3" imgW="3276360" imgH="444240" progId="Equation.DSMT4">
                  <p:embed/>
                </p:oleObj>
              </mc:Choice>
              <mc:Fallback>
                <p:oleObj name="Equation" r:id="rId3" imgW="3276360" imgH="444240" progId="Equation.DSMT4">
                  <p:embed/>
                  <p:pic>
                    <p:nvPicPr>
                      <p:cNvPr id="0" name="Picture 2"/>
                      <p:cNvPicPr>
                        <a:picLocks noChangeAspect="1" noChangeArrowheads="1"/>
                      </p:cNvPicPr>
                      <p:nvPr/>
                    </p:nvPicPr>
                    <p:blipFill>
                      <a:blip r:embed="rId4"/>
                      <a:srcRect/>
                      <a:stretch>
                        <a:fillRect/>
                      </a:stretch>
                    </p:blipFill>
                    <p:spPr bwMode="auto">
                      <a:xfrm>
                        <a:off x="560388" y="2286000"/>
                        <a:ext cx="7793037" cy="1055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8339" name="Object 3"/>
          <p:cNvGraphicFramePr>
            <a:graphicFrameLocks noChangeAspect="1"/>
          </p:cNvGraphicFramePr>
          <p:nvPr/>
        </p:nvGraphicFramePr>
        <p:xfrm>
          <a:off x="2428860" y="3714752"/>
          <a:ext cx="2500330" cy="1152443"/>
        </p:xfrm>
        <a:graphic>
          <a:graphicData uri="http://schemas.openxmlformats.org/presentationml/2006/ole">
            <mc:AlternateContent xmlns:mc="http://schemas.openxmlformats.org/markup-compatibility/2006">
              <mc:Choice xmlns:v="urn:schemas-microsoft-com:vml" Requires="v">
                <p:oleObj spid="_x0000_s398419" name="Equation" r:id="rId5" imgW="990360" imgH="457200" progId="Equation.DSMT4">
                  <p:embed/>
                </p:oleObj>
              </mc:Choice>
              <mc:Fallback>
                <p:oleObj name="Equation" r:id="rId5" imgW="990360" imgH="4572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60" y="3714752"/>
                        <a:ext cx="2500330" cy="1152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4"/>
          <p:cNvSpPr>
            <a:spLocks noChangeArrowheads="1"/>
          </p:cNvSpPr>
          <p:nvPr/>
        </p:nvSpPr>
        <p:spPr bwMode="auto">
          <a:xfrm>
            <a:off x="4714875" y="2857500"/>
            <a:ext cx="27098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FF0000"/>
                </a:solidFill>
                <a:latin typeface="宋体" pitchFamily="2" charset="-122"/>
              </a:rPr>
              <a:t>均匀带电薄圆盘</a:t>
            </a:r>
          </a:p>
        </p:txBody>
      </p:sp>
      <p:grpSp>
        <p:nvGrpSpPr>
          <p:cNvPr id="110595" name="组合 19"/>
          <p:cNvGrpSpPr>
            <a:grpSpLocks/>
          </p:cNvGrpSpPr>
          <p:nvPr/>
        </p:nvGrpSpPr>
        <p:grpSpPr bwMode="auto">
          <a:xfrm>
            <a:off x="1071563" y="2714625"/>
            <a:ext cx="3071812" cy="2905125"/>
            <a:chOff x="2411413" y="2781300"/>
            <a:chExt cx="4176712" cy="3409950"/>
          </a:xfrm>
        </p:grpSpPr>
        <p:sp>
          <p:nvSpPr>
            <p:cNvPr id="110597" name="Oval 25"/>
            <p:cNvSpPr>
              <a:spLocks noChangeArrowheads="1"/>
            </p:cNvSpPr>
            <p:nvPr/>
          </p:nvSpPr>
          <p:spPr bwMode="auto">
            <a:xfrm>
              <a:off x="2411413" y="4365625"/>
              <a:ext cx="4176712"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0598" name="Line 6"/>
            <p:cNvSpPr>
              <a:spLocks noChangeShapeType="1"/>
            </p:cNvSpPr>
            <p:nvPr/>
          </p:nvSpPr>
          <p:spPr bwMode="auto">
            <a:xfrm flipV="1">
              <a:off x="4572000" y="2781300"/>
              <a:ext cx="0" cy="1943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599" name="Line 7"/>
            <p:cNvSpPr>
              <a:spLocks noChangeShapeType="1"/>
            </p:cNvSpPr>
            <p:nvPr/>
          </p:nvSpPr>
          <p:spPr bwMode="auto">
            <a:xfrm>
              <a:off x="3348038" y="5805488"/>
              <a:ext cx="215900" cy="714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0" name="Arc 8"/>
            <p:cNvSpPr>
              <a:spLocks/>
            </p:cNvSpPr>
            <p:nvPr/>
          </p:nvSpPr>
          <p:spPr bwMode="auto">
            <a:xfrm flipH="1" flipV="1">
              <a:off x="3132138" y="5734050"/>
              <a:ext cx="649287" cy="144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110601" name="Rectangle 10"/>
            <p:cNvSpPr>
              <a:spLocks noChangeArrowheads="1"/>
            </p:cNvSpPr>
            <p:nvPr/>
          </p:nvSpPr>
          <p:spPr bwMode="auto">
            <a:xfrm>
              <a:off x="3779838" y="5661025"/>
              <a:ext cx="592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ω</a:t>
              </a:r>
              <a:endParaRPr lang="zh-CN" altLang="en-US" b="1">
                <a:solidFill>
                  <a:srgbClr val="000000"/>
                </a:solidFill>
                <a:latin typeface="Times New Roman" pitchFamily="18" charset="0"/>
              </a:endParaRPr>
            </a:p>
          </p:txBody>
        </p:sp>
        <p:sp>
          <p:nvSpPr>
            <p:cNvPr id="110602" name="Rectangle 12"/>
            <p:cNvSpPr>
              <a:spLocks noChangeArrowheads="1"/>
            </p:cNvSpPr>
            <p:nvPr/>
          </p:nvSpPr>
          <p:spPr bwMode="auto">
            <a:xfrm>
              <a:off x="5219700" y="4652963"/>
              <a:ext cx="4778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R</a:t>
              </a:r>
              <a:endParaRPr lang="zh-CN" altLang="en-US" b="1">
                <a:solidFill>
                  <a:srgbClr val="000000"/>
                </a:solidFill>
                <a:latin typeface="Times New Roman" pitchFamily="18" charset="0"/>
              </a:endParaRPr>
            </a:p>
          </p:txBody>
        </p:sp>
        <p:sp>
          <p:nvSpPr>
            <p:cNvPr id="110603" name="Line 13"/>
            <p:cNvSpPr>
              <a:spLocks noChangeShapeType="1"/>
            </p:cNvSpPr>
            <p:nvPr/>
          </p:nvSpPr>
          <p:spPr bwMode="auto">
            <a:xfrm>
              <a:off x="4572000" y="4724400"/>
              <a:ext cx="201612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4" name="Rectangle 15"/>
            <p:cNvSpPr>
              <a:spLocks noChangeArrowheads="1"/>
            </p:cNvSpPr>
            <p:nvPr/>
          </p:nvSpPr>
          <p:spPr bwMode="auto">
            <a:xfrm>
              <a:off x="4067175" y="4581525"/>
              <a:ext cx="5000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
          <p:nvSpPr>
            <p:cNvPr id="110605" name="Rectangle 17"/>
            <p:cNvSpPr>
              <a:spLocks noChangeArrowheads="1"/>
            </p:cNvSpPr>
            <p:nvPr/>
          </p:nvSpPr>
          <p:spPr bwMode="auto">
            <a:xfrm>
              <a:off x="3059113" y="4391025"/>
              <a:ext cx="642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3600" b="1">
                  <a:solidFill>
                    <a:srgbClr val="000000"/>
                  </a:solidFill>
                  <a:latin typeface="Times New Roman" pitchFamily="18" charset="0"/>
                </a:rPr>
                <a:t>σ</a:t>
              </a:r>
              <a:endParaRPr lang="zh-CN" altLang="en-US" sz="3600" b="1">
                <a:solidFill>
                  <a:srgbClr val="000000"/>
                </a:solidFill>
                <a:latin typeface="Times New Roman" pitchFamily="18" charset="0"/>
              </a:endParaRPr>
            </a:p>
          </p:txBody>
        </p:sp>
        <p:sp>
          <p:nvSpPr>
            <p:cNvPr id="110606" name="Oval 5"/>
            <p:cNvSpPr>
              <a:spLocks noChangeArrowheads="1"/>
            </p:cNvSpPr>
            <p:nvPr/>
          </p:nvSpPr>
          <p:spPr bwMode="auto">
            <a:xfrm>
              <a:off x="2411413" y="4149725"/>
              <a:ext cx="4176712"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0607" name="Line 26"/>
            <p:cNvSpPr>
              <a:spLocks noChangeShapeType="1"/>
            </p:cNvSpPr>
            <p:nvPr/>
          </p:nvSpPr>
          <p:spPr bwMode="auto">
            <a:xfrm>
              <a:off x="2411413" y="4797425"/>
              <a:ext cx="0"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8" name="Line 27"/>
            <p:cNvSpPr>
              <a:spLocks noChangeShapeType="1"/>
            </p:cNvSpPr>
            <p:nvPr/>
          </p:nvSpPr>
          <p:spPr bwMode="auto">
            <a:xfrm>
              <a:off x="6588125" y="4797425"/>
              <a:ext cx="0"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110596" name="TextBox 18"/>
          <p:cNvSpPr txBox="1">
            <a:spLocks noChangeArrowheads="1"/>
          </p:cNvSpPr>
          <p:nvPr/>
        </p:nvSpPr>
        <p:spPr bwMode="auto">
          <a:xfrm>
            <a:off x="357188" y="428625"/>
            <a:ext cx="8358187"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smtClean="0">
                <a:solidFill>
                  <a:srgbClr val="000000"/>
                </a:solidFill>
                <a:latin typeface="Times New Roman" pitchFamily="18" charset="0"/>
              </a:rPr>
              <a:t>例</a:t>
            </a:r>
            <a:r>
              <a:rPr lang="en-US" altLang="zh-CN" sz="2800" b="1" smtClean="0">
                <a:solidFill>
                  <a:srgbClr val="000000"/>
                </a:solidFill>
                <a:latin typeface="Times New Roman" pitchFamily="18" charset="0"/>
              </a:rPr>
              <a:t>6</a:t>
            </a:r>
            <a:r>
              <a:rPr lang="zh-CN" altLang="en-US" sz="2800" b="1" smtClean="0">
                <a:solidFill>
                  <a:srgbClr val="000000"/>
                </a:solidFill>
                <a:latin typeface="Times New Roman" pitchFamily="18" charset="0"/>
              </a:rPr>
              <a:t>：</a:t>
            </a:r>
            <a:r>
              <a:rPr lang="zh-CN" altLang="en-US" sz="2800" b="1">
                <a:solidFill>
                  <a:srgbClr val="000000"/>
                </a:solidFill>
                <a:latin typeface="Times New Roman" pitchFamily="18" charset="0"/>
              </a:rPr>
              <a:t>设半径为</a:t>
            </a:r>
            <a:r>
              <a:rPr lang="en-US" altLang="zh-CN" sz="2800" b="1">
                <a:solidFill>
                  <a:srgbClr val="000000"/>
                </a:solidFill>
                <a:latin typeface="Times New Roman" pitchFamily="18" charset="0"/>
              </a:rPr>
              <a:t>R</a:t>
            </a:r>
            <a:r>
              <a:rPr lang="zh-CN" altLang="en-US" sz="2800" b="1">
                <a:solidFill>
                  <a:srgbClr val="000000"/>
                </a:solidFill>
                <a:latin typeface="Times New Roman" pitchFamily="18" charset="0"/>
              </a:rPr>
              <a:t>的</a:t>
            </a:r>
            <a:r>
              <a:rPr lang="zh-CN" altLang="en-US" sz="2800" b="1">
                <a:solidFill>
                  <a:srgbClr val="FF0000"/>
                </a:solidFill>
                <a:latin typeface="Times New Roman" pitchFamily="18" charset="0"/>
              </a:rPr>
              <a:t>带电薄圆盘</a:t>
            </a:r>
            <a:r>
              <a:rPr lang="zh-CN" altLang="en-US" sz="2800" b="1">
                <a:solidFill>
                  <a:srgbClr val="000000"/>
                </a:solidFill>
                <a:latin typeface="Times New Roman" pitchFamily="18" charset="0"/>
              </a:rPr>
              <a:t>的电荷面密度为</a:t>
            </a:r>
            <a:r>
              <a:rPr lang="en-US" altLang="zh-CN" sz="2800" b="1">
                <a:solidFill>
                  <a:srgbClr val="000000"/>
                </a:solidFill>
                <a:latin typeface="Times New Roman" pitchFamily="18" charset="0"/>
              </a:rPr>
              <a:t>σ，</a:t>
            </a:r>
            <a:r>
              <a:rPr lang="zh-CN" altLang="en-US" sz="2800" b="1">
                <a:solidFill>
                  <a:srgbClr val="000000"/>
                </a:solidFill>
                <a:latin typeface="Times New Roman" pitchFamily="18" charset="0"/>
              </a:rPr>
              <a:t>并以角速度</a:t>
            </a:r>
            <a:r>
              <a:rPr lang="en-US" altLang="zh-CN" sz="2800" b="1">
                <a:solidFill>
                  <a:srgbClr val="000000"/>
                </a:solidFill>
                <a:latin typeface="Times New Roman" pitchFamily="18" charset="0"/>
              </a:rPr>
              <a:t>ω</a:t>
            </a:r>
            <a:r>
              <a:rPr lang="zh-CN" altLang="en-US" sz="2800" b="1">
                <a:solidFill>
                  <a:srgbClr val="000000"/>
                </a:solidFill>
                <a:latin typeface="Times New Roman" pitchFamily="18" charset="0"/>
              </a:rPr>
              <a:t>绕通过盘心垂直盘面的轴转动，求圆盘</a:t>
            </a:r>
            <a:r>
              <a:rPr lang="zh-CN" altLang="en-US" sz="2800" b="1">
                <a:solidFill>
                  <a:srgbClr val="0000FF"/>
                </a:solidFill>
                <a:latin typeface="Times New Roman" pitchFamily="18" charset="0"/>
              </a:rPr>
              <a:t>中心</a:t>
            </a:r>
            <a:r>
              <a:rPr lang="en-US" altLang="zh-CN" sz="2800" b="1">
                <a:solidFill>
                  <a:srgbClr val="0000FF"/>
                </a:solidFill>
                <a:latin typeface="Times New Roman" pitchFamily="18" charset="0"/>
              </a:rPr>
              <a:t>O</a:t>
            </a:r>
            <a:r>
              <a:rPr lang="zh-CN" altLang="en-US" sz="2800" b="1">
                <a:solidFill>
                  <a:srgbClr val="000000"/>
                </a:solidFill>
                <a:latin typeface="Times New Roman" pitchFamily="18" charset="0"/>
              </a:rPr>
              <a:t>处的</a:t>
            </a:r>
            <a:r>
              <a:rPr lang="zh-CN" altLang="en-US" sz="2800" b="1">
                <a:solidFill>
                  <a:srgbClr val="FF0000"/>
                </a:solidFill>
                <a:latin typeface="Times New Roman" pitchFamily="18" charset="0"/>
              </a:rPr>
              <a:t>磁感应强度</a:t>
            </a:r>
            <a:r>
              <a:rPr lang="zh-CN" altLang="en-US" sz="2800" b="1">
                <a:solidFill>
                  <a:srgbClr val="000000"/>
                </a:solidFill>
                <a:latin typeface="Times New Roman" pitchFamily="18" charset="0"/>
              </a:rPr>
              <a:t>及圆盘的</a:t>
            </a:r>
            <a:r>
              <a:rPr lang="zh-CN" altLang="en-US" sz="2800" b="1">
                <a:solidFill>
                  <a:srgbClr val="FF0000"/>
                </a:solidFill>
                <a:latin typeface="Times New Roman" pitchFamily="18" charset="0"/>
              </a:rPr>
              <a:t>磁矩</a:t>
            </a:r>
            <a:r>
              <a:rPr lang="zh-CN" altLang="en-US" sz="2800" b="1">
                <a:solidFill>
                  <a:srgbClr val="000000"/>
                </a:solidFill>
                <a:latin typeface="Times New Roman" pitchFamily="18" charset="0"/>
              </a:rPr>
              <a:t>。</a:t>
            </a:r>
            <a:endParaRPr lang="zh-CN" altLang="en-US" sz="2800">
              <a:solidFill>
                <a:srgbClr val="000000"/>
              </a:solidFill>
              <a:latin typeface="Times New Roman" pitchFamily="18" charset="0"/>
            </a:endParaRPr>
          </a:p>
        </p:txBody>
      </p:sp>
    </p:spTree>
    <p:extLst>
      <p:ext uri="{BB962C8B-B14F-4D97-AF65-F5344CB8AC3E}">
        <p14:creationId xmlns:p14="http://schemas.microsoft.com/office/powerpoint/2010/main" val="1450158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6" name="Text Box 42"/>
          <p:cNvSpPr txBox="1">
            <a:spLocks noChangeArrowheads="1"/>
          </p:cNvSpPr>
          <p:nvPr/>
        </p:nvSpPr>
        <p:spPr bwMode="auto">
          <a:xfrm>
            <a:off x="144118" y="1338428"/>
            <a:ext cx="5334000" cy="52322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dirty="0">
                <a:solidFill>
                  <a:srgbClr val="CC0000"/>
                </a:solidFill>
                <a:latin typeface="+mn-lt"/>
                <a:ea typeface="+mn-ea"/>
              </a:rPr>
              <a:t>  一、</a:t>
            </a:r>
            <a:r>
              <a:rPr lang="zh-CN" altLang="en-US" sz="2800" b="1" dirty="0" smtClean="0">
                <a:solidFill>
                  <a:srgbClr val="CC0000"/>
                </a:solidFill>
                <a:latin typeface="+mn-lt"/>
                <a:ea typeface="+mn-ea"/>
              </a:rPr>
              <a:t>电流  </a:t>
            </a:r>
            <a:r>
              <a:rPr lang="zh-CN" altLang="en-US" sz="2800" b="1" dirty="0" smtClean="0">
                <a:solidFill>
                  <a:srgbClr val="CC0000"/>
                </a:solidFill>
              </a:rPr>
              <a:t>电流密度</a:t>
            </a:r>
            <a:r>
              <a:rPr lang="zh-CN" altLang="en-US" sz="2800" b="1" dirty="0" smtClean="0">
                <a:solidFill>
                  <a:srgbClr val="CC0000"/>
                </a:solidFill>
                <a:latin typeface="+mn-lt"/>
                <a:ea typeface="+mn-ea"/>
              </a:rPr>
              <a:t>  </a:t>
            </a:r>
            <a:endParaRPr lang="zh-CN" altLang="en-US" sz="2800" b="1" dirty="0">
              <a:solidFill>
                <a:srgbClr val="0000FF"/>
              </a:solidFill>
              <a:effectLst>
                <a:outerShdw blurRad="38100" dist="38100" dir="2700000" algn="tl">
                  <a:srgbClr val="C0C0C0"/>
                </a:outerShdw>
              </a:effectLst>
              <a:latin typeface="+mn-lt"/>
              <a:ea typeface="+mn-ea"/>
            </a:endParaRPr>
          </a:p>
        </p:txBody>
      </p:sp>
      <p:sp>
        <p:nvSpPr>
          <p:cNvPr id="1028" name="Text Box 44"/>
          <p:cNvSpPr txBox="1">
            <a:spLocks noChangeArrowheads="1"/>
          </p:cNvSpPr>
          <p:nvPr/>
        </p:nvSpPr>
        <p:spPr bwMode="auto">
          <a:xfrm>
            <a:off x="1065212" y="3751287"/>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3、位移</a:t>
            </a:r>
            <a:r>
              <a:rPr lang="zh-CN" altLang="en-US" sz="2400" b="1">
                <a:solidFill>
                  <a:srgbClr val="FF0000"/>
                </a:solidFill>
              </a:rPr>
              <a:t>电流</a:t>
            </a:r>
            <a:r>
              <a:rPr lang="zh-CN" altLang="en-US" sz="2400" b="1"/>
              <a:t>：变化的电场形成的电流；</a:t>
            </a:r>
            <a:endParaRPr lang="zh-CN" altLang="en-US" sz="2400" b="1">
              <a:solidFill>
                <a:srgbClr val="CC0000"/>
              </a:solidFill>
            </a:endParaRPr>
          </a:p>
        </p:txBody>
      </p:sp>
      <p:sp>
        <p:nvSpPr>
          <p:cNvPr id="1029" name="Text Box 66"/>
          <p:cNvSpPr txBox="1">
            <a:spLocks noChangeArrowheads="1"/>
          </p:cNvSpPr>
          <p:nvPr/>
        </p:nvSpPr>
        <p:spPr bwMode="auto">
          <a:xfrm>
            <a:off x="1065212" y="2913087"/>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2、运流</a:t>
            </a:r>
            <a:r>
              <a:rPr lang="zh-CN" altLang="en-US" sz="2400" b="1">
                <a:solidFill>
                  <a:srgbClr val="FF0000"/>
                </a:solidFill>
              </a:rPr>
              <a:t>电流</a:t>
            </a:r>
            <a:r>
              <a:rPr lang="zh-CN" altLang="en-US" sz="2400" b="1"/>
              <a:t>：带电体机械运动形成的电流；</a:t>
            </a:r>
            <a:endParaRPr lang="zh-CN" altLang="en-US" sz="2400" b="1">
              <a:solidFill>
                <a:srgbClr val="CC0000"/>
              </a:solidFill>
            </a:endParaRPr>
          </a:p>
        </p:txBody>
      </p:sp>
      <p:sp>
        <p:nvSpPr>
          <p:cNvPr id="1030" name="Text Box 67"/>
          <p:cNvSpPr txBox="1">
            <a:spLocks noChangeArrowheads="1"/>
          </p:cNvSpPr>
          <p:nvPr/>
        </p:nvSpPr>
        <p:spPr bwMode="auto">
          <a:xfrm>
            <a:off x="977900" y="4479950"/>
            <a:ext cx="731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4、</a:t>
            </a:r>
            <a:r>
              <a:rPr lang="zh-CN" altLang="en-US" sz="2400" b="1">
                <a:solidFill>
                  <a:srgbClr val="FF0000"/>
                </a:solidFill>
              </a:rPr>
              <a:t>电流</a:t>
            </a:r>
            <a:r>
              <a:rPr lang="zh-CN" altLang="en-US" sz="2400" b="1"/>
              <a:t>方向：正电荷运动方向；</a:t>
            </a:r>
            <a:endParaRPr lang="zh-CN" altLang="en-US" sz="2400" b="1">
              <a:solidFill>
                <a:srgbClr val="CC0000"/>
              </a:solidFill>
            </a:endParaRPr>
          </a:p>
        </p:txBody>
      </p:sp>
      <p:sp>
        <p:nvSpPr>
          <p:cNvPr id="1031" name="Text Box 68"/>
          <p:cNvSpPr txBox="1">
            <a:spLocks noChangeArrowheads="1"/>
          </p:cNvSpPr>
          <p:nvPr/>
        </p:nvSpPr>
        <p:spPr bwMode="auto">
          <a:xfrm>
            <a:off x="977900" y="2174900"/>
            <a:ext cx="791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1、</a:t>
            </a:r>
            <a:r>
              <a:rPr lang="zh-CN" altLang="en-US" sz="2400" b="1">
                <a:solidFill>
                  <a:srgbClr val="0000FF"/>
                </a:solidFill>
              </a:rPr>
              <a:t>传导电</a:t>
            </a:r>
            <a:r>
              <a:rPr lang="zh-CN" altLang="en-US" sz="2400" b="1">
                <a:solidFill>
                  <a:srgbClr val="FF0000"/>
                </a:solidFill>
              </a:rPr>
              <a:t>流</a:t>
            </a:r>
            <a:r>
              <a:rPr lang="zh-CN" altLang="en-US" sz="2400" b="1"/>
              <a:t>：导体中运动电荷形成的电流；</a:t>
            </a:r>
            <a:endParaRPr lang="zh-CN" altLang="en-US" sz="2400" b="1">
              <a:solidFill>
                <a:srgbClr val="CC0000"/>
              </a:solidFill>
            </a:endParaRPr>
          </a:p>
        </p:txBody>
      </p:sp>
      <p:sp>
        <p:nvSpPr>
          <p:cNvPr id="1032" name="Text Box 69"/>
          <p:cNvSpPr txBox="1">
            <a:spLocks noChangeArrowheads="1"/>
          </p:cNvSpPr>
          <p:nvPr/>
        </p:nvSpPr>
        <p:spPr bwMode="auto">
          <a:xfrm>
            <a:off x="977900" y="5056212"/>
            <a:ext cx="8202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5、</a:t>
            </a:r>
            <a:r>
              <a:rPr lang="zh-CN" altLang="en-US" sz="2400" b="1">
                <a:solidFill>
                  <a:srgbClr val="FF0000"/>
                </a:solidFill>
              </a:rPr>
              <a:t>电</a:t>
            </a:r>
            <a:r>
              <a:rPr lang="zh-CN" altLang="en-US" sz="2400" b="1"/>
              <a:t>流大小或强弱</a:t>
            </a:r>
            <a:r>
              <a:rPr lang="en-US" altLang="zh-CN" sz="2400" b="1"/>
              <a:t>：</a:t>
            </a:r>
            <a:r>
              <a:rPr lang="zh-CN" altLang="en-US" sz="2400" b="1"/>
              <a:t>电流强度，用              表示；</a:t>
            </a:r>
            <a:endParaRPr lang="zh-CN" altLang="en-US" sz="2400" b="1">
              <a:solidFill>
                <a:srgbClr val="CC0000"/>
              </a:solidFill>
            </a:endParaRPr>
          </a:p>
        </p:txBody>
      </p:sp>
      <p:sp>
        <p:nvSpPr>
          <p:cNvPr id="1033" name="AutoShape 71"/>
          <p:cNvSpPr>
            <a:spLocks/>
          </p:cNvSpPr>
          <p:nvPr/>
        </p:nvSpPr>
        <p:spPr bwMode="auto">
          <a:xfrm>
            <a:off x="690562" y="2319362"/>
            <a:ext cx="287338" cy="1800225"/>
          </a:xfrm>
          <a:prstGeom prst="leftBrace">
            <a:avLst>
              <a:gd name="adj1" fmla="val 522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sz="4000"/>
          </a:p>
        </p:txBody>
      </p:sp>
      <p:sp>
        <p:nvSpPr>
          <p:cNvPr id="1034" name="Rectangle 72"/>
          <p:cNvSpPr>
            <a:spLocks noChangeArrowheads="1"/>
          </p:cNvSpPr>
          <p:nvPr/>
        </p:nvSpPr>
        <p:spPr bwMode="auto">
          <a:xfrm>
            <a:off x="150812" y="2751162"/>
            <a:ext cx="576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CC0000"/>
                </a:solidFill>
              </a:rPr>
              <a:t>电流</a:t>
            </a:r>
          </a:p>
        </p:txBody>
      </p:sp>
      <p:graphicFrame>
        <p:nvGraphicFramePr>
          <p:cNvPr id="1026" name="Object 2"/>
          <p:cNvGraphicFramePr>
            <a:graphicFrameLocks noChangeAspect="1"/>
          </p:cNvGraphicFramePr>
          <p:nvPr>
            <p:extLst>
              <p:ext uri="{D42A27DB-BD31-4B8C-83A1-F6EECF244321}">
                <p14:modId xmlns:p14="http://schemas.microsoft.com/office/powerpoint/2010/main" val="1380871298"/>
              </p:ext>
            </p:extLst>
          </p:nvPr>
        </p:nvGraphicFramePr>
        <p:xfrm>
          <a:off x="6018212" y="4911750"/>
          <a:ext cx="863600" cy="723900"/>
        </p:xfrm>
        <a:graphic>
          <a:graphicData uri="http://schemas.openxmlformats.org/presentationml/2006/ole">
            <mc:AlternateContent xmlns:mc="http://schemas.openxmlformats.org/markup-compatibility/2006">
              <mc:Choice xmlns:v="urn:schemas-microsoft-com:vml" Requires="v">
                <p:oleObj spid="_x0000_s401444" name="公式" r:id="rId3" imgW="469696" imgH="393529" progId="Equation.3">
                  <p:embed/>
                </p:oleObj>
              </mc:Choice>
              <mc:Fallback>
                <p:oleObj name="公式" r:id="rId3" imgW="469696" imgH="393529"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4911750"/>
                        <a:ext cx="863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6" name="Rectangle 77"/>
          <p:cNvSpPr>
            <a:spLocks noChangeArrowheads="1"/>
          </p:cNvSpPr>
          <p:nvPr/>
        </p:nvSpPr>
        <p:spPr bwMode="auto">
          <a:xfrm>
            <a:off x="1122362" y="5775350"/>
            <a:ext cx="777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a:solidFill>
                  <a:srgbClr val="000000"/>
                </a:solidFill>
                <a:latin typeface="Times New Roman" pitchFamily="18" charset="0"/>
                <a:cs typeface="Times New Roman" pitchFamily="18" charset="0"/>
              </a:rPr>
              <a:t>6</a:t>
            </a:r>
            <a:r>
              <a:rPr lang="zh-CN" altLang="en-US" sz="2400" b="1">
                <a:solidFill>
                  <a:srgbClr val="000000"/>
                </a:solidFill>
                <a:latin typeface="Times New Roman" pitchFamily="18" charset="0"/>
                <a:cs typeface="Times New Roman" pitchFamily="18" charset="0"/>
              </a:rPr>
              <a:t>、</a:t>
            </a:r>
            <a:r>
              <a:rPr lang="zh-CN" altLang="en-US" sz="2400" b="1">
                <a:solidFill>
                  <a:srgbClr val="CC0000"/>
                </a:solidFill>
                <a:latin typeface="Times New Roman" pitchFamily="18" charset="0"/>
                <a:cs typeface="Times New Roman" pitchFamily="18" charset="0"/>
              </a:rPr>
              <a:t>电流强度的单位</a:t>
            </a:r>
            <a:r>
              <a:rPr lang="zh-CN" altLang="en-US" sz="2400" b="1">
                <a:latin typeface="Times New Roman" pitchFamily="18" charset="0"/>
                <a:cs typeface="Times New Roman" pitchFamily="18" charset="0"/>
              </a:rPr>
              <a:t>:  安培，符号</a:t>
            </a:r>
            <a:r>
              <a:rPr lang="en-US" altLang="zh-CN" sz="2400" b="1">
                <a:latin typeface="Times New Roman" pitchFamily="18" charset="0"/>
                <a:cs typeface="Times New Roman" pitchFamily="18" charset="0"/>
              </a:rPr>
              <a:t>A</a:t>
            </a:r>
            <a:endParaRPr lang="zh-CN" altLang="en-US" sz="2400" b="1">
              <a:latin typeface="Times New Roman" pitchFamily="18" charset="0"/>
              <a:cs typeface="Times New Roman" pitchFamily="18" charset="0"/>
            </a:endParaRPr>
          </a:p>
        </p:txBody>
      </p:sp>
      <p:sp>
        <p:nvSpPr>
          <p:cNvPr id="12" name="Rectangle 7"/>
          <p:cNvSpPr>
            <a:spLocks noChangeArrowheads="1"/>
          </p:cNvSpPr>
          <p:nvPr/>
        </p:nvSpPr>
        <p:spPr bwMode="auto">
          <a:xfrm>
            <a:off x="1979712" y="404664"/>
            <a:ext cx="4288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4000" dirty="0" smtClean="0">
                <a:solidFill>
                  <a:srgbClr val="000000"/>
                </a:solidFill>
                <a:latin typeface="黑体" pitchFamily="49" charset="-122"/>
                <a:ea typeface="黑体" pitchFamily="49" charset="-122"/>
              </a:rPr>
              <a:t>第一节  恒定电流</a:t>
            </a:r>
            <a:endParaRPr lang="zh-CN" altLang="en-US" sz="4000" dirty="0">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42561822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9" name="Rectangle 3"/>
          <p:cNvSpPr>
            <a:spLocks noGrp="1" noChangeArrowheads="1"/>
          </p:cNvSpPr>
          <p:nvPr>
            <p:ph type="subTitle" idx="1"/>
          </p:nvPr>
        </p:nvSpPr>
        <p:spPr>
          <a:xfrm>
            <a:off x="214313" y="476251"/>
            <a:ext cx="8715375" cy="523858"/>
          </a:xfrm>
        </p:spPr>
        <p:txBody>
          <a:bodyPr/>
          <a:lstStyle/>
          <a:p>
            <a:pPr algn="just" eaLnBrk="1" hangingPunct="1"/>
            <a:r>
              <a:rPr lang="zh-CN" altLang="en-US" sz="2800" b="1" dirty="0" smtClean="0">
                <a:solidFill>
                  <a:srgbClr val="FF0000"/>
                </a:solidFill>
                <a:latin typeface="Times New Roman" pitchFamily="18" charset="0"/>
              </a:rPr>
              <a:t>解</a:t>
            </a:r>
            <a:r>
              <a:rPr lang="zh-CN" altLang="en-US" sz="2800" b="1" dirty="0" smtClean="0">
                <a:solidFill>
                  <a:srgbClr val="0000FF"/>
                </a:solidFill>
                <a:latin typeface="Times New Roman" pitchFamily="18" charset="0"/>
              </a:rPr>
              <a:t>：</a:t>
            </a:r>
            <a:r>
              <a:rPr lang="zh-CN" altLang="en-US" sz="2800" b="1" dirty="0" smtClean="0">
                <a:solidFill>
                  <a:srgbClr val="FF0000"/>
                </a:solidFill>
                <a:latin typeface="Times New Roman" pitchFamily="18" charset="0"/>
              </a:rPr>
              <a:t>圆盘</a:t>
            </a:r>
            <a:r>
              <a:rPr lang="zh-CN" altLang="en-US" sz="2800" b="1" dirty="0" smtClean="0">
                <a:latin typeface="Times New Roman" pitchFamily="18" charset="0"/>
              </a:rPr>
              <a:t>看成是由许多半径不等</a:t>
            </a:r>
            <a:r>
              <a:rPr lang="zh-CN" altLang="en-US" sz="2800" b="1" dirty="0" smtClean="0">
                <a:solidFill>
                  <a:srgbClr val="0000FF"/>
                </a:solidFill>
                <a:latin typeface="Times New Roman" pitchFamily="18" charset="0"/>
              </a:rPr>
              <a:t>小圆环</a:t>
            </a:r>
            <a:r>
              <a:rPr lang="zh-CN" altLang="en-US" sz="2800" b="1" dirty="0" smtClean="0">
                <a:solidFill>
                  <a:srgbClr val="000000"/>
                </a:solidFill>
              </a:rPr>
              <a:t>所组成</a:t>
            </a:r>
            <a:endParaRPr lang="zh-CN" altLang="en-US" sz="2800" b="1" dirty="0" smtClean="0">
              <a:solidFill>
                <a:srgbClr val="0000FF"/>
              </a:solidFill>
              <a:latin typeface="Times New Roman" pitchFamily="18" charset="0"/>
            </a:endParaRPr>
          </a:p>
        </p:txBody>
      </p:sp>
      <p:sp>
        <p:nvSpPr>
          <p:cNvPr id="111628" name="Rectangle 17"/>
          <p:cNvSpPr>
            <a:spLocks noChangeArrowheads="1"/>
          </p:cNvSpPr>
          <p:nvPr/>
        </p:nvSpPr>
        <p:spPr bwMode="auto">
          <a:xfrm>
            <a:off x="428596" y="3071810"/>
            <a:ext cx="7848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sz="2600" b="1" dirty="0">
                <a:solidFill>
                  <a:srgbClr val="000000"/>
                </a:solidFill>
                <a:latin typeface="Times New Roman" pitchFamily="18" charset="0"/>
              </a:rPr>
              <a:t>转动时，</a:t>
            </a:r>
            <a:r>
              <a:rPr lang="zh-CN" altLang="en-US" sz="2600" b="1" dirty="0">
                <a:solidFill>
                  <a:srgbClr val="0000FF"/>
                </a:solidFill>
                <a:latin typeface="宋体" pitchFamily="2" charset="-122"/>
              </a:rPr>
              <a:t>小圆环</a:t>
            </a:r>
            <a:r>
              <a:rPr lang="zh-CN" altLang="en-US" sz="2600" b="1" dirty="0">
                <a:solidFill>
                  <a:srgbClr val="000000"/>
                </a:solidFill>
                <a:latin typeface="Times New Roman" pitchFamily="18" charset="0"/>
              </a:rPr>
              <a:t>所对应的</a:t>
            </a:r>
            <a:r>
              <a:rPr lang="zh-CN" altLang="en-US" sz="2600" b="1" dirty="0">
                <a:solidFill>
                  <a:srgbClr val="0000FF"/>
                </a:solidFill>
                <a:latin typeface="Times New Roman" pitchFamily="18" charset="0"/>
              </a:rPr>
              <a:t>等效圆电流</a:t>
            </a:r>
            <a:r>
              <a:rPr lang="zh-CN" altLang="en-US" sz="2600" b="1" dirty="0">
                <a:solidFill>
                  <a:srgbClr val="000000"/>
                </a:solidFill>
                <a:latin typeface="Times New Roman" pitchFamily="18" charset="0"/>
              </a:rPr>
              <a:t>为</a:t>
            </a:r>
          </a:p>
        </p:txBody>
      </p:sp>
      <p:sp>
        <p:nvSpPr>
          <p:cNvPr id="111629" name="Rectangle 19"/>
          <p:cNvSpPr>
            <a:spLocks noChangeArrowheads="1"/>
          </p:cNvSpPr>
          <p:nvPr/>
        </p:nvSpPr>
        <p:spPr bwMode="auto">
          <a:xfrm>
            <a:off x="2857488" y="2357430"/>
            <a:ext cx="5940425"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电量：    </a:t>
            </a:r>
            <a:r>
              <a:rPr lang="en-US" altLang="zh-CN" sz="2600" b="1" dirty="0" err="1">
                <a:solidFill>
                  <a:srgbClr val="000000"/>
                </a:solidFill>
                <a:latin typeface="Times New Roman" pitchFamily="18" charset="0"/>
                <a:cs typeface="Times New Roman" pitchFamily="18" charset="0"/>
              </a:rPr>
              <a:t>dq</a:t>
            </a:r>
            <a:r>
              <a:rPr lang="en-US" altLang="zh-CN" sz="2600" b="1" dirty="0">
                <a:solidFill>
                  <a:srgbClr val="000000"/>
                </a:solidFill>
                <a:latin typeface="Times New Roman" pitchFamily="18" charset="0"/>
                <a:cs typeface="Times New Roman" pitchFamily="18" charset="0"/>
              </a:rPr>
              <a:t> =σ2πr </a:t>
            </a:r>
            <a:r>
              <a:rPr lang="en-US" altLang="zh-CN" sz="2600" b="1" dirty="0" err="1">
                <a:solidFill>
                  <a:srgbClr val="000000"/>
                </a:solidFill>
                <a:latin typeface="Times New Roman" pitchFamily="18" charset="0"/>
                <a:cs typeface="Times New Roman" pitchFamily="18" charset="0"/>
              </a:rPr>
              <a:t>dr</a:t>
            </a:r>
            <a:endParaRPr lang="zh-CN" altLang="en-US" sz="2600" b="1" dirty="0">
              <a:solidFill>
                <a:srgbClr val="000000"/>
              </a:solidFill>
              <a:latin typeface="Times New Roman" pitchFamily="18" charset="0"/>
              <a:cs typeface="Times New Roman" pitchFamily="18" charset="0"/>
            </a:endParaRPr>
          </a:p>
        </p:txBody>
      </p:sp>
      <p:sp>
        <p:nvSpPr>
          <p:cNvPr id="111630" name="Rectangle 20"/>
          <p:cNvSpPr>
            <a:spLocks noChangeArrowheads="1"/>
          </p:cNvSpPr>
          <p:nvPr/>
        </p:nvSpPr>
        <p:spPr bwMode="auto">
          <a:xfrm>
            <a:off x="714348" y="1643050"/>
            <a:ext cx="2808288"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Times New Roman" pitchFamily="18" charset="0"/>
                <a:cs typeface="Times New Roman" pitchFamily="18" charset="0"/>
              </a:rPr>
              <a:t>任取</a:t>
            </a:r>
            <a:r>
              <a:rPr lang="zh-CN" altLang="en-US" sz="2600" b="1" dirty="0">
                <a:solidFill>
                  <a:srgbClr val="0000FF"/>
                </a:solidFill>
                <a:latin typeface="Times New Roman" pitchFamily="18" charset="0"/>
                <a:cs typeface="Times New Roman" pitchFamily="18" charset="0"/>
              </a:rPr>
              <a:t>小圆环</a:t>
            </a:r>
          </a:p>
        </p:txBody>
      </p:sp>
      <p:sp>
        <p:nvSpPr>
          <p:cNvPr id="111631" name="Rectangle 23"/>
          <p:cNvSpPr>
            <a:spLocks noChangeArrowheads="1"/>
          </p:cNvSpPr>
          <p:nvPr/>
        </p:nvSpPr>
        <p:spPr bwMode="auto">
          <a:xfrm>
            <a:off x="2857488" y="1142984"/>
            <a:ext cx="360045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内半径： </a:t>
            </a:r>
            <a:r>
              <a:rPr lang="en-US" altLang="zh-CN" sz="2600" b="1" dirty="0">
                <a:solidFill>
                  <a:srgbClr val="000000"/>
                </a:solidFill>
                <a:latin typeface="Times New Roman" pitchFamily="18" charset="0"/>
                <a:cs typeface="Times New Roman" pitchFamily="18" charset="0"/>
              </a:rPr>
              <a:t>r</a:t>
            </a:r>
            <a:endParaRPr lang="zh-CN" altLang="en-US" sz="2600" b="1" dirty="0">
              <a:solidFill>
                <a:srgbClr val="000000"/>
              </a:solidFill>
              <a:latin typeface="Times New Roman" pitchFamily="18" charset="0"/>
              <a:cs typeface="Times New Roman" pitchFamily="18" charset="0"/>
            </a:endParaRPr>
          </a:p>
        </p:txBody>
      </p:sp>
      <p:sp>
        <p:nvSpPr>
          <p:cNvPr id="111632" name="Rectangle 25"/>
          <p:cNvSpPr>
            <a:spLocks noChangeArrowheads="1"/>
          </p:cNvSpPr>
          <p:nvPr/>
        </p:nvSpPr>
        <p:spPr bwMode="auto">
          <a:xfrm>
            <a:off x="2857488" y="1714488"/>
            <a:ext cx="4392613"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外半径： </a:t>
            </a:r>
            <a:r>
              <a:rPr lang="en-US" altLang="zh-CN" sz="2600" b="1" dirty="0">
                <a:solidFill>
                  <a:srgbClr val="000000"/>
                </a:solidFill>
                <a:latin typeface="Times New Roman" pitchFamily="18" charset="0"/>
                <a:cs typeface="Times New Roman" pitchFamily="18" charset="0"/>
              </a:rPr>
              <a:t>r + </a:t>
            </a:r>
            <a:r>
              <a:rPr lang="en-US" altLang="zh-CN" sz="2600" b="1" dirty="0" err="1">
                <a:solidFill>
                  <a:srgbClr val="000000"/>
                </a:solidFill>
                <a:latin typeface="Times New Roman" pitchFamily="18" charset="0"/>
                <a:cs typeface="Times New Roman" pitchFamily="18" charset="0"/>
              </a:rPr>
              <a:t>dr</a:t>
            </a:r>
            <a:endParaRPr lang="zh-CN" altLang="en-US" sz="2600" b="1" dirty="0">
              <a:solidFill>
                <a:srgbClr val="000000"/>
              </a:solidFill>
              <a:latin typeface="Times New Roman" pitchFamily="18" charset="0"/>
              <a:cs typeface="Times New Roman" pitchFamily="18" charset="0"/>
            </a:endParaRPr>
          </a:p>
        </p:txBody>
      </p:sp>
      <p:sp>
        <p:nvSpPr>
          <p:cNvPr id="111633" name="AutoShape 26"/>
          <p:cNvSpPr>
            <a:spLocks/>
          </p:cNvSpPr>
          <p:nvPr/>
        </p:nvSpPr>
        <p:spPr bwMode="auto">
          <a:xfrm>
            <a:off x="2571736" y="1285860"/>
            <a:ext cx="285752" cy="1296985"/>
          </a:xfrm>
          <a:prstGeom prst="leftBrace">
            <a:avLst>
              <a:gd name="adj1" fmla="val 30545"/>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36" name="Rectangle 33"/>
          <p:cNvSpPr>
            <a:spLocks noChangeArrowheads="1"/>
          </p:cNvSpPr>
          <p:nvPr/>
        </p:nvSpPr>
        <p:spPr bwMode="auto">
          <a:xfrm>
            <a:off x="6156325" y="6021388"/>
            <a:ext cx="2736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000000"/>
                </a:solidFill>
                <a:latin typeface="Times New Roman" pitchFamily="18" charset="0"/>
              </a:rPr>
              <a:t>等效电流</a:t>
            </a:r>
            <a:r>
              <a:rPr lang="en-US" altLang="zh-CN" sz="2800" b="1">
                <a:solidFill>
                  <a:srgbClr val="000000"/>
                </a:solidFill>
                <a:latin typeface="Times New Roman" pitchFamily="18" charset="0"/>
              </a:rPr>
              <a:t>dI</a:t>
            </a:r>
            <a:endParaRPr lang="zh-CN" altLang="en-US" sz="2800" b="1">
              <a:solidFill>
                <a:srgbClr val="000000"/>
              </a:solidFill>
              <a:latin typeface="Times New Roman" pitchFamily="18" charset="0"/>
            </a:endParaRPr>
          </a:p>
        </p:txBody>
      </p:sp>
      <p:grpSp>
        <p:nvGrpSpPr>
          <p:cNvPr id="24" name="组合 23"/>
          <p:cNvGrpSpPr/>
          <p:nvPr/>
        </p:nvGrpSpPr>
        <p:grpSpPr>
          <a:xfrm>
            <a:off x="1908175" y="4857760"/>
            <a:ext cx="3806833" cy="1522402"/>
            <a:chOff x="1908175" y="4365625"/>
            <a:chExt cx="4176713" cy="2014538"/>
          </a:xfrm>
        </p:grpSpPr>
        <p:sp>
          <p:nvSpPr>
            <p:cNvPr id="111618" name="Oval 10"/>
            <p:cNvSpPr>
              <a:spLocks noChangeArrowheads="1"/>
            </p:cNvSpPr>
            <p:nvPr/>
          </p:nvSpPr>
          <p:spPr bwMode="auto">
            <a:xfrm>
              <a:off x="2484438" y="5373688"/>
              <a:ext cx="3024187" cy="719137"/>
            </a:xfrm>
            <a:prstGeom prst="ellipse">
              <a:avLst/>
            </a:prstGeom>
            <a:solidFill>
              <a:srgbClr val="800080"/>
            </a:solidFill>
            <a:ln w="28575">
              <a:solidFill>
                <a:schemeClr val="bg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3" name="Oval 8"/>
            <p:cNvSpPr>
              <a:spLocks noChangeArrowheads="1"/>
            </p:cNvSpPr>
            <p:nvPr/>
          </p:nvSpPr>
          <p:spPr bwMode="auto">
            <a:xfrm>
              <a:off x="2700338" y="5516563"/>
              <a:ext cx="2519362" cy="433387"/>
            </a:xfrm>
            <a:prstGeom prst="ellipse">
              <a:avLst/>
            </a:prstGeom>
            <a:solidFill>
              <a:schemeClr val="bg1"/>
            </a:solidFill>
            <a:ln w="2857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4" name="Oval 9"/>
            <p:cNvSpPr>
              <a:spLocks noChangeArrowheads="1"/>
            </p:cNvSpPr>
            <p:nvPr/>
          </p:nvSpPr>
          <p:spPr bwMode="auto">
            <a:xfrm>
              <a:off x="1908175" y="5084763"/>
              <a:ext cx="4176713"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5" name="Rectangle 12"/>
            <p:cNvSpPr>
              <a:spLocks noChangeArrowheads="1"/>
            </p:cNvSpPr>
            <p:nvPr/>
          </p:nvSpPr>
          <p:spPr bwMode="auto">
            <a:xfrm>
              <a:off x="5003800" y="5157788"/>
              <a:ext cx="5437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err="1">
                  <a:solidFill>
                    <a:srgbClr val="000000"/>
                  </a:solidFill>
                  <a:latin typeface="Times New Roman" pitchFamily="18" charset="0"/>
                </a:rPr>
                <a:t>dr</a:t>
              </a:r>
              <a:endParaRPr lang="zh-CN" altLang="en-US" sz="2800" b="1" dirty="0">
                <a:solidFill>
                  <a:srgbClr val="000000"/>
                </a:solidFill>
                <a:latin typeface="Times New Roman" pitchFamily="18" charset="0"/>
              </a:endParaRPr>
            </a:p>
          </p:txBody>
        </p:sp>
        <p:sp>
          <p:nvSpPr>
            <p:cNvPr id="111626" name="Line 13"/>
            <p:cNvSpPr>
              <a:spLocks noChangeShapeType="1"/>
            </p:cNvSpPr>
            <p:nvPr/>
          </p:nvSpPr>
          <p:spPr bwMode="auto">
            <a:xfrm>
              <a:off x="3995738" y="5734050"/>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27" name="Rectangle 15"/>
            <p:cNvSpPr>
              <a:spLocks noChangeArrowheads="1"/>
            </p:cNvSpPr>
            <p:nvPr/>
          </p:nvSpPr>
          <p:spPr bwMode="auto">
            <a:xfrm>
              <a:off x="4284663" y="5445125"/>
              <a:ext cx="365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r</a:t>
              </a:r>
              <a:endParaRPr lang="zh-CN" altLang="en-US" b="1">
                <a:solidFill>
                  <a:srgbClr val="000000"/>
                </a:solidFill>
                <a:latin typeface="Times New Roman" pitchFamily="18" charset="0"/>
              </a:endParaRPr>
            </a:p>
          </p:txBody>
        </p:sp>
        <p:sp>
          <p:nvSpPr>
            <p:cNvPr id="111634" name="Rectangle 30"/>
            <p:cNvSpPr>
              <a:spLocks noChangeArrowheads="1"/>
            </p:cNvSpPr>
            <p:nvPr/>
          </p:nvSpPr>
          <p:spPr bwMode="auto">
            <a:xfrm>
              <a:off x="3276600" y="4365625"/>
              <a:ext cx="58541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err="1">
                  <a:solidFill>
                    <a:srgbClr val="000000"/>
                  </a:solidFill>
                  <a:latin typeface="Times New Roman" pitchFamily="18" charset="0"/>
                </a:rPr>
                <a:t>dq</a:t>
              </a:r>
              <a:endParaRPr lang="zh-CN" altLang="en-US" sz="2800" b="1" dirty="0">
                <a:solidFill>
                  <a:srgbClr val="000000"/>
                </a:solidFill>
                <a:latin typeface="Times New Roman" pitchFamily="18" charset="0"/>
              </a:endParaRPr>
            </a:p>
          </p:txBody>
        </p:sp>
        <p:sp>
          <p:nvSpPr>
            <p:cNvPr id="111635" name="Line 31"/>
            <p:cNvSpPr>
              <a:spLocks noChangeShapeType="1"/>
            </p:cNvSpPr>
            <p:nvPr/>
          </p:nvSpPr>
          <p:spPr bwMode="auto">
            <a:xfrm flipV="1">
              <a:off x="3635375" y="4868863"/>
              <a:ext cx="0" cy="5762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37" name="Line 34"/>
            <p:cNvSpPr>
              <a:spLocks noChangeShapeType="1"/>
            </p:cNvSpPr>
            <p:nvPr/>
          </p:nvSpPr>
          <p:spPr bwMode="auto">
            <a:xfrm flipV="1">
              <a:off x="4859338" y="5949950"/>
              <a:ext cx="431800" cy="73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38" name="Line 35"/>
            <p:cNvSpPr>
              <a:spLocks noChangeShapeType="1"/>
            </p:cNvSpPr>
            <p:nvPr/>
          </p:nvSpPr>
          <p:spPr bwMode="auto">
            <a:xfrm>
              <a:off x="5148263" y="6092825"/>
              <a:ext cx="936625"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graphicFrame>
        <p:nvGraphicFramePr>
          <p:cNvPr id="363521" name="Object 1"/>
          <p:cNvGraphicFramePr>
            <a:graphicFrameLocks noChangeAspect="1"/>
          </p:cNvGraphicFramePr>
          <p:nvPr/>
        </p:nvGraphicFramePr>
        <p:xfrm>
          <a:off x="1857356" y="3714752"/>
          <a:ext cx="4643470" cy="1047071"/>
        </p:xfrm>
        <a:graphic>
          <a:graphicData uri="http://schemas.openxmlformats.org/presentationml/2006/ole">
            <mc:AlternateContent xmlns:mc="http://schemas.openxmlformats.org/markup-compatibility/2006">
              <mc:Choice xmlns:v="urn:schemas-microsoft-com:vml" Requires="v">
                <p:oleObj spid="_x0000_s427030" name="Equation" r:id="rId3" imgW="1726920" imgH="393480" progId="Equation.DSMT4">
                  <p:embed/>
                </p:oleObj>
              </mc:Choice>
              <mc:Fallback>
                <p:oleObj name="Equation" r:id="rId3" imgW="172692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3714752"/>
                        <a:ext cx="4643470" cy="10470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8901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noGrp="1" noChangeArrowheads="1"/>
          </p:cNvSpPr>
          <p:nvPr>
            <p:ph type="ctrTitle"/>
          </p:nvPr>
        </p:nvSpPr>
        <p:spPr>
          <a:xfrm>
            <a:off x="323850" y="836613"/>
            <a:ext cx="8588375" cy="652462"/>
          </a:xfrm>
        </p:spPr>
        <p:txBody>
          <a:bodyPr/>
          <a:lstStyle/>
          <a:p>
            <a:pPr eaLnBrk="1" hangingPunct="1"/>
            <a:r>
              <a:rPr lang="zh-CN" altLang="en-US" sz="3200" b="1" smtClean="0">
                <a:solidFill>
                  <a:srgbClr val="0000FF"/>
                </a:solidFill>
                <a:latin typeface="Times New Roman" pitchFamily="18" charset="0"/>
              </a:rPr>
              <a:t>等效圆电流</a:t>
            </a:r>
            <a:r>
              <a:rPr lang="zh-CN" altLang="en-US" sz="3200" b="1" smtClean="0">
                <a:solidFill>
                  <a:schemeClr val="tx1"/>
                </a:solidFill>
                <a:latin typeface="Times New Roman" pitchFamily="18" charset="0"/>
              </a:rPr>
              <a:t>在圆盘中心</a:t>
            </a:r>
            <a:r>
              <a:rPr lang="en-US" altLang="zh-CN" sz="3200" b="1" smtClean="0">
                <a:solidFill>
                  <a:schemeClr val="tx1"/>
                </a:solidFill>
                <a:latin typeface="Times New Roman" pitchFamily="18" charset="0"/>
              </a:rPr>
              <a:t>O</a:t>
            </a:r>
            <a:r>
              <a:rPr lang="zh-CN" altLang="en-US" sz="3200" b="1" smtClean="0">
                <a:solidFill>
                  <a:schemeClr val="tx1"/>
                </a:solidFill>
                <a:latin typeface="Times New Roman" pitchFamily="18" charset="0"/>
              </a:rPr>
              <a:t>处的</a:t>
            </a:r>
            <a:r>
              <a:rPr lang="zh-CN" altLang="en-US" sz="3200" b="1" smtClean="0">
                <a:solidFill>
                  <a:srgbClr val="FF0000"/>
                </a:solidFill>
                <a:latin typeface="Times New Roman" pitchFamily="18" charset="0"/>
              </a:rPr>
              <a:t>磁感应强度</a:t>
            </a:r>
            <a:r>
              <a:rPr lang="zh-CN" altLang="en-US" sz="3200" b="1" smtClean="0">
                <a:solidFill>
                  <a:schemeClr val="tx1"/>
                </a:solidFill>
                <a:latin typeface="Times New Roman" pitchFamily="18" charset="0"/>
              </a:rPr>
              <a:t>为</a:t>
            </a:r>
            <a:endParaRPr lang="zh-CN" altLang="en-US" sz="3200" smtClean="0">
              <a:solidFill>
                <a:schemeClr val="tx1"/>
              </a:solidFill>
            </a:endParaRPr>
          </a:p>
        </p:txBody>
      </p:sp>
      <p:sp>
        <p:nvSpPr>
          <p:cNvPr id="112643" name="Rectangle 3"/>
          <p:cNvSpPr>
            <a:spLocks noGrp="1" noChangeArrowheads="1"/>
          </p:cNvSpPr>
          <p:nvPr>
            <p:ph type="subTitle" idx="1"/>
          </p:nvPr>
        </p:nvSpPr>
        <p:spPr>
          <a:xfrm>
            <a:off x="228600" y="3505200"/>
            <a:ext cx="8736013" cy="787400"/>
          </a:xfrm>
        </p:spPr>
        <p:txBody>
          <a:bodyPr/>
          <a:lstStyle/>
          <a:p>
            <a:pPr algn="just" eaLnBrk="1" hangingPunct="1"/>
            <a:r>
              <a:rPr lang="zh-CN" altLang="en-US" b="1" smtClean="0">
                <a:latin typeface="Times New Roman" pitchFamily="18" charset="0"/>
              </a:rPr>
              <a:t>所有的小圆环转动方向都一致，整个带电圆盘</a:t>
            </a:r>
            <a:endParaRPr lang="zh-CN" altLang="en-US" smtClean="0"/>
          </a:p>
        </p:txBody>
      </p:sp>
      <p:graphicFrame>
        <p:nvGraphicFramePr>
          <p:cNvPr id="112644" name="Object 4"/>
          <p:cNvGraphicFramePr>
            <a:graphicFrameLocks noChangeAspect="1"/>
          </p:cNvGraphicFramePr>
          <p:nvPr/>
        </p:nvGraphicFramePr>
        <p:xfrm>
          <a:off x="971550" y="1844675"/>
          <a:ext cx="4032250" cy="1144588"/>
        </p:xfrm>
        <a:graphic>
          <a:graphicData uri="http://schemas.openxmlformats.org/presentationml/2006/ole">
            <mc:AlternateContent xmlns:mc="http://schemas.openxmlformats.org/markup-compatibility/2006">
              <mc:Choice xmlns:v="urn:schemas-microsoft-com:vml" Requires="v">
                <p:oleObj spid="_x0000_s428074" name="公式" r:id="rId3" imgW="1371600" imgH="393700" progId="Equation.3">
                  <p:embed/>
                </p:oleObj>
              </mc:Choice>
              <mc:Fallback>
                <p:oleObj name="公式" r:id="rId3" imgW="1371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4032250" cy="114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5" name="Rectangle 7"/>
          <p:cNvSpPr>
            <a:spLocks noChangeArrowheads="1"/>
          </p:cNvSpPr>
          <p:nvPr/>
        </p:nvSpPr>
        <p:spPr bwMode="auto">
          <a:xfrm>
            <a:off x="35099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112646" name="Object 6"/>
          <p:cNvGraphicFramePr>
            <a:graphicFrameLocks noChangeAspect="1"/>
          </p:cNvGraphicFramePr>
          <p:nvPr>
            <p:extLst>
              <p:ext uri="{D42A27DB-BD31-4B8C-83A1-F6EECF244321}">
                <p14:modId xmlns:p14="http://schemas.microsoft.com/office/powerpoint/2010/main" val="3628702216"/>
              </p:ext>
            </p:extLst>
          </p:nvPr>
        </p:nvGraphicFramePr>
        <p:xfrm>
          <a:off x="1493838" y="5084763"/>
          <a:ext cx="6230937" cy="1125537"/>
        </p:xfrm>
        <a:graphic>
          <a:graphicData uri="http://schemas.openxmlformats.org/presentationml/2006/ole">
            <mc:AlternateContent xmlns:mc="http://schemas.openxmlformats.org/markup-compatibility/2006">
              <mc:Choice xmlns:v="urn:schemas-microsoft-com:vml" Requires="v">
                <p:oleObj spid="_x0000_s428075" name="Equation" r:id="rId5" imgW="2158920" imgH="393480" progId="Equation.DSMT4">
                  <p:embed/>
                </p:oleObj>
              </mc:Choice>
              <mc:Fallback>
                <p:oleObj name="Equation" r:id="rId5" imgW="215892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5084763"/>
                        <a:ext cx="6230937" cy="112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7" name="Rectangle 10"/>
          <p:cNvSpPr>
            <a:spLocks noChangeArrowheads="1"/>
          </p:cNvSpPr>
          <p:nvPr/>
        </p:nvSpPr>
        <p:spPr bwMode="auto">
          <a:xfrm>
            <a:off x="323850" y="4248150"/>
            <a:ext cx="498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b="1">
                <a:solidFill>
                  <a:srgbClr val="000000"/>
                </a:solidFill>
                <a:latin typeface="宋体" pitchFamily="2" charset="-122"/>
              </a:rPr>
              <a:t>在</a:t>
            </a:r>
            <a:r>
              <a:rPr lang="zh-CN" altLang="en-US" b="1">
                <a:solidFill>
                  <a:srgbClr val="000000"/>
                </a:solidFill>
                <a:latin typeface="Times New Roman" pitchFamily="18" charset="0"/>
              </a:rPr>
              <a:t>盘心</a:t>
            </a:r>
            <a:r>
              <a:rPr lang="en-US" altLang="zh-CN" b="1">
                <a:solidFill>
                  <a:srgbClr val="000000"/>
                </a:solidFill>
                <a:latin typeface="Times New Roman" pitchFamily="18" charset="0"/>
              </a:rPr>
              <a:t>O</a:t>
            </a:r>
            <a:r>
              <a:rPr lang="zh-CN" altLang="en-US" b="1">
                <a:solidFill>
                  <a:srgbClr val="000000"/>
                </a:solidFill>
                <a:latin typeface="Times New Roman" pitchFamily="18" charset="0"/>
              </a:rPr>
              <a:t>处的</a:t>
            </a:r>
            <a:r>
              <a:rPr lang="zh-CN" altLang="en-US" b="1">
                <a:solidFill>
                  <a:srgbClr val="FF0000"/>
                </a:solidFill>
                <a:latin typeface="Times New Roman" pitchFamily="18" charset="0"/>
              </a:rPr>
              <a:t>磁感应强度</a:t>
            </a:r>
            <a:r>
              <a:rPr lang="zh-CN" altLang="en-US" b="1">
                <a:solidFill>
                  <a:srgbClr val="000000"/>
                </a:solidFill>
                <a:latin typeface="Times New Roman" pitchFamily="18" charset="0"/>
              </a:rPr>
              <a:t>为</a:t>
            </a:r>
          </a:p>
        </p:txBody>
      </p:sp>
      <p:sp>
        <p:nvSpPr>
          <p:cNvPr id="112648" name="Oval 11"/>
          <p:cNvSpPr>
            <a:spLocks noChangeArrowheads="1"/>
          </p:cNvSpPr>
          <p:nvPr/>
        </p:nvSpPr>
        <p:spPr bwMode="auto">
          <a:xfrm>
            <a:off x="5795963" y="2349500"/>
            <a:ext cx="2663825" cy="936625"/>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2649" name="Line 12"/>
          <p:cNvSpPr>
            <a:spLocks noChangeShapeType="1"/>
          </p:cNvSpPr>
          <p:nvPr/>
        </p:nvSpPr>
        <p:spPr bwMode="auto">
          <a:xfrm flipV="1">
            <a:off x="7164388" y="1916113"/>
            <a:ext cx="0"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2650" name="Rectangle 14"/>
          <p:cNvSpPr>
            <a:spLocks noChangeArrowheads="1"/>
          </p:cNvSpPr>
          <p:nvPr/>
        </p:nvSpPr>
        <p:spPr bwMode="auto">
          <a:xfrm>
            <a:off x="7164388" y="1628775"/>
            <a:ext cx="6810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dB</a:t>
            </a:r>
            <a:endParaRPr lang="zh-CN" altLang="en-US" b="1">
              <a:solidFill>
                <a:srgbClr val="000000"/>
              </a:solidFill>
              <a:latin typeface="Times New Roman" pitchFamily="18" charset="0"/>
            </a:endParaRPr>
          </a:p>
        </p:txBody>
      </p:sp>
      <p:sp>
        <p:nvSpPr>
          <p:cNvPr id="112651" name="Line 15"/>
          <p:cNvSpPr>
            <a:spLocks noChangeShapeType="1"/>
          </p:cNvSpPr>
          <p:nvPr/>
        </p:nvSpPr>
        <p:spPr bwMode="auto">
          <a:xfrm>
            <a:off x="7451725" y="1628775"/>
            <a:ext cx="2889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2652" name="Rectangle 17"/>
          <p:cNvSpPr>
            <a:spLocks noChangeArrowheads="1"/>
          </p:cNvSpPr>
          <p:nvPr/>
        </p:nvSpPr>
        <p:spPr bwMode="auto">
          <a:xfrm>
            <a:off x="6659563" y="2565400"/>
            <a:ext cx="5000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Tree>
    <p:extLst>
      <p:ext uri="{BB962C8B-B14F-4D97-AF65-F5344CB8AC3E}">
        <p14:creationId xmlns:p14="http://schemas.microsoft.com/office/powerpoint/2010/main" val="966619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p:cNvSpPr>
            <a:spLocks noGrp="1" noChangeArrowheads="1"/>
          </p:cNvSpPr>
          <p:nvPr>
            <p:ph type="ctrTitle"/>
          </p:nvPr>
        </p:nvSpPr>
        <p:spPr>
          <a:xfrm>
            <a:off x="323850" y="549275"/>
            <a:ext cx="8382000" cy="652463"/>
          </a:xfrm>
        </p:spPr>
        <p:txBody>
          <a:bodyPr/>
          <a:lstStyle/>
          <a:p>
            <a:pPr eaLnBrk="1" hangingPunct="1"/>
            <a:r>
              <a:rPr lang="zh-CN" altLang="en-US" sz="3200" b="1" smtClean="0">
                <a:solidFill>
                  <a:schemeClr val="tx1"/>
                </a:solidFill>
                <a:latin typeface="Times New Roman" pitchFamily="18" charset="0"/>
              </a:rPr>
              <a:t>所取的</a:t>
            </a:r>
            <a:r>
              <a:rPr lang="zh-CN" altLang="en-US" sz="3200" b="1" smtClean="0">
                <a:solidFill>
                  <a:srgbClr val="FF0000"/>
                </a:solidFill>
                <a:latin typeface="Times New Roman" pitchFamily="18" charset="0"/>
              </a:rPr>
              <a:t>圆环</a:t>
            </a:r>
            <a:r>
              <a:rPr lang="zh-CN" altLang="en-US" sz="3200" b="1" smtClean="0">
                <a:solidFill>
                  <a:schemeClr val="tx1"/>
                </a:solidFill>
                <a:latin typeface="Times New Roman" pitchFamily="18" charset="0"/>
              </a:rPr>
              <a:t>对应的电流为 </a:t>
            </a:r>
            <a:r>
              <a:rPr lang="en-US" altLang="zh-CN" sz="3200" b="1" smtClean="0">
                <a:solidFill>
                  <a:schemeClr val="tx1"/>
                </a:solidFill>
                <a:latin typeface="Times New Roman" pitchFamily="18" charset="0"/>
              </a:rPr>
              <a:t>dI = σωr dr</a:t>
            </a:r>
            <a:endParaRPr lang="zh-CN" altLang="en-US" sz="3200" smtClean="0">
              <a:solidFill>
                <a:schemeClr val="tx1"/>
              </a:solidFill>
              <a:latin typeface="Times New Roman" pitchFamily="18" charset="0"/>
            </a:endParaRPr>
          </a:p>
        </p:txBody>
      </p:sp>
      <p:sp>
        <p:nvSpPr>
          <p:cNvPr id="113667" name="Rectangle 5"/>
          <p:cNvSpPr>
            <a:spLocks noChangeArrowheads="1"/>
          </p:cNvSpPr>
          <p:nvPr/>
        </p:nvSpPr>
        <p:spPr bwMode="auto">
          <a:xfrm>
            <a:off x="1187450" y="3429000"/>
            <a:ext cx="5930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Times New Roman" pitchFamily="18" charset="0"/>
              </a:rPr>
              <a:t>整个转动带电圆盘的</a:t>
            </a:r>
            <a:r>
              <a:rPr lang="zh-CN" altLang="en-US" b="1">
                <a:solidFill>
                  <a:srgbClr val="FF0000"/>
                </a:solidFill>
                <a:latin typeface="Times New Roman" pitchFamily="18" charset="0"/>
              </a:rPr>
              <a:t>磁矩为</a:t>
            </a:r>
          </a:p>
        </p:txBody>
      </p:sp>
      <p:graphicFrame>
        <p:nvGraphicFramePr>
          <p:cNvPr id="113668" name="Object 0"/>
          <p:cNvGraphicFramePr>
            <a:graphicFrameLocks noChangeAspect="1"/>
          </p:cNvGraphicFramePr>
          <p:nvPr/>
        </p:nvGraphicFramePr>
        <p:xfrm>
          <a:off x="250825" y="4292600"/>
          <a:ext cx="8351838" cy="1085850"/>
        </p:xfrm>
        <a:graphic>
          <a:graphicData uri="http://schemas.openxmlformats.org/presentationml/2006/ole">
            <mc:AlternateContent xmlns:mc="http://schemas.openxmlformats.org/markup-compatibility/2006">
              <mc:Choice xmlns:v="urn:schemas-microsoft-com:vml" Requires="v">
                <p:oleObj spid="_x0000_s429078" name="公式" r:id="rId3" imgW="2997200" imgH="393700" progId="Equation.3">
                  <p:embed/>
                </p:oleObj>
              </mc:Choice>
              <mc:Fallback>
                <p:oleObj name="公式" r:id="rId3" imgW="2997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292600"/>
                        <a:ext cx="8351838"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69" name="Rectangle 6"/>
          <p:cNvSpPr>
            <a:spLocks noChangeArrowheads="1"/>
          </p:cNvSpPr>
          <p:nvPr/>
        </p:nvSpPr>
        <p:spPr bwMode="auto">
          <a:xfrm>
            <a:off x="539750" y="5805488"/>
            <a:ext cx="45005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3333CC"/>
                </a:solidFill>
                <a:latin typeface="Times New Roman" pitchFamily="18" charset="0"/>
                <a:cs typeface="Times New Roman" pitchFamily="18" charset="0"/>
              </a:rPr>
              <a:t>Q =</a:t>
            </a:r>
            <a:r>
              <a:rPr lang="en-US" altLang="zh-CN" b="1">
                <a:solidFill>
                  <a:srgbClr val="3333CC"/>
                </a:solidFill>
                <a:latin typeface="Times New Roman" pitchFamily="18" charset="0"/>
              </a:rPr>
              <a:t>σπR</a:t>
            </a:r>
            <a:r>
              <a:rPr lang="en-US" altLang="zh-CN" b="1" baseline="30000">
                <a:solidFill>
                  <a:srgbClr val="3333CC"/>
                </a:solidFill>
                <a:latin typeface="Times New Roman" pitchFamily="18" charset="0"/>
              </a:rPr>
              <a:t>2</a:t>
            </a:r>
            <a:r>
              <a:rPr lang="en-US" altLang="zh-CN" b="1">
                <a:solidFill>
                  <a:srgbClr val="3333CC"/>
                </a:solidFill>
                <a:latin typeface="Times New Roman" pitchFamily="18" charset="0"/>
              </a:rPr>
              <a:t>   </a:t>
            </a:r>
            <a:r>
              <a:rPr lang="zh-CN" altLang="en-US" b="1">
                <a:solidFill>
                  <a:srgbClr val="3333CC"/>
                </a:solidFill>
                <a:latin typeface="Times New Roman" pitchFamily="18" charset="0"/>
              </a:rPr>
              <a:t>是圆盘的</a:t>
            </a:r>
            <a:r>
              <a:rPr lang="zh-CN" altLang="en-US" b="1">
                <a:solidFill>
                  <a:srgbClr val="FF0000"/>
                </a:solidFill>
                <a:latin typeface="Times New Roman" pitchFamily="18" charset="0"/>
              </a:rPr>
              <a:t>电量</a:t>
            </a:r>
            <a:endParaRPr lang="zh-CN" altLang="en-US" b="1">
              <a:solidFill>
                <a:srgbClr val="3333CC"/>
              </a:solidFill>
              <a:latin typeface="Times New Roman" pitchFamily="18" charset="0"/>
            </a:endParaRPr>
          </a:p>
        </p:txBody>
      </p:sp>
      <p:sp>
        <p:nvSpPr>
          <p:cNvPr id="113670" name="Rectangle 8"/>
          <p:cNvSpPr>
            <a:spLocks noChangeArrowheads="1"/>
          </p:cNvSpPr>
          <p:nvPr/>
        </p:nvSpPr>
        <p:spPr bwMode="auto">
          <a:xfrm>
            <a:off x="1476375" y="2205038"/>
            <a:ext cx="70675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dP</a:t>
            </a:r>
            <a:r>
              <a:rPr lang="en-US" altLang="zh-CN" b="1" baseline="-30000">
                <a:solidFill>
                  <a:srgbClr val="000000"/>
                </a:solidFill>
                <a:latin typeface="Times New Roman" pitchFamily="18" charset="0"/>
              </a:rPr>
              <a:t>m</a:t>
            </a:r>
            <a:r>
              <a:rPr lang="en-US" altLang="zh-CN" b="1">
                <a:solidFill>
                  <a:srgbClr val="000000"/>
                </a:solidFill>
                <a:latin typeface="Times New Roman" pitchFamily="18" charset="0"/>
              </a:rPr>
              <a:t> = dIS =σωr dr πr</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 = πσωr</a:t>
            </a:r>
            <a:r>
              <a:rPr lang="en-US" altLang="zh-CN" b="1" baseline="30000">
                <a:solidFill>
                  <a:srgbClr val="000000"/>
                </a:solidFill>
                <a:latin typeface="Times New Roman" pitchFamily="18" charset="0"/>
              </a:rPr>
              <a:t>3</a:t>
            </a:r>
            <a:r>
              <a:rPr lang="en-US" altLang="zh-CN" b="1">
                <a:solidFill>
                  <a:srgbClr val="000000"/>
                </a:solidFill>
                <a:latin typeface="Times New Roman" pitchFamily="18" charset="0"/>
              </a:rPr>
              <a:t> dr</a:t>
            </a:r>
            <a:endParaRPr lang="zh-CN" altLang="en-US" b="1">
              <a:solidFill>
                <a:srgbClr val="000000"/>
              </a:solidFill>
              <a:latin typeface="Times New Roman" pitchFamily="18" charset="0"/>
            </a:endParaRPr>
          </a:p>
        </p:txBody>
      </p:sp>
      <p:sp>
        <p:nvSpPr>
          <p:cNvPr id="113671" name="Rectangle 10"/>
          <p:cNvSpPr>
            <a:spLocks noChangeArrowheads="1"/>
          </p:cNvSpPr>
          <p:nvPr/>
        </p:nvSpPr>
        <p:spPr bwMode="auto">
          <a:xfrm>
            <a:off x="755650" y="1412875"/>
            <a:ext cx="64627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面积为 </a:t>
            </a:r>
            <a:r>
              <a:rPr lang="en-US" altLang="zh-CN" b="1">
                <a:solidFill>
                  <a:srgbClr val="000000"/>
                </a:solidFill>
                <a:latin typeface="Times New Roman" pitchFamily="18" charset="0"/>
              </a:rPr>
              <a:t>S =πr</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a:t>
            </a:r>
            <a:r>
              <a:rPr lang="zh-CN" altLang="en-US" b="1">
                <a:solidFill>
                  <a:srgbClr val="000000"/>
                </a:solidFill>
                <a:latin typeface="Times New Roman" pitchFamily="18" charset="0"/>
              </a:rPr>
              <a:t>载流</a:t>
            </a:r>
            <a:r>
              <a:rPr lang="zh-CN" altLang="en-US" b="1">
                <a:solidFill>
                  <a:srgbClr val="FF0000"/>
                </a:solidFill>
                <a:latin typeface="宋体" pitchFamily="2" charset="-122"/>
              </a:rPr>
              <a:t>圆环</a:t>
            </a:r>
            <a:r>
              <a:rPr lang="zh-CN" altLang="en-US" b="1">
                <a:solidFill>
                  <a:srgbClr val="000000"/>
                </a:solidFill>
                <a:latin typeface="宋体" pitchFamily="2" charset="-122"/>
              </a:rPr>
              <a:t>的</a:t>
            </a:r>
            <a:r>
              <a:rPr lang="zh-CN" altLang="en-US" b="1">
                <a:solidFill>
                  <a:srgbClr val="FF0000"/>
                </a:solidFill>
                <a:latin typeface="Times New Roman" pitchFamily="18" charset="0"/>
              </a:rPr>
              <a:t>磁矩</a:t>
            </a:r>
            <a:r>
              <a:rPr lang="zh-CN" altLang="en-US" b="1">
                <a:solidFill>
                  <a:srgbClr val="000000"/>
                </a:solidFill>
                <a:latin typeface="Times New Roman" pitchFamily="18" charset="0"/>
              </a:rPr>
              <a:t>为</a:t>
            </a:r>
          </a:p>
        </p:txBody>
      </p:sp>
    </p:spTree>
    <p:extLst>
      <p:ext uri="{BB962C8B-B14F-4D97-AF65-F5344CB8AC3E}">
        <p14:creationId xmlns:p14="http://schemas.microsoft.com/office/powerpoint/2010/main" val="30389322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6056" y="260648"/>
            <a:ext cx="5583238" cy="617538"/>
          </a:xfrm>
        </p:spPr>
        <p:txBody>
          <a:bodyPr/>
          <a:lstStyle/>
          <a:p>
            <a:pPr eaLnBrk="1" hangingPunct="1"/>
            <a:r>
              <a:rPr lang="zh-CN" altLang="en-US" sz="3200" b="1" dirty="0">
                <a:solidFill>
                  <a:srgbClr val="0000FF"/>
                </a:solidFill>
              </a:rPr>
              <a:t>四、运动电荷的磁场</a:t>
            </a:r>
          </a:p>
        </p:txBody>
      </p:sp>
      <p:sp>
        <p:nvSpPr>
          <p:cNvPr id="107526" name="Rectangle 24"/>
          <p:cNvSpPr>
            <a:spLocks noChangeArrowheads="1"/>
          </p:cNvSpPr>
          <p:nvPr/>
        </p:nvSpPr>
        <p:spPr bwMode="auto">
          <a:xfrm>
            <a:off x="238172" y="2348880"/>
            <a:ext cx="521008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用</a:t>
            </a:r>
            <a:r>
              <a:rPr lang="zh-CN" altLang="en-US" sz="2600" b="1" dirty="0">
                <a:solidFill>
                  <a:srgbClr val="FF0000"/>
                </a:solidFill>
                <a:latin typeface="Times New Roman" pitchFamily="18" charset="0"/>
              </a:rPr>
              <a:t>毕－萨定律</a:t>
            </a:r>
            <a:r>
              <a:rPr lang="zh-CN" altLang="en-US" sz="2600" b="1" dirty="0">
                <a:solidFill>
                  <a:srgbClr val="000000"/>
                </a:solidFill>
                <a:latin typeface="Times New Roman" pitchFamily="18" charset="0"/>
              </a:rPr>
              <a:t>推导运动电荷的</a:t>
            </a:r>
            <a:r>
              <a:rPr lang="zh-CN" altLang="en-US" sz="2600" b="1" dirty="0" smtClean="0">
                <a:solidFill>
                  <a:srgbClr val="000000"/>
                </a:solidFill>
                <a:latin typeface="Times New Roman" pitchFamily="18" charset="0"/>
              </a:rPr>
              <a:t>磁场</a:t>
            </a:r>
            <a:endParaRPr lang="zh-CN" altLang="en-US" sz="2600" b="1" dirty="0">
              <a:solidFill>
                <a:srgbClr val="000000"/>
              </a:solidFill>
              <a:latin typeface="Times New Roman" pitchFamily="18" charset="0"/>
            </a:endParaRPr>
          </a:p>
        </p:txBody>
      </p:sp>
      <p:sp>
        <p:nvSpPr>
          <p:cNvPr id="107528" name="Oval 30"/>
          <p:cNvSpPr>
            <a:spLocks noChangeArrowheads="1"/>
          </p:cNvSpPr>
          <p:nvPr/>
        </p:nvSpPr>
        <p:spPr bwMode="auto">
          <a:xfrm>
            <a:off x="7524750" y="2997200"/>
            <a:ext cx="73025" cy="7302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pSp>
        <p:nvGrpSpPr>
          <p:cNvPr id="4" name="组合 3"/>
          <p:cNvGrpSpPr/>
          <p:nvPr/>
        </p:nvGrpSpPr>
        <p:grpSpPr>
          <a:xfrm>
            <a:off x="6372200" y="1772816"/>
            <a:ext cx="2411412" cy="1308100"/>
            <a:chOff x="6732588" y="2455863"/>
            <a:chExt cx="2411412" cy="1308100"/>
          </a:xfrm>
        </p:grpSpPr>
        <p:pic>
          <p:nvPicPr>
            <p:cNvPr id="10752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2455863"/>
              <a:ext cx="2411412"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9" name="Rectangle 32"/>
            <p:cNvSpPr>
              <a:spLocks noChangeArrowheads="1"/>
            </p:cNvSpPr>
            <p:nvPr/>
          </p:nvSpPr>
          <p:spPr bwMode="auto">
            <a:xfrm>
              <a:off x="7308850" y="2924175"/>
              <a:ext cx="382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q</a:t>
              </a:r>
              <a:endParaRPr lang="zh-CN" altLang="en-US" sz="2800" b="1" dirty="0">
                <a:solidFill>
                  <a:srgbClr val="000000"/>
                </a:solidFill>
                <a:latin typeface="Times New Roman" pitchFamily="18" charset="0"/>
              </a:endParaRPr>
            </a:p>
          </p:txBody>
        </p:sp>
      </p:grpSp>
      <p:sp>
        <p:nvSpPr>
          <p:cNvPr id="107530" name="Rectangle 34"/>
          <p:cNvSpPr>
            <a:spLocks noChangeArrowheads="1"/>
          </p:cNvSpPr>
          <p:nvPr/>
        </p:nvSpPr>
        <p:spPr bwMode="auto">
          <a:xfrm>
            <a:off x="6889393" y="2817659"/>
            <a:ext cx="16573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I = </a:t>
            </a:r>
            <a:r>
              <a:rPr lang="en-US" altLang="zh-CN" b="1" dirty="0" err="1">
                <a:solidFill>
                  <a:srgbClr val="000000"/>
                </a:solidFill>
                <a:latin typeface="Times New Roman" pitchFamily="18" charset="0"/>
              </a:rPr>
              <a:t>qnvS</a:t>
            </a:r>
            <a:endParaRPr lang="zh-CN" altLang="en-US" b="1" dirty="0">
              <a:solidFill>
                <a:srgbClr val="000000"/>
              </a:solidFill>
              <a:latin typeface="Times New Roman" pitchFamily="18" charset="0"/>
            </a:endParaRPr>
          </a:p>
        </p:txBody>
      </p:sp>
      <p:graphicFrame>
        <p:nvGraphicFramePr>
          <p:cNvPr id="107531" name="Object 37"/>
          <p:cNvGraphicFramePr>
            <a:graphicFrameLocks noChangeAspect="1"/>
          </p:cNvGraphicFramePr>
          <p:nvPr>
            <p:extLst>
              <p:ext uri="{D42A27DB-BD31-4B8C-83A1-F6EECF244321}">
                <p14:modId xmlns:p14="http://schemas.microsoft.com/office/powerpoint/2010/main" val="3281640419"/>
              </p:ext>
            </p:extLst>
          </p:nvPr>
        </p:nvGraphicFramePr>
        <p:xfrm>
          <a:off x="1481138" y="2952750"/>
          <a:ext cx="2468562" cy="1014413"/>
        </p:xfrm>
        <a:graphic>
          <a:graphicData uri="http://schemas.openxmlformats.org/presentationml/2006/ole">
            <mc:AlternateContent xmlns:mc="http://schemas.openxmlformats.org/markup-compatibility/2006">
              <mc:Choice xmlns:v="urn:schemas-microsoft-com:vml" Requires="v">
                <p:oleObj spid="_x0000_s107692" name="Equation" r:id="rId4" imgW="1155600" imgH="431640" progId="Equation.DSMT4">
                  <p:embed/>
                </p:oleObj>
              </mc:Choice>
              <mc:Fallback>
                <p:oleObj name="Equation" r:id="rId4" imgW="1155600" imgH="431640" progId="Equation.DSMT4">
                  <p:embed/>
                  <p:pic>
                    <p:nvPicPr>
                      <p:cNvPr id="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38" y="2952750"/>
                        <a:ext cx="2468562"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5" name="Object 41"/>
          <p:cNvGraphicFramePr>
            <a:graphicFrameLocks noChangeAspect="1"/>
          </p:cNvGraphicFramePr>
          <p:nvPr>
            <p:extLst>
              <p:ext uri="{D42A27DB-BD31-4B8C-83A1-F6EECF244321}">
                <p14:modId xmlns:p14="http://schemas.microsoft.com/office/powerpoint/2010/main" val="3209036651"/>
              </p:ext>
            </p:extLst>
          </p:nvPr>
        </p:nvGraphicFramePr>
        <p:xfrm>
          <a:off x="5004048" y="2997200"/>
          <a:ext cx="1150937" cy="927100"/>
        </p:xfrm>
        <a:graphic>
          <a:graphicData uri="http://schemas.openxmlformats.org/presentationml/2006/ole">
            <mc:AlternateContent xmlns:mc="http://schemas.openxmlformats.org/markup-compatibility/2006">
              <mc:Choice xmlns:v="urn:schemas-microsoft-com:vml" Requires="v">
                <p:oleObj spid="_x0000_s107693" name="Equation" r:id="rId6" imgW="520700" imgH="419100" progId="Equation.DSMT4">
                  <p:embed/>
                </p:oleObj>
              </mc:Choice>
              <mc:Fallback>
                <p:oleObj name="Equation" r:id="rId6" imgW="520700" imgH="419100" progId="Equation.DSMT4">
                  <p:embed/>
                  <p:pic>
                    <p:nvPicPr>
                      <p:cNvPr id="0"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2997200"/>
                        <a:ext cx="1150937"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36" name="AutoShape 42"/>
          <p:cNvSpPr>
            <a:spLocks noChangeArrowheads="1"/>
          </p:cNvSpPr>
          <p:nvPr/>
        </p:nvSpPr>
        <p:spPr bwMode="auto">
          <a:xfrm>
            <a:off x="4183586" y="3286125"/>
            <a:ext cx="532430" cy="287338"/>
          </a:xfrm>
          <a:prstGeom prst="rightArrow">
            <a:avLst>
              <a:gd name="adj1" fmla="val 50000"/>
              <a:gd name="adj2" fmla="val 31353"/>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3" name="矩形 2"/>
          <p:cNvSpPr/>
          <p:nvPr/>
        </p:nvSpPr>
        <p:spPr>
          <a:xfrm>
            <a:off x="110583" y="1052736"/>
            <a:ext cx="8706934" cy="1132618"/>
          </a:xfrm>
          <a:prstGeom prst="rect">
            <a:avLst/>
          </a:prstGeom>
        </p:spPr>
        <p:txBody>
          <a:bodyPr wrap="square">
            <a:spAutoFit/>
          </a:bodyPr>
          <a:lstStyle/>
          <a:p>
            <a:pPr algn="just" eaLnBrk="1" hangingPunct="1">
              <a:lnSpc>
                <a:spcPct val="130000"/>
              </a:lnSpc>
              <a:buFont typeface="Wingdings" pitchFamily="2" charset="2"/>
              <a:buNone/>
            </a:pPr>
            <a:r>
              <a:rPr lang="zh-CN" altLang="en-US" sz="2600" b="1" dirty="0">
                <a:solidFill>
                  <a:schemeClr val="bg2"/>
                </a:solidFill>
                <a:cs typeface="Times New Roman" panose="02020603050405020304" pitchFamily="18" charset="0"/>
              </a:rPr>
              <a:t>导体中的电流</a:t>
            </a:r>
            <a:r>
              <a:rPr lang="en-US" altLang="zh-CN" sz="2600" b="1" dirty="0">
                <a:solidFill>
                  <a:schemeClr val="bg2"/>
                </a:solidFill>
                <a:cs typeface="Times New Roman" panose="02020603050405020304" pitchFamily="18" charset="0"/>
              </a:rPr>
              <a:t>I</a:t>
            </a:r>
            <a:r>
              <a:rPr lang="zh-CN" altLang="en-US" sz="2600" b="1" dirty="0">
                <a:solidFill>
                  <a:schemeClr val="bg2"/>
                </a:solidFill>
                <a:cs typeface="Times New Roman" panose="02020603050405020304" pitchFamily="18" charset="0"/>
              </a:rPr>
              <a:t>是大量载流子的定向运动形成的，电流激发的</a:t>
            </a:r>
            <a:r>
              <a:rPr lang="zh-CN" altLang="en-US" sz="2600" b="1" dirty="0" smtClean="0">
                <a:solidFill>
                  <a:schemeClr val="bg2"/>
                </a:solidFill>
                <a:cs typeface="Times New Roman" panose="02020603050405020304" pitchFamily="18" charset="0"/>
              </a:rPr>
              <a:t>磁场是</a:t>
            </a:r>
            <a:r>
              <a:rPr lang="zh-CN" altLang="en-US" sz="2600" b="1" dirty="0">
                <a:solidFill>
                  <a:schemeClr val="bg2"/>
                </a:solidFill>
                <a:cs typeface="Times New Roman" panose="02020603050405020304" pitchFamily="18" charset="0"/>
              </a:rPr>
              <a:t>大量载流子激发的。</a:t>
            </a:r>
          </a:p>
        </p:txBody>
      </p:sp>
      <p:sp>
        <p:nvSpPr>
          <p:cNvPr id="5" name="矩形 4"/>
          <p:cNvSpPr/>
          <p:nvPr/>
        </p:nvSpPr>
        <p:spPr>
          <a:xfrm>
            <a:off x="110583" y="4178336"/>
            <a:ext cx="8795751" cy="1132618"/>
          </a:xfrm>
          <a:prstGeom prst="rect">
            <a:avLst/>
          </a:prstGeom>
        </p:spPr>
        <p:txBody>
          <a:bodyPr wrap="square">
            <a:spAutoFit/>
          </a:bodyPr>
          <a:lstStyle/>
          <a:p>
            <a:pPr algn="just">
              <a:lnSpc>
                <a:spcPct val="130000"/>
              </a:lnSpc>
            </a:pPr>
            <a:r>
              <a:rPr lang="zh-CN" altLang="en-US" sz="2600" b="1" dirty="0">
                <a:solidFill>
                  <a:schemeClr val="bg2"/>
                </a:solidFill>
                <a:cs typeface="Times New Roman" panose="02020603050405020304" pitchFamily="18" charset="0"/>
              </a:rPr>
              <a:t>设导体内载流子的数密度为</a:t>
            </a:r>
            <a:r>
              <a:rPr lang="en-US" altLang="zh-CN" sz="2600" b="1" dirty="0">
                <a:solidFill>
                  <a:schemeClr val="bg2"/>
                </a:solidFill>
                <a:cs typeface="Times New Roman" panose="02020603050405020304" pitchFamily="18" charset="0"/>
              </a:rPr>
              <a:t>n，</a:t>
            </a:r>
            <a:r>
              <a:rPr lang="zh-CN" altLang="en-US" sz="2600" b="1" dirty="0">
                <a:solidFill>
                  <a:schemeClr val="bg2"/>
                </a:solidFill>
                <a:cs typeface="Times New Roman" panose="02020603050405020304" pitchFamily="18" charset="0"/>
              </a:rPr>
              <a:t>每个载流子的电量为</a:t>
            </a:r>
            <a:r>
              <a:rPr lang="en-US" altLang="zh-CN" sz="2600" b="1" dirty="0">
                <a:solidFill>
                  <a:schemeClr val="bg2"/>
                </a:solidFill>
                <a:cs typeface="Times New Roman" panose="02020603050405020304" pitchFamily="18" charset="0"/>
              </a:rPr>
              <a:t>q，</a:t>
            </a:r>
            <a:r>
              <a:rPr lang="zh-CN" altLang="en-US" sz="2600" b="1" dirty="0">
                <a:solidFill>
                  <a:schemeClr val="bg2"/>
                </a:solidFill>
                <a:cs typeface="Times New Roman" panose="02020603050405020304" pitchFamily="18" charset="0"/>
              </a:rPr>
              <a:t>以速度</a:t>
            </a:r>
            <a:r>
              <a:rPr lang="en-US" altLang="zh-CN" sz="2600" b="1" dirty="0">
                <a:solidFill>
                  <a:schemeClr val="bg2"/>
                </a:solidFill>
                <a:cs typeface="Times New Roman" panose="02020603050405020304" pitchFamily="18" charset="0"/>
              </a:rPr>
              <a:t>v</a:t>
            </a:r>
            <a:r>
              <a:rPr lang="zh-CN" altLang="en-US" sz="2600" b="1" dirty="0">
                <a:solidFill>
                  <a:schemeClr val="bg2"/>
                </a:solidFill>
                <a:cs typeface="Times New Roman" panose="02020603050405020304" pitchFamily="18" charset="0"/>
              </a:rPr>
              <a:t>沿着电流元的方向作匀速运动从而</a:t>
            </a:r>
            <a:r>
              <a:rPr lang="zh-CN" altLang="en-US" sz="2600" b="1" dirty="0" smtClean="0">
                <a:solidFill>
                  <a:schemeClr val="bg2"/>
                </a:solidFill>
                <a:cs typeface="Times New Roman" panose="02020603050405020304" pitchFamily="18" charset="0"/>
              </a:rPr>
              <a:t>形成的电流</a:t>
            </a:r>
            <a:endParaRPr lang="zh-CN" altLang="en-US" sz="2600" b="1" dirty="0">
              <a:solidFill>
                <a:schemeClr val="bg2"/>
              </a:solidFill>
              <a:cs typeface="Times New Roman" panose="02020603050405020304" pitchFamily="18" charset="0"/>
            </a:endParaRPr>
          </a:p>
        </p:txBody>
      </p:sp>
      <p:grpSp>
        <p:nvGrpSpPr>
          <p:cNvPr id="7" name="组合 6"/>
          <p:cNvGrpSpPr/>
          <p:nvPr/>
        </p:nvGrpSpPr>
        <p:grpSpPr>
          <a:xfrm>
            <a:off x="611163" y="5517232"/>
            <a:ext cx="6553993" cy="484538"/>
            <a:chOff x="611163" y="5589240"/>
            <a:chExt cx="6553993" cy="484538"/>
          </a:xfrm>
        </p:grpSpPr>
        <p:sp>
          <p:nvSpPr>
            <p:cNvPr id="21" name="Rectangle 21"/>
            <p:cNvSpPr>
              <a:spLocks noChangeArrowheads="1"/>
            </p:cNvSpPr>
            <p:nvPr/>
          </p:nvSpPr>
          <p:spPr bwMode="auto">
            <a:xfrm>
              <a:off x="611163" y="5593647"/>
              <a:ext cx="576103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Times New Roman" pitchFamily="18" charset="0"/>
                  <a:cs typeface="Times New Roman" panose="02020603050405020304" pitchFamily="18" charset="0"/>
                </a:rPr>
                <a:t>电流元 </a:t>
              </a:r>
              <a:r>
                <a:rPr lang="en-US" altLang="zh-CN" sz="2600" b="1" dirty="0" err="1">
                  <a:solidFill>
                    <a:srgbClr val="000000"/>
                  </a:solidFill>
                  <a:latin typeface="Times New Roman" pitchFamily="18" charset="0"/>
                  <a:cs typeface="Times New Roman" panose="02020603050405020304" pitchFamily="18" charset="0"/>
                </a:rPr>
                <a:t>Idl</a:t>
              </a:r>
              <a:r>
                <a:rPr lang="en-US" altLang="zh-CN" sz="2600" b="1" dirty="0">
                  <a:solidFill>
                    <a:srgbClr val="000000"/>
                  </a:solidFill>
                  <a:latin typeface="Times New Roman" pitchFamily="18" charset="0"/>
                  <a:cs typeface="Times New Roman" panose="02020603050405020304" pitchFamily="18" charset="0"/>
                </a:rPr>
                <a:t> </a:t>
              </a:r>
              <a:r>
                <a:rPr lang="zh-CN" altLang="en-US" sz="2600" b="1" dirty="0">
                  <a:solidFill>
                    <a:srgbClr val="000000"/>
                  </a:solidFill>
                  <a:latin typeface="Times New Roman" pitchFamily="18" charset="0"/>
                  <a:cs typeface="Times New Roman" panose="02020603050405020304" pitchFamily="18" charset="0"/>
                </a:rPr>
                <a:t>可写成</a:t>
              </a:r>
              <a:endParaRPr lang="en-US" altLang="zh-CN" sz="2600" b="1" dirty="0">
                <a:solidFill>
                  <a:srgbClr val="000000"/>
                </a:solidFill>
                <a:latin typeface="Times New Roman" pitchFamily="18" charset="0"/>
                <a:cs typeface="Times New Roman" panose="02020603050405020304" pitchFamily="18" charset="0"/>
              </a:endParaRPr>
            </a:p>
          </p:txBody>
        </p:sp>
        <p:sp>
          <p:nvSpPr>
            <p:cNvPr id="22" name="Rectangle 23"/>
            <p:cNvSpPr>
              <a:spLocks noChangeArrowheads="1"/>
            </p:cNvSpPr>
            <p:nvPr/>
          </p:nvSpPr>
          <p:spPr bwMode="auto">
            <a:xfrm>
              <a:off x="3491681" y="5593647"/>
              <a:ext cx="367347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cs typeface="Times New Roman" panose="02020603050405020304" pitchFamily="18" charset="0"/>
                </a:rPr>
                <a:t>( I = </a:t>
              </a:r>
              <a:r>
                <a:rPr lang="en-US" altLang="zh-CN" sz="2800" b="1" dirty="0" err="1">
                  <a:solidFill>
                    <a:srgbClr val="000000"/>
                  </a:solidFill>
                  <a:latin typeface="Times New Roman" pitchFamily="18" charset="0"/>
                  <a:cs typeface="Times New Roman" panose="02020603050405020304" pitchFamily="18" charset="0"/>
                </a:rPr>
                <a:t>qnvS</a:t>
              </a:r>
              <a:r>
                <a:rPr lang="zh-CN" altLang="en-US" sz="2800" b="1" dirty="0">
                  <a:solidFill>
                    <a:srgbClr val="000000"/>
                  </a:solidFill>
                  <a:latin typeface="Times New Roman" pitchFamily="18" charset="0"/>
                  <a:cs typeface="Times New Roman" panose="02020603050405020304" pitchFamily="18" charset="0"/>
                </a:rPr>
                <a:t>， </a:t>
              </a:r>
              <a:r>
                <a:rPr lang="en-US" altLang="zh-CN" sz="2800" b="1" dirty="0">
                  <a:solidFill>
                    <a:srgbClr val="000000"/>
                  </a:solidFill>
                  <a:latin typeface="Times New Roman" pitchFamily="18" charset="0"/>
                  <a:cs typeface="Times New Roman" panose="02020603050405020304" pitchFamily="18" charset="0"/>
                </a:rPr>
                <a:t>dl // v )</a:t>
              </a:r>
              <a:endParaRPr lang="zh-CN" altLang="en-US" sz="2800" b="1" dirty="0">
                <a:solidFill>
                  <a:srgbClr val="000000"/>
                </a:solidFill>
                <a:latin typeface="Times New Roman" pitchFamily="18" charset="0"/>
                <a:cs typeface="Times New Roman" panose="02020603050405020304" pitchFamily="18" charset="0"/>
              </a:endParaRPr>
            </a:p>
          </p:txBody>
        </p:sp>
        <p:sp>
          <p:nvSpPr>
            <p:cNvPr id="23" name="Line 24"/>
            <p:cNvSpPr>
              <a:spLocks noChangeShapeType="1"/>
            </p:cNvSpPr>
            <p:nvPr/>
          </p:nvSpPr>
          <p:spPr bwMode="auto">
            <a:xfrm>
              <a:off x="5652120" y="5593647"/>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6167893" y="5655018"/>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4"/>
            <p:cNvSpPr>
              <a:spLocks noChangeShapeType="1"/>
            </p:cNvSpPr>
            <p:nvPr/>
          </p:nvSpPr>
          <p:spPr bwMode="auto">
            <a:xfrm>
              <a:off x="2051720" y="5589240"/>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 name="对象 5"/>
          <p:cNvGraphicFramePr>
            <a:graphicFrameLocks noChangeAspect="1"/>
          </p:cNvGraphicFramePr>
          <p:nvPr>
            <p:extLst>
              <p:ext uri="{D42A27DB-BD31-4B8C-83A1-F6EECF244321}">
                <p14:modId xmlns:p14="http://schemas.microsoft.com/office/powerpoint/2010/main" val="3898322079"/>
              </p:ext>
            </p:extLst>
          </p:nvPr>
        </p:nvGraphicFramePr>
        <p:xfrm>
          <a:off x="1942187" y="6139929"/>
          <a:ext cx="3506066" cy="536531"/>
        </p:xfrm>
        <a:graphic>
          <a:graphicData uri="http://schemas.openxmlformats.org/presentationml/2006/ole">
            <mc:AlternateContent xmlns:mc="http://schemas.openxmlformats.org/markup-compatibility/2006">
              <mc:Choice xmlns:v="urn:schemas-microsoft-com:vml" Requires="v">
                <p:oleObj spid="_x0000_s107694" name="公式" r:id="rId8" imgW="1307532" imgH="203112" progId="Equation.3">
                  <p:embed/>
                </p:oleObj>
              </mc:Choice>
              <mc:Fallback>
                <p:oleObj name="公式" r:id="rId8" imgW="1307532" imgH="203112" progId="Equation.3">
                  <p:embed/>
                  <p:pic>
                    <p:nvPicPr>
                      <p:cNvPr id="0"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2187" y="6139929"/>
                        <a:ext cx="3506066" cy="536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Line 12"/>
          <p:cNvSpPr>
            <a:spLocks noChangeShapeType="1"/>
          </p:cNvSpPr>
          <p:nvPr/>
        </p:nvSpPr>
        <p:spPr bwMode="auto">
          <a:xfrm>
            <a:off x="2360121" y="6129881"/>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3"/>
          <p:cNvSpPr>
            <a:spLocks noChangeShapeType="1"/>
          </p:cNvSpPr>
          <p:nvPr/>
        </p:nvSpPr>
        <p:spPr bwMode="auto">
          <a:xfrm>
            <a:off x="4715570" y="6245299"/>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4"/>
          <p:cNvSpPr>
            <a:spLocks noChangeShapeType="1"/>
          </p:cNvSpPr>
          <p:nvPr/>
        </p:nvSpPr>
        <p:spPr bwMode="auto">
          <a:xfrm>
            <a:off x="3347219" y="6236295"/>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3"/>
          <p:cNvSpPr>
            <a:spLocks noChangeArrowheads="1"/>
          </p:cNvSpPr>
          <p:nvPr/>
        </p:nvSpPr>
        <p:spPr bwMode="auto">
          <a:xfrm>
            <a:off x="3905250" y="14570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8548" name="Rectangle 7"/>
          <p:cNvSpPr>
            <a:spLocks noChangeArrowheads="1"/>
          </p:cNvSpPr>
          <p:nvPr/>
        </p:nvSpPr>
        <p:spPr bwMode="auto">
          <a:xfrm>
            <a:off x="179388" y="188640"/>
            <a:ext cx="8964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008000"/>
                </a:solidFill>
                <a:latin typeface="Arial" pitchFamily="34" charset="0"/>
              </a:rPr>
              <a:t> </a:t>
            </a:r>
            <a:r>
              <a:rPr lang="en-US" altLang="zh-CN" sz="2800" b="1" dirty="0" err="1">
                <a:solidFill>
                  <a:srgbClr val="000000"/>
                </a:solidFill>
                <a:latin typeface="Times New Roman" pitchFamily="18" charset="0"/>
              </a:rPr>
              <a:t>dN</a:t>
            </a:r>
            <a:r>
              <a:rPr lang="en-US" altLang="zh-CN" sz="2800" b="1" dirty="0">
                <a:solidFill>
                  <a:srgbClr val="000000"/>
                </a:solidFill>
                <a:latin typeface="Times New Roman" pitchFamily="18" charset="0"/>
              </a:rPr>
              <a:t> = </a:t>
            </a:r>
            <a:r>
              <a:rPr lang="en-US" altLang="zh-CN" sz="2800" b="1" dirty="0" err="1">
                <a:solidFill>
                  <a:srgbClr val="000000"/>
                </a:solidFill>
                <a:latin typeface="Times New Roman" pitchFamily="18" charset="0"/>
              </a:rPr>
              <a:t>ndV</a:t>
            </a:r>
            <a:r>
              <a:rPr lang="en-US" altLang="zh-CN" sz="2800" b="1" dirty="0">
                <a:solidFill>
                  <a:srgbClr val="000000"/>
                </a:solidFill>
                <a:latin typeface="Times New Roman" pitchFamily="18" charset="0"/>
              </a:rPr>
              <a:t>=  </a:t>
            </a:r>
            <a:r>
              <a:rPr lang="en-US" altLang="zh-CN" sz="2800" b="1" dirty="0" err="1">
                <a:solidFill>
                  <a:srgbClr val="000000"/>
                </a:solidFill>
                <a:latin typeface="Times New Roman" pitchFamily="18" charset="0"/>
              </a:rPr>
              <a:t>Sdl</a:t>
            </a:r>
            <a:r>
              <a:rPr lang="en-US" altLang="zh-CN" sz="2800" b="1" dirty="0">
                <a:solidFill>
                  <a:srgbClr val="000000"/>
                </a:solidFill>
                <a:latin typeface="Times New Roman" pitchFamily="18" charset="0"/>
              </a:rPr>
              <a:t> </a:t>
            </a:r>
            <a:r>
              <a:rPr lang="zh-CN" altLang="en-US" sz="2800" b="1" dirty="0">
                <a:solidFill>
                  <a:srgbClr val="000000"/>
                </a:solidFill>
                <a:latin typeface="Times New Roman" pitchFamily="18" charset="0"/>
              </a:rPr>
              <a:t>是电流元 </a:t>
            </a:r>
            <a:r>
              <a:rPr lang="zh-CN" altLang="en-US" sz="2800" b="1" dirty="0" smtClean="0">
                <a:solidFill>
                  <a:srgbClr val="000000"/>
                </a:solidFill>
                <a:latin typeface="Times New Roman" pitchFamily="18" charset="0"/>
              </a:rPr>
              <a:t>中</a:t>
            </a:r>
            <a:r>
              <a:rPr lang="zh-CN" altLang="en-US" sz="2800" b="1" dirty="0">
                <a:solidFill>
                  <a:srgbClr val="000000"/>
                </a:solidFill>
                <a:latin typeface="Times New Roman" pitchFamily="18" charset="0"/>
              </a:rPr>
              <a:t>运动电荷</a:t>
            </a:r>
            <a:r>
              <a:rPr lang="zh-CN" altLang="en-US" sz="2800" b="1" dirty="0">
                <a:solidFill>
                  <a:srgbClr val="0000FF"/>
                </a:solidFill>
                <a:latin typeface="Times New Roman" pitchFamily="18" charset="0"/>
              </a:rPr>
              <a:t>数目</a:t>
            </a:r>
            <a:endParaRPr lang="zh-CN" altLang="en-US" sz="2800" dirty="0">
              <a:solidFill>
                <a:srgbClr val="000000"/>
              </a:solidFill>
              <a:latin typeface="Arial" pitchFamily="34" charset="0"/>
            </a:endParaRPr>
          </a:p>
        </p:txBody>
      </p:sp>
      <p:sp>
        <p:nvSpPr>
          <p:cNvPr id="108549" name="Rectangle 9"/>
          <p:cNvSpPr>
            <a:spLocks noChangeArrowheads="1"/>
          </p:cNvSpPr>
          <p:nvPr/>
        </p:nvSpPr>
        <p:spPr bwMode="auto">
          <a:xfrm>
            <a:off x="3405188" y="135227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8551" name="Rectangle 11"/>
          <p:cNvSpPr>
            <a:spLocks noChangeArrowheads="1"/>
          </p:cNvSpPr>
          <p:nvPr/>
        </p:nvSpPr>
        <p:spPr bwMode="auto">
          <a:xfrm>
            <a:off x="354365" y="1230837"/>
            <a:ext cx="731161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由</a:t>
            </a:r>
            <a:r>
              <a:rPr lang="zh-CN" altLang="en-US" sz="2600" b="1" dirty="0">
                <a:solidFill>
                  <a:srgbClr val="FF0000"/>
                </a:solidFill>
                <a:latin typeface="Times New Roman" pitchFamily="18" charset="0"/>
              </a:rPr>
              <a:t>毕－萨定律</a:t>
            </a:r>
            <a:r>
              <a:rPr lang="en-US" altLang="zh-CN" sz="2600" b="1" dirty="0">
                <a:solidFill>
                  <a:srgbClr val="000000"/>
                </a:solidFill>
                <a:latin typeface="Times New Roman" pitchFamily="18" charset="0"/>
              </a:rPr>
              <a:t>，</a:t>
            </a:r>
            <a:r>
              <a:rPr lang="zh-CN" altLang="en-US" sz="2600" b="1" dirty="0">
                <a:solidFill>
                  <a:srgbClr val="000000"/>
                </a:solidFill>
                <a:latin typeface="Times New Roman" pitchFamily="18" charset="0"/>
              </a:rPr>
              <a:t>得到这</a:t>
            </a:r>
            <a:r>
              <a:rPr lang="en-US" altLang="zh-CN" sz="2600" b="1" dirty="0" err="1">
                <a:solidFill>
                  <a:srgbClr val="000000"/>
                </a:solidFill>
                <a:latin typeface="Times New Roman" pitchFamily="18" charset="0"/>
              </a:rPr>
              <a:t>dN</a:t>
            </a:r>
            <a:r>
              <a:rPr lang="zh-CN" altLang="en-US" sz="2600" b="1" dirty="0">
                <a:solidFill>
                  <a:srgbClr val="000000"/>
                </a:solidFill>
                <a:latin typeface="Times New Roman" pitchFamily="18" charset="0"/>
              </a:rPr>
              <a:t>个</a:t>
            </a:r>
            <a:r>
              <a:rPr lang="zh-CN" altLang="en-US" sz="2600" b="1" dirty="0">
                <a:solidFill>
                  <a:srgbClr val="000000"/>
                </a:solidFill>
                <a:latin typeface="Arial" pitchFamily="34" charset="0"/>
              </a:rPr>
              <a:t>运动电荷产生的</a:t>
            </a:r>
            <a:r>
              <a:rPr lang="zh-CN" altLang="en-US" sz="2600" b="1" dirty="0">
                <a:solidFill>
                  <a:srgbClr val="FF0000"/>
                </a:solidFill>
                <a:latin typeface="Arial" pitchFamily="34" charset="0"/>
              </a:rPr>
              <a:t>磁场</a:t>
            </a:r>
          </a:p>
        </p:txBody>
      </p:sp>
      <p:graphicFrame>
        <p:nvGraphicFramePr>
          <p:cNvPr id="4" name="对象 3"/>
          <p:cNvGraphicFramePr>
            <a:graphicFrameLocks noChangeAspect="1"/>
          </p:cNvGraphicFramePr>
          <p:nvPr>
            <p:extLst>
              <p:ext uri="{D42A27DB-BD31-4B8C-83A1-F6EECF244321}">
                <p14:modId xmlns:p14="http://schemas.microsoft.com/office/powerpoint/2010/main" val="3343465879"/>
              </p:ext>
            </p:extLst>
          </p:nvPr>
        </p:nvGraphicFramePr>
        <p:xfrm>
          <a:off x="744105" y="1916832"/>
          <a:ext cx="7733145" cy="1152128"/>
        </p:xfrm>
        <a:graphic>
          <a:graphicData uri="http://schemas.openxmlformats.org/presentationml/2006/ole">
            <mc:AlternateContent xmlns:mc="http://schemas.openxmlformats.org/markup-compatibility/2006">
              <mc:Choice xmlns:v="urn:schemas-microsoft-com:vml" Requires="v">
                <p:oleObj spid="_x0000_s108683" name="Equation" r:id="rId3" imgW="3187440" imgH="431640" progId="Equation.DSMT4">
                  <p:embed/>
                </p:oleObj>
              </mc:Choice>
              <mc:Fallback>
                <p:oleObj name="Equation" r:id="rId3" imgW="3187440" imgH="431640" progId="Equation.DSMT4">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05" y="1916832"/>
                        <a:ext cx="7733145" cy="1152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28730090"/>
              </p:ext>
            </p:extLst>
          </p:nvPr>
        </p:nvGraphicFramePr>
        <p:xfrm>
          <a:off x="2514600" y="4221163"/>
          <a:ext cx="3205163" cy="1152525"/>
        </p:xfrm>
        <a:graphic>
          <a:graphicData uri="http://schemas.openxmlformats.org/presentationml/2006/ole">
            <mc:AlternateContent xmlns:mc="http://schemas.openxmlformats.org/markup-compatibility/2006">
              <mc:Choice xmlns:v="urn:schemas-microsoft-com:vml" Requires="v">
                <p:oleObj spid="_x0000_s108684" name="Equation" r:id="rId5" imgW="1320480" imgH="431640" progId="Equation.DSMT4">
                  <p:embed/>
                </p:oleObj>
              </mc:Choice>
              <mc:Fallback>
                <p:oleObj name="Equation" r:id="rId5" imgW="1320480" imgH="431640" progId="Equation.DSMT4">
                  <p:embed/>
                  <p:pic>
                    <p:nvPicPr>
                      <p:cNvPr id="0" name="Picture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221163"/>
                        <a:ext cx="3205163"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7"/>
          <p:cNvSpPr>
            <a:spLocks noChangeArrowheads="1"/>
          </p:cNvSpPr>
          <p:nvPr/>
        </p:nvSpPr>
        <p:spPr bwMode="auto">
          <a:xfrm>
            <a:off x="229543" y="3356992"/>
            <a:ext cx="7561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以速度</a:t>
            </a:r>
            <a:r>
              <a:rPr lang="en-US" altLang="zh-CN" sz="2800" b="1" dirty="0">
                <a:solidFill>
                  <a:srgbClr val="0000FF"/>
                </a:solidFill>
                <a:latin typeface="Times New Roman" pitchFamily="18" charset="0"/>
              </a:rPr>
              <a:t>v</a:t>
            </a:r>
            <a:r>
              <a:rPr lang="zh-CN" altLang="en-US" sz="2800" b="1" dirty="0">
                <a:solidFill>
                  <a:srgbClr val="0000FF"/>
                </a:solidFill>
                <a:latin typeface="Times New Roman" pitchFamily="18" charset="0"/>
              </a:rPr>
              <a:t>运动的电荷</a:t>
            </a:r>
            <a:r>
              <a:rPr lang="en-US" altLang="zh-CN" sz="2800" b="1" dirty="0">
                <a:solidFill>
                  <a:srgbClr val="0000FF"/>
                </a:solidFill>
                <a:latin typeface="Times New Roman" pitchFamily="18" charset="0"/>
              </a:rPr>
              <a:t>q</a:t>
            </a:r>
            <a:r>
              <a:rPr lang="zh-CN" altLang="en-US" sz="2800" b="1" dirty="0">
                <a:solidFill>
                  <a:srgbClr val="0000FF"/>
                </a:solidFill>
                <a:latin typeface="Times New Roman" pitchFamily="18" charset="0"/>
              </a:rPr>
              <a:t>在空间产生的磁场</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304800" y="762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800" b="1">
                <a:solidFill>
                  <a:srgbClr val="FF0066"/>
                </a:solidFill>
                <a:latin typeface="Times New Roman" pitchFamily="18" charset="0"/>
              </a:rPr>
              <a:t>练习：</a:t>
            </a:r>
            <a:r>
              <a:rPr lang="en-US" altLang="zh-CN" sz="2800" b="1">
                <a:latin typeface="Times New Roman" pitchFamily="18" charset="0"/>
              </a:rPr>
              <a:t> </a:t>
            </a:r>
            <a:r>
              <a:rPr lang="zh-CN" altLang="en-US" sz="2800" b="1">
                <a:latin typeface="Times New Roman" pitchFamily="18" charset="0"/>
              </a:rPr>
              <a:t>一根无限长导线通有电流</a:t>
            </a:r>
            <a:r>
              <a:rPr lang="en-US" altLang="zh-CN" sz="2800" i="1">
                <a:latin typeface="Times New Roman" pitchFamily="18" charset="0"/>
              </a:rPr>
              <a:t>I</a:t>
            </a:r>
            <a:r>
              <a:rPr lang="zh-CN" altLang="en-US" sz="2800" b="1">
                <a:latin typeface="Times New Roman" pitchFamily="18" charset="0"/>
              </a:rPr>
              <a:t>，中部弯成圆弧形，如图所示。求圆心</a:t>
            </a:r>
            <a:r>
              <a:rPr lang="en-US" altLang="zh-CN" sz="2800" b="1" i="1">
                <a:latin typeface="Times New Roman" pitchFamily="18" charset="0"/>
              </a:rPr>
              <a:t>o</a:t>
            </a:r>
            <a:r>
              <a:rPr lang="zh-CN" altLang="en-US" sz="2800" b="1">
                <a:latin typeface="Times New Roman" pitchFamily="18" charset="0"/>
              </a:rPr>
              <a:t>点的磁感应强度</a:t>
            </a:r>
            <a:r>
              <a:rPr lang="en-US" altLang="zh-CN" sz="2800" i="1">
                <a:latin typeface="Times New Roman" pitchFamily="18" charset="0"/>
              </a:rPr>
              <a:t>B</a:t>
            </a:r>
            <a:r>
              <a:rPr lang="zh-CN" altLang="en-US" sz="2800" b="1">
                <a:latin typeface="Times New Roman" pitchFamily="18" charset="0"/>
              </a:rPr>
              <a:t>。</a:t>
            </a:r>
          </a:p>
        </p:txBody>
      </p:sp>
      <p:sp>
        <p:nvSpPr>
          <p:cNvPr id="17422" name="Text Box 3"/>
          <p:cNvSpPr txBox="1">
            <a:spLocks noChangeArrowheads="1"/>
          </p:cNvSpPr>
          <p:nvPr/>
        </p:nvSpPr>
        <p:spPr bwMode="auto">
          <a:xfrm>
            <a:off x="323850" y="1143000"/>
            <a:ext cx="3714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a:latin typeface="Times New Roman" pitchFamily="18" charset="0"/>
              </a:rPr>
              <a:t>    </a:t>
            </a:r>
            <a:r>
              <a:rPr lang="zh-CN" altLang="en-US" sz="2800" b="1">
                <a:latin typeface="Times New Roman" pitchFamily="18" charset="0"/>
              </a:rPr>
              <a:t>解：直线段</a:t>
            </a:r>
            <a:r>
              <a:rPr lang="en-US" altLang="zh-CN" sz="2800" b="1" i="1">
                <a:latin typeface="Times New Roman" pitchFamily="18" charset="0"/>
              </a:rPr>
              <a:t>ab</a:t>
            </a:r>
            <a:r>
              <a:rPr lang="zh-CN" altLang="en-US" sz="2800" b="1">
                <a:latin typeface="Times New Roman" pitchFamily="18" charset="0"/>
              </a:rPr>
              <a:t>在</a:t>
            </a:r>
            <a:r>
              <a:rPr lang="en-US" altLang="zh-CN" sz="2800" b="1" i="1">
                <a:latin typeface="Times New Roman" pitchFamily="18" charset="0"/>
              </a:rPr>
              <a:t>o</a:t>
            </a:r>
            <a:r>
              <a:rPr lang="zh-CN" altLang="en-US" sz="2800" b="1">
                <a:latin typeface="Times New Roman" pitchFamily="18" charset="0"/>
              </a:rPr>
              <a:t>点产生的磁场</a:t>
            </a:r>
          </a:p>
        </p:txBody>
      </p:sp>
      <p:grpSp>
        <p:nvGrpSpPr>
          <p:cNvPr id="114692" name="Group 4"/>
          <p:cNvGrpSpPr>
            <a:grpSpLocks/>
          </p:cNvGrpSpPr>
          <p:nvPr/>
        </p:nvGrpSpPr>
        <p:grpSpPr bwMode="auto">
          <a:xfrm>
            <a:off x="5356225" y="1878013"/>
            <a:ext cx="1219200" cy="596900"/>
            <a:chOff x="3374" y="1183"/>
            <a:chExt cx="768" cy="376"/>
          </a:xfrm>
        </p:grpSpPr>
        <p:sp>
          <p:nvSpPr>
            <p:cNvPr id="114726" name="Line 5"/>
            <p:cNvSpPr>
              <a:spLocks noChangeShapeType="1"/>
            </p:cNvSpPr>
            <p:nvPr/>
          </p:nvSpPr>
          <p:spPr bwMode="auto">
            <a:xfrm>
              <a:off x="3685" y="1183"/>
              <a:ext cx="384"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4727" name="Line 6"/>
            <p:cNvSpPr>
              <a:spLocks noChangeShapeType="1"/>
            </p:cNvSpPr>
            <p:nvPr/>
          </p:nvSpPr>
          <p:spPr bwMode="auto">
            <a:xfrm>
              <a:off x="3374" y="1536"/>
              <a:ext cx="76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14728" name="Arc 7"/>
            <p:cNvSpPr>
              <a:spLocks/>
            </p:cNvSpPr>
            <p:nvPr/>
          </p:nvSpPr>
          <p:spPr bwMode="auto">
            <a:xfrm>
              <a:off x="3806" y="1185"/>
              <a:ext cx="48" cy="97"/>
            </a:xfrm>
            <a:custGeom>
              <a:avLst/>
              <a:gdLst>
                <a:gd name="T0" fmla="*/ 0 w 21600"/>
                <a:gd name="T1" fmla="*/ 0 h 29397"/>
                <a:gd name="T2" fmla="*/ 0 w 21600"/>
                <a:gd name="T3" fmla="*/ 0 h 29397"/>
                <a:gd name="T4" fmla="*/ 0 w 21600"/>
                <a:gd name="T5" fmla="*/ 0 h 29397"/>
                <a:gd name="T6" fmla="*/ 0 60000 65536"/>
                <a:gd name="T7" fmla="*/ 0 60000 65536"/>
                <a:gd name="T8" fmla="*/ 0 60000 65536"/>
                <a:gd name="T9" fmla="*/ 0 w 21600"/>
                <a:gd name="T10" fmla="*/ 0 h 29397"/>
                <a:gd name="T11" fmla="*/ 21600 w 21600"/>
                <a:gd name="T12" fmla="*/ 29397 h 29397"/>
              </a:gdLst>
              <a:ahLst/>
              <a:cxnLst>
                <a:cxn ang="T6">
                  <a:pos x="T0" y="T1"/>
                </a:cxn>
                <a:cxn ang="T7">
                  <a:pos x="T2" y="T3"/>
                </a:cxn>
                <a:cxn ang="T8">
                  <a:pos x="T4" y="T5"/>
                </a:cxn>
              </a:cxnLst>
              <a:rect l="T9" t="T10" r="T11" b="T12"/>
              <a:pathLst>
                <a:path w="21600" h="29397" fill="none" extrusionOk="0">
                  <a:moveTo>
                    <a:pt x="20085" y="-1"/>
                  </a:moveTo>
                  <a:cubicBezTo>
                    <a:pt x="21086" y="2529"/>
                    <a:pt x="21600" y="5225"/>
                    <a:pt x="21600" y="7946"/>
                  </a:cubicBezTo>
                  <a:cubicBezTo>
                    <a:pt x="21600" y="18894"/>
                    <a:pt x="13408" y="28111"/>
                    <a:pt x="2535" y="29396"/>
                  </a:cubicBezTo>
                </a:path>
                <a:path w="21600" h="29397" stroke="0" extrusionOk="0">
                  <a:moveTo>
                    <a:pt x="20085" y="-1"/>
                  </a:moveTo>
                  <a:cubicBezTo>
                    <a:pt x="21086" y="2529"/>
                    <a:pt x="21600" y="5225"/>
                    <a:pt x="21600" y="7946"/>
                  </a:cubicBezTo>
                  <a:cubicBezTo>
                    <a:pt x="21600" y="18894"/>
                    <a:pt x="13408" y="28111"/>
                    <a:pt x="2535" y="29396"/>
                  </a:cubicBezTo>
                  <a:lnTo>
                    <a:pt x="0" y="7946"/>
                  </a:lnTo>
                  <a:lnTo>
                    <a:pt x="20085" y="-1"/>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114729" name="Arc 8"/>
            <p:cNvSpPr>
              <a:spLocks/>
            </p:cNvSpPr>
            <p:nvPr/>
          </p:nvSpPr>
          <p:spPr bwMode="auto">
            <a:xfrm rot="-10631067">
              <a:off x="3988" y="1440"/>
              <a:ext cx="48" cy="97"/>
            </a:xfrm>
            <a:custGeom>
              <a:avLst/>
              <a:gdLst>
                <a:gd name="T0" fmla="*/ 0 w 21600"/>
                <a:gd name="T1" fmla="*/ 0 h 29397"/>
                <a:gd name="T2" fmla="*/ 0 w 21600"/>
                <a:gd name="T3" fmla="*/ 0 h 29397"/>
                <a:gd name="T4" fmla="*/ 0 w 21600"/>
                <a:gd name="T5" fmla="*/ 0 h 29397"/>
                <a:gd name="T6" fmla="*/ 0 60000 65536"/>
                <a:gd name="T7" fmla="*/ 0 60000 65536"/>
                <a:gd name="T8" fmla="*/ 0 60000 65536"/>
                <a:gd name="T9" fmla="*/ 0 w 21600"/>
                <a:gd name="T10" fmla="*/ 0 h 29397"/>
                <a:gd name="T11" fmla="*/ 21600 w 21600"/>
                <a:gd name="T12" fmla="*/ 29397 h 29397"/>
              </a:gdLst>
              <a:ahLst/>
              <a:cxnLst>
                <a:cxn ang="T6">
                  <a:pos x="T0" y="T1"/>
                </a:cxn>
                <a:cxn ang="T7">
                  <a:pos x="T2" y="T3"/>
                </a:cxn>
                <a:cxn ang="T8">
                  <a:pos x="T4" y="T5"/>
                </a:cxn>
              </a:cxnLst>
              <a:rect l="T9" t="T10" r="T11" b="T12"/>
              <a:pathLst>
                <a:path w="21600" h="29397" fill="none" extrusionOk="0">
                  <a:moveTo>
                    <a:pt x="20085" y="-1"/>
                  </a:moveTo>
                  <a:cubicBezTo>
                    <a:pt x="21086" y="2529"/>
                    <a:pt x="21600" y="5225"/>
                    <a:pt x="21600" y="7946"/>
                  </a:cubicBezTo>
                  <a:cubicBezTo>
                    <a:pt x="21600" y="18894"/>
                    <a:pt x="13408" y="28111"/>
                    <a:pt x="2535" y="29396"/>
                  </a:cubicBezTo>
                </a:path>
                <a:path w="21600" h="29397" stroke="0" extrusionOk="0">
                  <a:moveTo>
                    <a:pt x="20085" y="-1"/>
                  </a:moveTo>
                  <a:cubicBezTo>
                    <a:pt x="21086" y="2529"/>
                    <a:pt x="21600" y="5225"/>
                    <a:pt x="21600" y="7946"/>
                  </a:cubicBezTo>
                  <a:cubicBezTo>
                    <a:pt x="21600" y="18894"/>
                    <a:pt x="13408" y="28111"/>
                    <a:pt x="2535" y="29396"/>
                  </a:cubicBezTo>
                  <a:lnTo>
                    <a:pt x="0" y="7946"/>
                  </a:lnTo>
                  <a:lnTo>
                    <a:pt x="20085" y="-1"/>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graphicFrame>
          <p:nvGraphicFramePr>
            <p:cNvPr id="114730" name="Object 9"/>
            <p:cNvGraphicFramePr>
              <a:graphicFrameLocks noChangeAspect="1"/>
            </p:cNvGraphicFramePr>
            <p:nvPr/>
          </p:nvGraphicFramePr>
          <p:xfrm>
            <a:off x="3696" y="1344"/>
            <a:ext cx="278" cy="215"/>
          </p:xfrm>
          <a:graphic>
            <a:graphicData uri="http://schemas.openxmlformats.org/presentationml/2006/ole">
              <mc:AlternateContent xmlns:mc="http://schemas.openxmlformats.org/markup-compatibility/2006">
                <mc:Choice xmlns:v="urn:schemas-microsoft-com:vml" Requires="v">
                  <p:oleObj spid="_x0000_s115325" name="公式" r:id="rId3" imgW="228402" imgH="177646" progId="Equation.3">
                    <p:embed/>
                  </p:oleObj>
                </mc:Choice>
                <mc:Fallback>
                  <p:oleObj name="公式" r:id="rId3" imgW="228402" imgH="177646" progId="Equation.3">
                    <p:embed/>
                    <p:pic>
                      <p:nvPicPr>
                        <p:cNvPr id="0" name="Picture 1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344"/>
                          <a:ext cx="278" cy="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410" name="Object 10"/>
          <p:cNvGraphicFramePr>
            <a:graphicFrameLocks noChangeAspect="1"/>
          </p:cNvGraphicFramePr>
          <p:nvPr/>
        </p:nvGraphicFramePr>
        <p:xfrm>
          <a:off x="755650" y="1989138"/>
          <a:ext cx="4321175" cy="903287"/>
        </p:xfrm>
        <a:graphic>
          <a:graphicData uri="http://schemas.openxmlformats.org/presentationml/2006/ole">
            <mc:AlternateContent xmlns:mc="http://schemas.openxmlformats.org/markup-compatibility/2006">
              <mc:Choice xmlns:v="urn:schemas-microsoft-com:vml" Requires="v">
                <p:oleObj spid="_x0000_s115326" name="公式" r:id="rId5" imgW="1930400" imgH="406400" progId="Equation.3">
                  <p:embed/>
                </p:oleObj>
              </mc:Choice>
              <mc:Fallback>
                <p:oleObj name="公式" r:id="rId5" imgW="1930400" imgH="406400" progId="Equation.3">
                  <p:embed/>
                  <p:pic>
                    <p:nvPicPr>
                      <p:cNvPr id="0" name="Picture 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989138"/>
                        <a:ext cx="43211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11"/>
          <p:cNvGraphicFramePr>
            <a:graphicFrameLocks noChangeAspect="1"/>
          </p:cNvGraphicFramePr>
          <p:nvPr/>
        </p:nvGraphicFramePr>
        <p:xfrm>
          <a:off x="1143000" y="2895600"/>
          <a:ext cx="2060575" cy="942975"/>
        </p:xfrm>
        <a:graphic>
          <a:graphicData uri="http://schemas.openxmlformats.org/presentationml/2006/ole">
            <mc:AlternateContent xmlns:mc="http://schemas.openxmlformats.org/markup-compatibility/2006">
              <mc:Choice xmlns:v="urn:schemas-microsoft-com:vml" Requires="v">
                <p:oleObj spid="_x0000_s115327" name="公式" r:id="rId7" imgW="939392" imgH="431613" progId="Equation.3">
                  <p:embed/>
                </p:oleObj>
              </mc:Choice>
              <mc:Fallback>
                <p:oleObj name="公式" r:id="rId7" imgW="939392" imgH="431613" progId="Equation.3">
                  <p:embed/>
                  <p:pic>
                    <p:nvPicPr>
                      <p:cNvPr id="0"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895600"/>
                        <a:ext cx="2060575"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4" name="Text Box 12"/>
          <p:cNvSpPr txBox="1">
            <a:spLocks noChangeArrowheads="1"/>
          </p:cNvSpPr>
          <p:nvPr/>
        </p:nvSpPr>
        <p:spPr bwMode="auto">
          <a:xfrm>
            <a:off x="3990975" y="2952750"/>
            <a:ext cx="1038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zh-CN" altLang="en-US" sz="2800" b="1">
                <a:solidFill>
                  <a:srgbClr val="0000FF"/>
                </a:solidFill>
                <a:latin typeface="Times New Roman" pitchFamily="18" charset="0"/>
              </a:rPr>
              <a:t>向里</a:t>
            </a:r>
          </a:p>
        </p:txBody>
      </p:sp>
      <p:sp>
        <p:nvSpPr>
          <p:cNvPr id="17425" name="Text Box 13"/>
          <p:cNvSpPr txBox="1">
            <a:spLocks noChangeArrowheads="1"/>
          </p:cNvSpPr>
          <p:nvPr/>
        </p:nvSpPr>
        <p:spPr bwMode="auto">
          <a:xfrm>
            <a:off x="395288" y="3933825"/>
            <a:ext cx="1582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i="1">
                <a:latin typeface="Times New Roman" pitchFamily="18" charset="0"/>
              </a:rPr>
              <a:t>cd</a:t>
            </a:r>
            <a:r>
              <a:rPr lang="zh-CN" altLang="en-US" sz="2800" b="1">
                <a:latin typeface="Times New Roman" pitchFamily="18" charset="0"/>
              </a:rPr>
              <a:t>段：</a:t>
            </a:r>
          </a:p>
        </p:txBody>
      </p:sp>
      <p:graphicFrame>
        <p:nvGraphicFramePr>
          <p:cNvPr id="17412" name="Object 14"/>
          <p:cNvGraphicFramePr>
            <a:graphicFrameLocks noChangeAspect="1"/>
          </p:cNvGraphicFramePr>
          <p:nvPr/>
        </p:nvGraphicFramePr>
        <p:xfrm>
          <a:off x="1476375" y="3802063"/>
          <a:ext cx="4895850" cy="898525"/>
        </p:xfrm>
        <a:graphic>
          <a:graphicData uri="http://schemas.openxmlformats.org/presentationml/2006/ole">
            <mc:AlternateContent xmlns:mc="http://schemas.openxmlformats.org/markup-compatibility/2006">
              <mc:Choice xmlns:v="urn:schemas-microsoft-com:vml" Requires="v">
                <p:oleObj spid="_x0000_s115328" name="公式" r:id="rId9" imgW="2336800" imgH="431800" progId="Equation.3">
                  <p:embed/>
                </p:oleObj>
              </mc:Choice>
              <mc:Fallback>
                <p:oleObj name="公式" r:id="rId9" imgW="2336800" imgH="431800" progId="Equation.3">
                  <p:embed/>
                  <p:pic>
                    <p:nvPicPr>
                      <p:cNvPr id="0" name="Picture 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3802063"/>
                        <a:ext cx="4895850"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15"/>
          <p:cNvGraphicFramePr>
            <a:graphicFrameLocks noChangeAspect="1"/>
          </p:cNvGraphicFramePr>
          <p:nvPr/>
        </p:nvGraphicFramePr>
        <p:xfrm>
          <a:off x="6372225" y="3716338"/>
          <a:ext cx="2160588" cy="989012"/>
        </p:xfrm>
        <a:graphic>
          <a:graphicData uri="http://schemas.openxmlformats.org/presentationml/2006/ole">
            <mc:AlternateContent xmlns:mc="http://schemas.openxmlformats.org/markup-compatibility/2006">
              <mc:Choice xmlns:v="urn:schemas-microsoft-com:vml" Requires="v">
                <p:oleObj spid="_x0000_s115329" name="公式" r:id="rId11" imgW="939392" imgH="431613" progId="Equation.3">
                  <p:embed/>
                </p:oleObj>
              </mc:Choice>
              <mc:Fallback>
                <p:oleObj name="公式" r:id="rId11" imgW="939392" imgH="431613" progId="Equation.3">
                  <p:embed/>
                  <p:pic>
                    <p:nvPicPr>
                      <p:cNvPr id="0" name="Picture 2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3716338"/>
                        <a:ext cx="2160588"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4" name="Object 16"/>
          <p:cNvGraphicFramePr>
            <a:graphicFrameLocks noChangeAspect="1"/>
          </p:cNvGraphicFramePr>
          <p:nvPr/>
        </p:nvGraphicFramePr>
        <p:xfrm>
          <a:off x="2555875" y="4724400"/>
          <a:ext cx="2492375" cy="820738"/>
        </p:xfrm>
        <a:graphic>
          <a:graphicData uri="http://schemas.openxmlformats.org/presentationml/2006/ole">
            <mc:AlternateContent xmlns:mc="http://schemas.openxmlformats.org/markup-compatibility/2006">
              <mc:Choice xmlns:v="urn:schemas-microsoft-com:vml" Requires="v">
                <p:oleObj spid="_x0000_s115330" name="公式" r:id="rId12" imgW="1193800" imgH="393700" progId="Equation.3">
                  <p:embed/>
                </p:oleObj>
              </mc:Choice>
              <mc:Fallback>
                <p:oleObj name="公式" r:id="rId12" imgW="1193800" imgH="393700" progId="Equation.3">
                  <p:embed/>
                  <p:pic>
                    <p:nvPicPr>
                      <p:cNvPr id="0" name="Picture 2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875" y="4724400"/>
                        <a:ext cx="2492375"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6" name="Text Box 17"/>
          <p:cNvSpPr txBox="1">
            <a:spLocks noChangeArrowheads="1"/>
          </p:cNvSpPr>
          <p:nvPr/>
        </p:nvSpPr>
        <p:spPr bwMode="auto">
          <a:xfrm>
            <a:off x="6084888" y="4868863"/>
            <a:ext cx="1038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zh-CN" altLang="en-US" sz="2800" b="1">
                <a:solidFill>
                  <a:srgbClr val="0000FF"/>
                </a:solidFill>
                <a:latin typeface="Times New Roman" pitchFamily="18" charset="0"/>
              </a:rPr>
              <a:t>向里</a:t>
            </a:r>
          </a:p>
        </p:txBody>
      </p:sp>
      <p:graphicFrame>
        <p:nvGraphicFramePr>
          <p:cNvPr id="17415" name="Object 18"/>
          <p:cNvGraphicFramePr>
            <a:graphicFrameLocks noChangeAspect="1"/>
          </p:cNvGraphicFramePr>
          <p:nvPr/>
        </p:nvGraphicFramePr>
        <p:xfrm>
          <a:off x="827088" y="5805488"/>
          <a:ext cx="2232025" cy="492125"/>
        </p:xfrm>
        <a:graphic>
          <a:graphicData uri="http://schemas.openxmlformats.org/presentationml/2006/ole">
            <mc:AlternateContent xmlns:mc="http://schemas.openxmlformats.org/markup-compatibility/2006">
              <mc:Choice xmlns:v="urn:schemas-microsoft-com:vml" Requires="v">
                <p:oleObj spid="_x0000_s115331" name="公式" r:id="rId14" imgW="914400" imgH="203200" progId="Equation.3">
                  <p:embed/>
                </p:oleObj>
              </mc:Choice>
              <mc:Fallback>
                <p:oleObj name="公式" r:id="rId14" imgW="914400" imgH="203200" progId="Equation.3">
                  <p:embed/>
                  <p:pic>
                    <p:nvPicPr>
                      <p:cNvPr id="0" name="Picture 20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5805488"/>
                        <a:ext cx="22320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19"/>
          <p:cNvGraphicFramePr>
            <a:graphicFrameLocks noChangeAspect="1"/>
          </p:cNvGraphicFramePr>
          <p:nvPr/>
        </p:nvGraphicFramePr>
        <p:xfrm>
          <a:off x="3132138" y="5589588"/>
          <a:ext cx="2951162" cy="1041400"/>
        </p:xfrm>
        <a:graphic>
          <a:graphicData uri="http://schemas.openxmlformats.org/presentationml/2006/ole">
            <mc:AlternateContent xmlns:mc="http://schemas.openxmlformats.org/markup-compatibility/2006">
              <mc:Choice xmlns:v="urn:schemas-microsoft-com:vml" Requires="v">
                <p:oleObj spid="_x0000_s115332" name="公式" r:id="rId16" imgW="1218671" imgH="431613" progId="Equation.3">
                  <p:embed/>
                </p:oleObj>
              </mc:Choice>
              <mc:Fallback>
                <p:oleObj name="公式" r:id="rId16" imgW="1218671" imgH="431613" progId="Equation.3">
                  <p:embed/>
                  <p:pic>
                    <p:nvPicPr>
                      <p:cNvPr id="0" name="Picture 20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138" y="5589588"/>
                        <a:ext cx="2951162"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7" name="Text Box 20"/>
          <p:cNvSpPr txBox="1">
            <a:spLocks noChangeArrowheads="1"/>
          </p:cNvSpPr>
          <p:nvPr/>
        </p:nvSpPr>
        <p:spPr bwMode="auto">
          <a:xfrm>
            <a:off x="395288" y="4868863"/>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800" b="1">
                <a:latin typeface="Times New Roman" pitchFamily="18" charset="0"/>
              </a:rPr>
              <a:t>圆弧</a:t>
            </a:r>
            <a:r>
              <a:rPr lang="en-US" altLang="zh-CN" sz="2800" b="1" i="1">
                <a:latin typeface="Times New Roman" pitchFamily="18" charset="0"/>
              </a:rPr>
              <a:t>bc</a:t>
            </a:r>
            <a:r>
              <a:rPr lang="zh-CN" altLang="en-US" sz="2800" b="1">
                <a:latin typeface="Times New Roman" pitchFamily="18" charset="0"/>
              </a:rPr>
              <a:t>段：</a:t>
            </a:r>
          </a:p>
        </p:txBody>
      </p:sp>
      <p:grpSp>
        <p:nvGrpSpPr>
          <p:cNvPr id="114704" name="Group 21"/>
          <p:cNvGrpSpPr>
            <a:grpSpLocks/>
          </p:cNvGrpSpPr>
          <p:nvPr/>
        </p:nvGrpSpPr>
        <p:grpSpPr bwMode="auto">
          <a:xfrm>
            <a:off x="4140200" y="1328738"/>
            <a:ext cx="4824413" cy="1874837"/>
            <a:chOff x="2608" y="837"/>
            <a:chExt cx="3039" cy="1181"/>
          </a:xfrm>
        </p:grpSpPr>
        <p:sp>
          <p:nvSpPr>
            <p:cNvPr id="114705" name="Arc 22"/>
            <p:cNvSpPr>
              <a:spLocks/>
            </p:cNvSpPr>
            <p:nvPr/>
          </p:nvSpPr>
          <p:spPr bwMode="auto">
            <a:xfrm>
              <a:off x="3662" y="912"/>
              <a:ext cx="969" cy="552"/>
            </a:xfrm>
            <a:custGeom>
              <a:avLst/>
              <a:gdLst>
                <a:gd name="T0" fmla="*/ 0 w 37978"/>
                <a:gd name="T1" fmla="*/ 0 h 21600"/>
                <a:gd name="T2" fmla="*/ 0 w 37978"/>
                <a:gd name="T3" fmla="*/ 0 h 21600"/>
                <a:gd name="T4" fmla="*/ 0 w 37978"/>
                <a:gd name="T5" fmla="*/ 0 h 21600"/>
                <a:gd name="T6" fmla="*/ 0 60000 65536"/>
                <a:gd name="T7" fmla="*/ 0 60000 65536"/>
                <a:gd name="T8" fmla="*/ 0 60000 65536"/>
                <a:gd name="T9" fmla="*/ 0 w 37978"/>
                <a:gd name="T10" fmla="*/ 0 h 21600"/>
                <a:gd name="T11" fmla="*/ 37978 w 37978"/>
                <a:gd name="T12" fmla="*/ 21600 h 21600"/>
              </a:gdLst>
              <a:ahLst/>
              <a:cxnLst>
                <a:cxn ang="T6">
                  <a:pos x="T0" y="T1"/>
                </a:cxn>
                <a:cxn ang="T7">
                  <a:pos x="T2" y="T3"/>
                </a:cxn>
                <a:cxn ang="T8">
                  <a:pos x="T4" y="T5"/>
                </a:cxn>
              </a:cxnLst>
              <a:rect l="T9" t="T10" r="T11" b="T12"/>
              <a:pathLst>
                <a:path w="37978" h="21600" fill="none" extrusionOk="0">
                  <a:moveTo>
                    <a:pt x="0" y="11292"/>
                  </a:moveTo>
                  <a:cubicBezTo>
                    <a:pt x="3779" y="4333"/>
                    <a:pt x="11063" y="-1"/>
                    <a:pt x="18982" y="0"/>
                  </a:cubicBezTo>
                  <a:cubicBezTo>
                    <a:pt x="26911" y="0"/>
                    <a:pt x="34203" y="4344"/>
                    <a:pt x="37977" y="11318"/>
                  </a:cubicBezTo>
                </a:path>
                <a:path w="37978" h="21600" stroke="0" extrusionOk="0">
                  <a:moveTo>
                    <a:pt x="0" y="11292"/>
                  </a:moveTo>
                  <a:cubicBezTo>
                    <a:pt x="3779" y="4333"/>
                    <a:pt x="11063" y="-1"/>
                    <a:pt x="18982" y="0"/>
                  </a:cubicBezTo>
                  <a:cubicBezTo>
                    <a:pt x="26911" y="0"/>
                    <a:pt x="34203" y="4344"/>
                    <a:pt x="37977" y="11318"/>
                  </a:cubicBezTo>
                  <a:lnTo>
                    <a:pt x="18982" y="21600"/>
                  </a:lnTo>
                  <a:lnTo>
                    <a:pt x="0" y="11292"/>
                  </a:lnTo>
                  <a:close/>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06" name="Arc 23"/>
            <p:cNvSpPr>
              <a:spLocks/>
            </p:cNvSpPr>
            <p:nvPr/>
          </p:nvSpPr>
          <p:spPr bwMode="auto">
            <a:xfrm>
              <a:off x="3601" y="1158"/>
              <a:ext cx="1103" cy="860"/>
            </a:xfrm>
            <a:custGeom>
              <a:avLst/>
              <a:gdLst>
                <a:gd name="T0" fmla="*/ 0 w 43200"/>
                <a:gd name="T1" fmla="*/ 0 h 33703"/>
                <a:gd name="T2" fmla="*/ 0 w 43200"/>
                <a:gd name="T3" fmla="*/ 0 h 33703"/>
                <a:gd name="T4" fmla="*/ 0 w 43200"/>
                <a:gd name="T5" fmla="*/ 0 h 33703"/>
                <a:gd name="T6" fmla="*/ 0 60000 65536"/>
                <a:gd name="T7" fmla="*/ 0 60000 65536"/>
                <a:gd name="T8" fmla="*/ 0 60000 65536"/>
                <a:gd name="T9" fmla="*/ 0 w 43200"/>
                <a:gd name="T10" fmla="*/ 0 h 33703"/>
                <a:gd name="T11" fmla="*/ 43200 w 43200"/>
                <a:gd name="T12" fmla="*/ 33703 h 33703"/>
              </a:gdLst>
              <a:ahLst/>
              <a:cxnLst>
                <a:cxn ang="T6">
                  <a:pos x="T0" y="T1"/>
                </a:cxn>
                <a:cxn ang="T7">
                  <a:pos x="T2" y="T3"/>
                </a:cxn>
                <a:cxn ang="T8">
                  <a:pos x="T4" y="T5"/>
                </a:cxn>
              </a:cxnLst>
              <a:rect l="T9" t="T10" r="T11" b="T12"/>
              <a:pathLst>
                <a:path w="43200" h="33703" fill="none" extrusionOk="0">
                  <a:moveTo>
                    <a:pt x="39554" y="94"/>
                  </a:moveTo>
                  <a:cubicBezTo>
                    <a:pt x="41931" y="3648"/>
                    <a:pt x="43200" y="7827"/>
                    <a:pt x="43200" y="12103"/>
                  </a:cubicBezTo>
                  <a:cubicBezTo>
                    <a:pt x="43200" y="24032"/>
                    <a:pt x="33529" y="33703"/>
                    <a:pt x="21600" y="33703"/>
                  </a:cubicBezTo>
                  <a:cubicBezTo>
                    <a:pt x="9670" y="33703"/>
                    <a:pt x="0" y="24032"/>
                    <a:pt x="0" y="12103"/>
                  </a:cubicBezTo>
                  <a:cubicBezTo>
                    <a:pt x="-1" y="7788"/>
                    <a:pt x="1292" y="3573"/>
                    <a:pt x="3709" y="-1"/>
                  </a:cubicBezTo>
                </a:path>
                <a:path w="43200" h="33703" stroke="0" extrusionOk="0">
                  <a:moveTo>
                    <a:pt x="39554" y="94"/>
                  </a:moveTo>
                  <a:cubicBezTo>
                    <a:pt x="41931" y="3648"/>
                    <a:pt x="43200" y="7827"/>
                    <a:pt x="43200" y="12103"/>
                  </a:cubicBezTo>
                  <a:cubicBezTo>
                    <a:pt x="43200" y="24032"/>
                    <a:pt x="33529" y="33703"/>
                    <a:pt x="21600" y="33703"/>
                  </a:cubicBezTo>
                  <a:cubicBezTo>
                    <a:pt x="9670" y="33703"/>
                    <a:pt x="0" y="24032"/>
                    <a:pt x="0" y="12103"/>
                  </a:cubicBezTo>
                  <a:cubicBezTo>
                    <a:pt x="-1" y="7788"/>
                    <a:pt x="1292" y="3573"/>
                    <a:pt x="3709" y="-1"/>
                  </a:cubicBezTo>
                  <a:lnTo>
                    <a:pt x="21600" y="12103"/>
                  </a:lnTo>
                  <a:lnTo>
                    <a:pt x="39554" y="94"/>
                  </a:lnTo>
                  <a:close/>
                </a:path>
              </a:pathLst>
            </a:cu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07" name="Line 24"/>
            <p:cNvSpPr>
              <a:spLocks noChangeShapeType="1"/>
            </p:cNvSpPr>
            <p:nvPr/>
          </p:nvSpPr>
          <p:spPr bwMode="auto">
            <a:xfrm flipV="1">
              <a:off x="4142" y="1162"/>
              <a:ext cx="466" cy="37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8" name="Line 25"/>
            <p:cNvSpPr>
              <a:spLocks noChangeShapeType="1"/>
            </p:cNvSpPr>
            <p:nvPr/>
          </p:nvSpPr>
          <p:spPr bwMode="auto">
            <a:xfrm rot="15318327" flipV="1">
              <a:off x="3682" y="1167"/>
              <a:ext cx="457" cy="371"/>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9" name="Line 26"/>
            <p:cNvSpPr>
              <a:spLocks noChangeShapeType="1"/>
            </p:cNvSpPr>
            <p:nvPr/>
          </p:nvSpPr>
          <p:spPr bwMode="auto">
            <a:xfrm flipV="1">
              <a:off x="3158" y="1181"/>
              <a:ext cx="52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0" name="Line 27"/>
            <p:cNvSpPr>
              <a:spLocks noChangeShapeType="1"/>
            </p:cNvSpPr>
            <p:nvPr/>
          </p:nvSpPr>
          <p:spPr bwMode="auto">
            <a:xfrm>
              <a:off x="3292" y="1180"/>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1" name="Line 28"/>
            <p:cNvSpPr>
              <a:spLocks noChangeShapeType="1"/>
            </p:cNvSpPr>
            <p:nvPr/>
          </p:nvSpPr>
          <p:spPr bwMode="auto">
            <a:xfrm flipV="1">
              <a:off x="4603" y="1171"/>
              <a:ext cx="52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2" name="Line 29"/>
            <p:cNvSpPr>
              <a:spLocks noChangeShapeType="1"/>
            </p:cNvSpPr>
            <p:nvPr/>
          </p:nvSpPr>
          <p:spPr bwMode="auto">
            <a:xfrm>
              <a:off x="4862" y="1172"/>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3" name="Line 30"/>
            <p:cNvSpPr>
              <a:spLocks noChangeShapeType="1"/>
            </p:cNvSpPr>
            <p:nvPr/>
          </p:nvSpPr>
          <p:spPr bwMode="auto">
            <a:xfrm>
              <a:off x="2640" y="1181"/>
              <a:ext cx="533"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4" name="Line 31"/>
            <p:cNvSpPr>
              <a:spLocks noChangeShapeType="1"/>
            </p:cNvSpPr>
            <p:nvPr/>
          </p:nvSpPr>
          <p:spPr bwMode="auto">
            <a:xfrm>
              <a:off x="5164" y="1172"/>
              <a:ext cx="43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5" name="Arc 32"/>
            <p:cNvSpPr>
              <a:spLocks/>
            </p:cNvSpPr>
            <p:nvPr/>
          </p:nvSpPr>
          <p:spPr bwMode="auto">
            <a:xfrm>
              <a:off x="4070" y="1416"/>
              <a:ext cx="167" cy="87"/>
            </a:xfrm>
            <a:custGeom>
              <a:avLst/>
              <a:gdLst>
                <a:gd name="T0" fmla="*/ 0 w 37419"/>
                <a:gd name="T1" fmla="*/ 0 h 21600"/>
                <a:gd name="T2" fmla="*/ 0 w 37419"/>
                <a:gd name="T3" fmla="*/ 0 h 21600"/>
                <a:gd name="T4" fmla="*/ 0 w 37419"/>
                <a:gd name="T5" fmla="*/ 0 h 21600"/>
                <a:gd name="T6" fmla="*/ 0 60000 65536"/>
                <a:gd name="T7" fmla="*/ 0 60000 65536"/>
                <a:gd name="T8" fmla="*/ 0 60000 65536"/>
                <a:gd name="T9" fmla="*/ 0 w 37419"/>
                <a:gd name="T10" fmla="*/ 0 h 21600"/>
                <a:gd name="T11" fmla="*/ 37419 w 37419"/>
                <a:gd name="T12" fmla="*/ 21600 h 21600"/>
              </a:gdLst>
              <a:ahLst/>
              <a:cxnLst>
                <a:cxn ang="T6">
                  <a:pos x="T0" y="T1"/>
                </a:cxn>
                <a:cxn ang="T7">
                  <a:pos x="T2" y="T3"/>
                </a:cxn>
                <a:cxn ang="T8">
                  <a:pos x="T4" y="T5"/>
                </a:cxn>
              </a:cxnLst>
              <a:rect l="T9" t="T10" r="T11" b="T12"/>
              <a:pathLst>
                <a:path w="37419" h="21600" fill="none" extrusionOk="0">
                  <a:moveTo>
                    <a:pt x="0" y="11283"/>
                  </a:moveTo>
                  <a:cubicBezTo>
                    <a:pt x="3780" y="4329"/>
                    <a:pt x="11061" y="-1"/>
                    <a:pt x="18977" y="0"/>
                  </a:cubicBezTo>
                  <a:cubicBezTo>
                    <a:pt x="26509" y="0"/>
                    <a:pt x="33497" y="3923"/>
                    <a:pt x="37418" y="10354"/>
                  </a:cubicBezTo>
                </a:path>
                <a:path w="37419" h="21600" stroke="0" extrusionOk="0">
                  <a:moveTo>
                    <a:pt x="0" y="11283"/>
                  </a:moveTo>
                  <a:cubicBezTo>
                    <a:pt x="3780" y="4329"/>
                    <a:pt x="11061" y="-1"/>
                    <a:pt x="18977" y="0"/>
                  </a:cubicBezTo>
                  <a:cubicBezTo>
                    <a:pt x="26509" y="0"/>
                    <a:pt x="33497" y="3923"/>
                    <a:pt x="37418" y="10354"/>
                  </a:cubicBezTo>
                  <a:lnTo>
                    <a:pt x="18977" y="21600"/>
                  </a:lnTo>
                  <a:lnTo>
                    <a:pt x="0" y="1128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4716" name="Object 33"/>
            <p:cNvGraphicFramePr>
              <a:graphicFrameLocks noChangeAspect="1"/>
            </p:cNvGraphicFramePr>
            <p:nvPr/>
          </p:nvGraphicFramePr>
          <p:xfrm>
            <a:off x="4382" y="1344"/>
            <a:ext cx="178" cy="192"/>
          </p:xfrm>
          <a:graphic>
            <a:graphicData uri="http://schemas.openxmlformats.org/presentationml/2006/ole">
              <mc:AlternateContent xmlns:mc="http://schemas.openxmlformats.org/markup-compatibility/2006">
                <mc:Choice xmlns:v="urn:schemas-microsoft-com:vml" Requires="v">
                  <p:oleObj spid="_x0000_s115333" name="公式" r:id="rId18" imgW="139639" imgH="152334" progId="Equation.3">
                    <p:embed/>
                  </p:oleObj>
                </mc:Choice>
                <mc:Fallback>
                  <p:oleObj name="公式" r:id="rId18" imgW="139639" imgH="152334" progId="Equation.3">
                    <p:embed/>
                    <p:pic>
                      <p:nvPicPr>
                        <p:cNvPr id="0" name="Picture 20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82" y="1344"/>
                          <a:ext cx="178"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717" name="Object 34"/>
            <p:cNvGraphicFramePr>
              <a:graphicFrameLocks noChangeAspect="1"/>
            </p:cNvGraphicFramePr>
            <p:nvPr/>
          </p:nvGraphicFramePr>
          <p:xfrm>
            <a:off x="4063" y="1552"/>
            <a:ext cx="143" cy="160"/>
          </p:xfrm>
          <a:graphic>
            <a:graphicData uri="http://schemas.openxmlformats.org/presentationml/2006/ole">
              <mc:AlternateContent xmlns:mc="http://schemas.openxmlformats.org/markup-compatibility/2006">
                <mc:Choice xmlns:v="urn:schemas-microsoft-com:vml" Requires="v">
                  <p:oleObj spid="_x0000_s115334" name="公式" r:id="rId20" imgW="114102" imgH="126780" progId="Equation.3">
                    <p:embed/>
                  </p:oleObj>
                </mc:Choice>
                <mc:Fallback>
                  <p:oleObj name="公式" r:id="rId20" imgW="114102" imgH="126780" progId="Equation.3">
                    <p:embed/>
                    <p:pic>
                      <p:nvPicPr>
                        <p:cNvPr id="0" name="Picture 20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63" y="1552"/>
                          <a:ext cx="143"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718" name="Object 35"/>
            <p:cNvGraphicFramePr>
              <a:graphicFrameLocks noChangeAspect="1"/>
            </p:cNvGraphicFramePr>
            <p:nvPr/>
          </p:nvGraphicFramePr>
          <p:xfrm>
            <a:off x="3998" y="1214"/>
            <a:ext cx="334" cy="210"/>
          </p:xfrm>
          <a:graphic>
            <a:graphicData uri="http://schemas.openxmlformats.org/presentationml/2006/ole">
              <mc:AlternateContent xmlns:mc="http://schemas.openxmlformats.org/markup-compatibility/2006">
                <mc:Choice xmlns:v="urn:schemas-microsoft-com:vml" Requires="v">
                  <p:oleObj spid="_x0000_s115335" name="公式" r:id="rId22" imgW="279158" imgH="177646" progId="Equation.3">
                    <p:embed/>
                  </p:oleObj>
                </mc:Choice>
                <mc:Fallback>
                  <p:oleObj name="公式" r:id="rId22" imgW="279158" imgH="177646" progId="Equation.3">
                    <p:embed/>
                    <p:pic>
                      <p:nvPicPr>
                        <p:cNvPr id="0" name="Picture 20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8" y="1214"/>
                          <a:ext cx="334"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19" name="Line 36"/>
            <p:cNvSpPr>
              <a:spLocks noChangeShapeType="1"/>
            </p:cNvSpPr>
            <p:nvPr/>
          </p:nvSpPr>
          <p:spPr bwMode="auto">
            <a:xfrm>
              <a:off x="4106" y="916"/>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0" name="Text Box 37"/>
            <p:cNvSpPr txBox="1">
              <a:spLocks noChangeArrowheads="1"/>
            </p:cNvSpPr>
            <p:nvPr/>
          </p:nvSpPr>
          <p:spPr bwMode="auto">
            <a:xfrm>
              <a:off x="2608"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a</a:t>
              </a:r>
            </a:p>
          </p:txBody>
        </p:sp>
        <p:sp>
          <p:nvSpPr>
            <p:cNvPr id="114721" name="Text Box 38"/>
            <p:cNvSpPr txBox="1">
              <a:spLocks noChangeArrowheads="1"/>
            </p:cNvSpPr>
            <p:nvPr/>
          </p:nvSpPr>
          <p:spPr bwMode="auto">
            <a:xfrm>
              <a:off x="3231" y="837"/>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sp>
          <p:nvSpPr>
            <p:cNvPr id="114722" name="Text Box 39"/>
            <p:cNvSpPr txBox="1">
              <a:spLocks noChangeArrowheads="1"/>
            </p:cNvSpPr>
            <p:nvPr/>
          </p:nvSpPr>
          <p:spPr bwMode="auto">
            <a:xfrm>
              <a:off x="3560" y="84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b</a:t>
              </a:r>
            </a:p>
          </p:txBody>
        </p:sp>
        <p:sp>
          <p:nvSpPr>
            <p:cNvPr id="114723" name="Text Box 40"/>
            <p:cNvSpPr txBox="1">
              <a:spLocks noChangeArrowheads="1"/>
            </p:cNvSpPr>
            <p:nvPr/>
          </p:nvSpPr>
          <p:spPr bwMode="auto">
            <a:xfrm>
              <a:off x="4558"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c</a:t>
              </a:r>
            </a:p>
          </p:txBody>
        </p:sp>
        <p:sp>
          <p:nvSpPr>
            <p:cNvPr id="114724" name="Text Box 41"/>
            <p:cNvSpPr txBox="1">
              <a:spLocks noChangeArrowheads="1"/>
            </p:cNvSpPr>
            <p:nvPr/>
          </p:nvSpPr>
          <p:spPr bwMode="auto">
            <a:xfrm>
              <a:off x="5420"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d</a:t>
              </a:r>
            </a:p>
          </p:txBody>
        </p:sp>
        <p:sp>
          <p:nvSpPr>
            <p:cNvPr id="114725" name="Text Box 42"/>
            <p:cNvSpPr txBox="1">
              <a:spLocks noChangeArrowheads="1"/>
            </p:cNvSpPr>
            <p:nvPr/>
          </p:nvSpPr>
          <p:spPr bwMode="auto">
            <a:xfrm>
              <a:off x="4921" y="84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422"/>
                                        </p:tgtEl>
                                        <p:attrNameLst>
                                          <p:attrName>style.visibility</p:attrName>
                                        </p:attrNameLst>
                                      </p:cBhvr>
                                      <p:to>
                                        <p:strVal val="visible"/>
                                      </p:to>
                                    </p:set>
                                    <p:animEffect transition="in" filter="diamond(in)">
                                      <p:cBhvr>
                                        <p:cTn id="7" dur="500"/>
                                        <p:tgtEl>
                                          <p:spTgt spid="174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ox(in)">
                                      <p:cBhvr>
                                        <p:cTn id="12" dur="500"/>
                                        <p:tgtEl>
                                          <p:spTgt spid="17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7411"/>
                                        </p:tgtEl>
                                        <p:attrNameLst>
                                          <p:attrName>style.visibility</p:attrName>
                                        </p:attrNameLst>
                                      </p:cBhvr>
                                      <p:to>
                                        <p:strVal val="visible"/>
                                      </p:to>
                                    </p:set>
                                    <p:animEffect transition="in" filter="diamond(in)">
                                      <p:cBhvr>
                                        <p:cTn id="17" dur="2000"/>
                                        <p:tgtEl>
                                          <p:spTgt spid="174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24"/>
                                        </p:tgtEl>
                                        <p:attrNameLst>
                                          <p:attrName>style.visibility</p:attrName>
                                        </p:attrNameLst>
                                      </p:cBhvr>
                                      <p:to>
                                        <p:strVal val="visible"/>
                                      </p:to>
                                    </p:set>
                                    <p:animEffect transition="in" filter="box(in)">
                                      <p:cBhvr>
                                        <p:cTn id="22" dur="500"/>
                                        <p:tgtEl>
                                          <p:spTgt spid="174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ppt_x"/>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7412"/>
                                        </p:tgtEl>
                                        <p:attrNameLst>
                                          <p:attrName>style.visibility</p:attrName>
                                        </p:attrNameLst>
                                      </p:cBhvr>
                                      <p:to>
                                        <p:strVal val="visible"/>
                                      </p:to>
                                    </p:set>
                                    <p:animEffect transition="in" filter="blinds(horizontal)">
                                      <p:cBhvr>
                                        <p:cTn id="33" dur="500"/>
                                        <p:tgtEl>
                                          <p:spTgt spid="17412"/>
                                        </p:tgtEl>
                                      </p:cBhvr>
                                    </p:animEffect>
                                  </p:childTnLst>
                                </p:cTn>
                              </p:par>
                            </p:childTnLst>
                          </p:cTn>
                        </p:par>
                        <p:par>
                          <p:cTn id="34" fill="hold" nodeType="afterGroup">
                            <p:stCondLst>
                              <p:cond delay="500"/>
                            </p:stCondLst>
                            <p:childTnLst>
                              <p:par>
                                <p:cTn id="35" presetID="3" presetClass="entr" presetSubtype="10" fill="hold" nodeType="afterEffect">
                                  <p:stCondLst>
                                    <p:cond delay="0"/>
                                  </p:stCondLst>
                                  <p:childTnLst>
                                    <p:set>
                                      <p:cBhvr>
                                        <p:cTn id="36" dur="1" fill="hold">
                                          <p:stCondLst>
                                            <p:cond delay="0"/>
                                          </p:stCondLst>
                                        </p:cTn>
                                        <p:tgtEl>
                                          <p:spTgt spid="17413"/>
                                        </p:tgtEl>
                                        <p:attrNameLst>
                                          <p:attrName>style.visibility</p:attrName>
                                        </p:attrNameLst>
                                      </p:cBhvr>
                                      <p:to>
                                        <p:strVal val="visible"/>
                                      </p:to>
                                    </p:set>
                                    <p:animEffect transition="in" filter="blinds(horizontal)">
                                      <p:cBhvr>
                                        <p:cTn id="37" dur="500"/>
                                        <p:tgtEl>
                                          <p:spTgt spid="174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7427"/>
                                        </p:tgtEl>
                                        <p:attrNameLst>
                                          <p:attrName>style.visibility</p:attrName>
                                        </p:attrNameLst>
                                      </p:cBhvr>
                                      <p:to>
                                        <p:strVal val="visible"/>
                                      </p:to>
                                    </p:set>
                                    <p:animEffect transition="in" filter="box(in)">
                                      <p:cBhvr>
                                        <p:cTn id="42" dur="500"/>
                                        <p:tgtEl>
                                          <p:spTgt spid="174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7414"/>
                                        </p:tgtEl>
                                        <p:attrNameLst>
                                          <p:attrName>style.visibility</p:attrName>
                                        </p:attrNameLst>
                                      </p:cBhvr>
                                      <p:to>
                                        <p:strVal val="visible"/>
                                      </p:to>
                                    </p:set>
                                    <p:animEffect transition="in" filter="blinds(horizontal)">
                                      <p:cBhvr>
                                        <p:cTn id="47" dur="500"/>
                                        <p:tgtEl>
                                          <p:spTgt spid="174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426"/>
                                        </p:tgtEl>
                                        <p:attrNameLst>
                                          <p:attrName>style.visibility</p:attrName>
                                        </p:attrNameLst>
                                      </p:cBhvr>
                                      <p:to>
                                        <p:strVal val="visible"/>
                                      </p:to>
                                    </p:set>
                                    <p:animEffect transition="in" filter="blinds(horizontal)">
                                      <p:cBhvr>
                                        <p:cTn id="52" dur="500"/>
                                        <p:tgtEl>
                                          <p:spTgt spid="174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7415"/>
                                        </p:tgtEl>
                                        <p:attrNameLst>
                                          <p:attrName>style.visibility</p:attrName>
                                        </p:attrNameLst>
                                      </p:cBhvr>
                                      <p:to>
                                        <p:strVal val="visible"/>
                                      </p:to>
                                    </p:set>
                                    <p:animEffect transition="in" filter="blinds(horizontal)">
                                      <p:cBhvr>
                                        <p:cTn id="57" dur="500"/>
                                        <p:tgtEl>
                                          <p:spTgt spid="174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17416"/>
                                        </p:tgtEl>
                                        <p:attrNameLst>
                                          <p:attrName>style.visibility</p:attrName>
                                        </p:attrNameLst>
                                      </p:cBhvr>
                                      <p:to>
                                        <p:strVal val="visible"/>
                                      </p:to>
                                    </p:set>
                                    <p:animEffect transition="in" filter="diamond(in)">
                                      <p:cBhvr>
                                        <p:cTn id="62"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p:bldP spid="17424" grpId="0"/>
      <p:bldP spid="17425" grpId="0"/>
      <p:bldP spid="17426" grpId="0"/>
      <p:bldP spid="1742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09600" y="457200"/>
            <a:ext cx="8153400" cy="1143000"/>
          </a:xfrm>
        </p:spPr>
        <p:txBody>
          <a:bodyPr/>
          <a:lstStyle/>
          <a:p>
            <a:pPr eaLnBrk="1" hangingPunct="1"/>
            <a:r>
              <a:rPr lang="zh-CN" altLang="en-US" sz="4000" b="1" dirty="0" smtClean="0">
                <a:solidFill>
                  <a:schemeClr val="bg2"/>
                </a:solidFill>
                <a:effectLst/>
                <a:latin typeface="宋体" pitchFamily="2" charset="-122"/>
              </a:rPr>
              <a:t>第五节  磁通量 磁场的高斯定理</a:t>
            </a:r>
            <a:endParaRPr lang="zh-CN" altLang="en-US" dirty="0" smtClean="0">
              <a:solidFill>
                <a:schemeClr val="bg2"/>
              </a:solidFill>
              <a:effectLst/>
            </a:endParaRPr>
          </a:p>
        </p:txBody>
      </p:sp>
      <p:sp>
        <p:nvSpPr>
          <p:cNvPr id="115715" name="Rectangle 3"/>
          <p:cNvSpPr>
            <a:spLocks noGrp="1" noChangeArrowheads="1"/>
          </p:cNvSpPr>
          <p:nvPr>
            <p:ph type="body" idx="1"/>
          </p:nvPr>
        </p:nvSpPr>
        <p:spPr>
          <a:xfrm>
            <a:off x="304800" y="1828800"/>
            <a:ext cx="7772400" cy="685800"/>
          </a:xfrm>
        </p:spPr>
        <p:txBody>
          <a:bodyPr/>
          <a:lstStyle/>
          <a:p>
            <a:pPr algn="just" eaLnBrk="1" hangingPunct="1">
              <a:buFont typeface="Wingdings" pitchFamily="2" charset="2"/>
              <a:buNone/>
            </a:pPr>
            <a:r>
              <a:rPr lang="zh-CN" altLang="en-US" sz="3600" b="1" smtClean="0">
                <a:solidFill>
                  <a:schemeClr val="bg2"/>
                </a:solidFill>
                <a:latin typeface="宋体" pitchFamily="2" charset="-122"/>
              </a:rPr>
              <a:t>一、磁感应线（</a:t>
            </a:r>
            <a:r>
              <a:rPr lang="zh-CN" altLang="en-US" sz="3600" b="1" smtClean="0">
                <a:solidFill>
                  <a:schemeClr val="bg2"/>
                </a:solidFill>
              </a:rPr>
              <a:t> </a:t>
            </a:r>
            <a:r>
              <a:rPr lang="en-US" altLang="zh-CN" sz="3600" b="1" smtClean="0">
                <a:solidFill>
                  <a:schemeClr val="bg2"/>
                </a:solidFill>
              </a:rPr>
              <a:t>B</a:t>
            </a:r>
            <a:r>
              <a:rPr lang="en-US" altLang="zh-CN" sz="3600" b="1" smtClean="0">
                <a:solidFill>
                  <a:schemeClr val="bg2"/>
                </a:solidFill>
                <a:latin typeface="宋体" pitchFamily="2" charset="-122"/>
              </a:rPr>
              <a:t> </a:t>
            </a:r>
            <a:r>
              <a:rPr lang="zh-CN" altLang="en-US" sz="3600" b="1" smtClean="0">
                <a:solidFill>
                  <a:schemeClr val="bg2"/>
                </a:solidFill>
                <a:latin typeface="宋体" pitchFamily="2" charset="-122"/>
              </a:rPr>
              <a:t>线 ）</a:t>
            </a:r>
            <a:endParaRPr lang="zh-CN" altLang="en-US" sz="3600" smtClean="0">
              <a:solidFill>
                <a:schemeClr val="bg2"/>
              </a:solidFill>
            </a:endParaRPr>
          </a:p>
        </p:txBody>
      </p:sp>
      <p:grpSp>
        <p:nvGrpSpPr>
          <p:cNvPr id="115716" name="Group 14"/>
          <p:cNvGrpSpPr>
            <a:grpSpLocks/>
          </p:cNvGrpSpPr>
          <p:nvPr/>
        </p:nvGrpSpPr>
        <p:grpSpPr bwMode="auto">
          <a:xfrm>
            <a:off x="304800" y="2895600"/>
            <a:ext cx="2689225" cy="3276600"/>
            <a:chOff x="281" y="2112"/>
            <a:chExt cx="1694" cy="1968"/>
          </a:xfrm>
        </p:grpSpPr>
        <p:pic>
          <p:nvPicPr>
            <p:cNvPr id="115725" name="Picture 15" descr="x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 y="2112"/>
              <a:ext cx="1694" cy="1968"/>
            </a:xfrm>
            <a:prstGeom prst="rect">
              <a:avLst/>
            </a:prstGeom>
            <a:solidFill>
              <a:schemeClr val="accent2"/>
            </a:solidFill>
            <a:ln w="19050">
              <a:solidFill>
                <a:srgbClr val="0000FF"/>
              </a:solidFill>
              <a:miter lim="800000"/>
              <a:headEnd/>
              <a:tailEnd/>
            </a:ln>
          </p:spPr>
        </p:pic>
        <p:sp>
          <p:nvSpPr>
            <p:cNvPr id="115726" name="Rectangle 16"/>
            <p:cNvSpPr>
              <a:spLocks noChangeArrowheads="1"/>
            </p:cNvSpPr>
            <p:nvPr/>
          </p:nvSpPr>
          <p:spPr bwMode="auto">
            <a:xfrm>
              <a:off x="1152" y="2160"/>
              <a:ext cx="192"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5727" name="Line 17"/>
            <p:cNvSpPr>
              <a:spLocks noChangeShapeType="1"/>
            </p:cNvSpPr>
            <p:nvPr/>
          </p:nvSpPr>
          <p:spPr bwMode="auto">
            <a:xfrm flipV="1">
              <a:off x="1200" y="2256"/>
              <a:ext cx="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28" name="Text Box 18"/>
            <p:cNvSpPr txBox="1">
              <a:spLocks noChangeArrowheads="1"/>
            </p:cNvSpPr>
            <p:nvPr/>
          </p:nvSpPr>
          <p:spPr bwMode="auto">
            <a:xfrm>
              <a:off x="1248" y="2256"/>
              <a:ext cx="24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grpSp>
        <p:nvGrpSpPr>
          <p:cNvPr id="115717" name="Group 19"/>
          <p:cNvGrpSpPr>
            <a:grpSpLocks/>
          </p:cNvGrpSpPr>
          <p:nvPr/>
        </p:nvGrpSpPr>
        <p:grpSpPr bwMode="auto">
          <a:xfrm>
            <a:off x="3048000" y="2895600"/>
            <a:ext cx="2619375" cy="3429000"/>
            <a:chOff x="2064" y="2016"/>
            <a:chExt cx="1650" cy="2064"/>
          </a:xfrm>
        </p:grpSpPr>
        <p:pic>
          <p:nvPicPr>
            <p:cNvPr id="115720" name="Picture 20" descr="x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2016"/>
              <a:ext cx="1650" cy="2064"/>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115721" name="Group 21"/>
            <p:cNvGrpSpPr>
              <a:grpSpLocks/>
            </p:cNvGrpSpPr>
            <p:nvPr/>
          </p:nvGrpSpPr>
          <p:grpSpPr bwMode="auto">
            <a:xfrm>
              <a:off x="2976" y="2112"/>
              <a:ext cx="287" cy="480"/>
              <a:chOff x="2976" y="2112"/>
              <a:chExt cx="287" cy="480"/>
            </a:xfrm>
          </p:grpSpPr>
          <p:sp>
            <p:nvSpPr>
              <p:cNvPr id="115722" name="Rectangle 22"/>
              <p:cNvSpPr>
                <a:spLocks noChangeArrowheads="1"/>
              </p:cNvSpPr>
              <p:nvPr/>
            </p:nvSpPr>
            <p:spPr bwMode="auto">
              <a:xfrm>
                <a:off x="2976" y="2112"/>
                <a:ext cx="24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5723" name="Line 23"/>
              <p:cNvSpPr>
                <a:spLocks noChangeShapeType="1"/>
              </p:cNvSpPr>
              <p:nvPr/>
            </p:nvSpPr>
            <p:spPr bwMode="auto">
              <a:xfrm flipV="1">
                <a:off x="3024" y="2112"/>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24" name="Rectangle 24"/>
              <p:cNvSpPr>
                <a:spLocks noChangeArrowheads="1"/>
              </p:cNvSpPr>
              <p:nvPr/>
            </p:nvSpPr>
            <p:spPr bwMode="auto">
              <a:xfrm>
                <a:off x="3072" y="2159"/>
                <a:ext cx="1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grpSp>
      <p:sp>
        <p:nvSpPr>
          <p:cNvPr id="115718" name="Rectangle 30"/>
          <p:cNvSpPr>
            <a:spLocks noChangeArrowheads="1"/>
          </p:cNvSpPr>
          <p:nvPr/>
        </p:nvSpPr>
        <p:spPr bwMode="auto">
          <a:xfrm>
            <a:off x="5791200" y="2514600"/>
            <a:ext cx="31242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a:solidFill>
                  <a:srgbClr val="000000"/>
                </a:solidFill>
              </a:rPr>
              <a:t>在水平放置的玻璃板上，撒上</a:t>
            </a:r>
            <a:r>
              <a:rPr lang="zh-CN" altLang="en-US" sz="2800" b="1">
                <a:solidFill>
                  <a:srgbClr val="0000FF"/>
                </a:solidFill>
              </a:rPr>
              <a:t>铁屑</a:t>
            </a:r>
            <a:r>
              <a:rPr lang="zh-CN" altLang="en-US" sz="2800" b="1">
                <a:solidFill>
                  <a:srgbClr val="000000"/>
                </a:solidFill>
              </a:rPr>
              <a:t>，</a:t>
            </a:r>
            <a:r>
              <a:rPr lang="zh-CN" altLang="en-US" sz="2800" b="1">
                <a:solidFill>
                  <a:srgbClr val="0000FF"/>
                </a:solidFill>
              </a:rPr>
              <a:t>铁屑</a:t>
            </a:r>
            <a:r>
              <a:rPr lang="zh-CN" altLang="en-US" sz="2800" b="1">
                <a:solidFill>
                  <a:srgbClr val="000000"/>
                </a:solidFill>
              </a:rPr>
              <a:t>在导体电流磁场的作用下磁化成小磁针，轻轻地敲击玻璃板，</a:t>
            </a:r>
            <a:r>
              <a:rPr lang="zh-CN" altLang="en-US" sz="2800" b="1">
                <a:solidFill>
                  <a:srgbClr val="0000FF"/>
                </a:solidFill>
              </a:rPr>
              <a:t>铁屑</a:t>
            </a:r>
            <a:r>
              <a:rPr lang="zh-CN" altLang="en-US" sz="2800" b="1">
                <a:solidFill>
                  <a:srgbClr val="000000"/>
                </a:solidFill>
              </a:rPr>
              <a:t>就会有规则地排列起来，从而描绘出磁场的分布。</a:t>
            </a:r>
          </a:p>
        </p:txBody>
      </p:sp>
      <p:sp>
        <p:nvSpPr>
          <p:cNvPr id="115719" name="Line 31"/>
          <p:cNvSpPr>
            <a:spLocks noChangeShapeType="1"/>
          </p:cNvSpPr>
          <p:nvPr/>
        </p:nvSpPr>
        <p:spPr bwMode="auto">
          <a:xfrm>
            <a:off x="3714750" y="1857375"/>
            <a:ext cx="2889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Picture 4" descr="http://cai.tongji.edu.cn/UPNetClass/electronaget/ch4/page/Image91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90600" y="2133600"/>
            <a:ext cx="7239000"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6"/>
          <p:cNvSpPr>
            <a:spLocks noGrp="1" noChangeArrowheads="1"/>
          </p:cNvSpPr>
          <p:nvPr>
            <p:ph type="body" idx="1"/>
          </p:nvPr>
        </p:nvSpPr>
        <p:spPr>
          <a:xfrm>
            <a:off x="609600" y="838200"/>
            <a:ext cx="7772400" cy="990600"/>
          </a:xfrm>
          <a:noFill/>
        </p:spPr>
        <p:txBody>
          <a:bodyPr/>
          <a:lstStyle/>
          <a:p>
            <a:pPr eaLnBrk="1" hangingPunct="1">
              <a:lnSpc>
                <a:spcPct val="90000"/>
              </a:lnSpc>
              <a:spcBef>
                <a:spcPct val="0"/>
              </a:spcBef>
              <a:buClrTx/>
              <a:buSzTx/>
              <a:buFontTx/>
              <a:buNone/>
            </a:pPr>
            <a:r>
              <a:rPr lang="zh-CN" altLang="en-US" b="1" smtClean="0">
                <a:solidFill>
                  <a:schemeClr val="bg2"/>
                </a:solidFill>
              </a:rPr>
              <a:t>一根长直导线和螺线管的</a:t>
            </a:r>
            <a:r>
              <a:rPr lang="zh-CN" altLang="en-US" b="1" smtClean="0">
                <a:solidFill>
                  <a:schemeClr val="hlink"/>
                </a:solidFill>
              </a:rPr>
              <a:t>磁场</a:t>
            </a:r>
            <a:r>
              <a:rPr lang="zh-CN" altLang="en-US" b="1" smtClean="0">
                <a:solidFill>
                  <a:schemeClr val="bg2"/>
                </a:solidFill>
              </a:rPr>
              <a:t>用</a:t>
            </a:r>
            <a:r>
              <a:rPr lang="zh-CN" altLang="en-US" b="1" smtClean="0">
                <a:solidFill>
                  <a:schemeClr val="bg1"/>
                </a:solidFill>
              </a:rPr>
              <a:t>铁屑</a:t>
            </a:r>
            <a:r>
              <a:rPr lang="zh-CN" altLang="en-US" b="1" smtClean="0">
                <a:solidFill>
                  <a:schemeClr val="bg2"/>
                </a:solidFill>
              </a:rPr>
              <a:t>显示的磁感应线。</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7762" name="Group 14"/>
          <p:cNvGrpSpPr>
            <a:grpSpLocks/>
          </p:cNvGrpSpPr>
          <p:nvPr/>
        </p:nvGrpSpPr>
        <p:grpSpPr bwMode="auto">
          <a:xfrm>
            <a:off x="4572000" y="748454"/>
            <a:ext cx="2836863" cy="1987550"/>
            <a:chOff x="2784" y="480"/>
            <a:chExt cx="2352" cy="1632"/>
          </a:xfrm>
        </p:grpSpPr>
        <p:pic>
          <p:nvPicPr>
            <p:cNvPr id="117768" name="Picture 15" descr="xx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480"/>
              <a:ext cx="2304" cy="163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17769" name="Text Box 16"/>
            <p:cNvSpPr txBox="1">
              <a:spLocks noChangeArrowheads="1"/>
            </p:cNvSpPr>
            <p:nvPr/>
          </p:nvSpPr>
          <p:spPr bwMode="auto">
            <a:xfrm>
              <a:off x="2784" y="122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a:solidFill>
                    <a:srgbClr val="CC0000"/>
                  </a:solidFill>
                </a:rPr>
                <a:t>S</a:t>
              </a:r>
              <a:endParaRPr kumimoji="0" lang="en-US" altLang="zh-CN" sz="2400" b="1">
                <a:solidFill>
                  <a:srgbClr val="FFFFFF"/>
                </a:solidFill>
              </a:endParaRPr>
            </a:p>
          </p:txBody>
        </p:sp>
        <p:grpSp>
          <p:nvGrpSpPr>
            <p:cNvPr id="117770" name="Group 17"/>
            <p:cNvGrpSpPr>
              <a:grpSpLocks/>
            </p:cNvGrpSpPr>
            <p:nvPr/>
          </p:nvGrpSpPr>
          <p:grpSpPr bwMode="auto">
            <a:xfrm>
              <a:off x="4608" y="1185"/>
              <a:ext cx="478" cy="288"/>
              <a:chOff x="4848" y="1344"/>
              <a:chExt cx="481" cy="333"/>
            </a:xfrm>
          </p:grpSpPr>
          <p:sp>
            <p:nvSpPr>
              <p:cNvPr id="117776" name="Text Box 18"/>
              <p:cNvSpPr txBox="1">
                <a:spLocks noChangeArrowheads="1"/>
              </p:cNvSpPr>
              <p:nvPr/>
            </p:nvSpPr>
            <p:spPr bwMode="auto">
              <a:xfrm>
                <a:off x="5089" y="1344"/>
                <a:ext cx="24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a:solidFill>
                      <a:srgbClr val="CC0000"/>
                    </a:solidFill>
                  </a:rPr>
                  <a:t>N</a:t>
                </a:r>
                <a:endParaRPr kumimoji="0" lang="en-US" altLang="zh-CN" sz="2400" b="1">
                  <a:solidFill>
                    <a:srgbClr val="FFFFFF"/>
                  </a:solidFill>
                </a:endParaRPr>
              </a:p>
            </p:txBody>
          </p:sp>
          <p:sp>
            <p:nvSpPr>
              <p:cNvPr id="117777" name="Line 19"/>
              <p:cNvSpPr>
                <a:spLocks noChangeShapeType="1"/>
              </p:cNvSpPr>
              <p:nvPr/>
            </p:nvSpPr>
            <p:spPr bwMode="auto">
              <a:xfrm flipV="1">
                <a:off x="4848" y="1509"/>
                <a:ext cx="33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sm" len="lg"/>
                  </a14:hiddenLine>
                </a:ext>
              </a:extLst>
            </p:spPr>
            <p:txBody>
              <a:bodyPr wrap="none" anchor="ctr"/>
              <a:lstStyle/>
              <a:p>
                <a:endParaRPr lang="zh-CN" altLang="en-US"/>
              </a:p>
            </p:txBody>
          </p:sp>
        </p:grpSp>
        <p:sp>
          <p:nvSpPr>
            <p:cNvPr id="117771" name="Rectangle 20"/>
            <p:cNvSpPr>
              <a:spLocks noChangeArrowheads="1"/>
            </p:cNvSpPr>
            <p:nvPr/>
          </p:nvSpPr>
          <p:spPr bwMode="auto">
            <a:xfrm>
              <a:off x="3701" y="687"/>
              <a:ext cx="479"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7772" name="Rectangle 21"/>
            <p:cNvSpPr>
              <a:spLocks noChangeArrowheads="1"/>
            </p:cNvSpPr>
            <p:nvPr/>
          </p:nvSpPr>
          <p:spPr bwMode="auto">
            <a:xfrm>
              <a:off x="3658" y="71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endParaRPr kumimoji="0" lang="zh-CN" altLang="en-US" sz="2400" b="1" i="1">
                <a:solidFill>
                  <a:srgbClr val="CC0000"/>
                </a:solidFill>
              </a:endParaRPr>
            </a:p>
          </p:txBody>
        </p:sp>
        <p:sp>
          <p:nvSpPr>
            <p:cNvPr id="117773" name="Freeform 22"/>
            <p:cNvSpPr>
              <a:spLocks/>
            </p:cNvSpPr>
            <p:nvPr/>
          </p:nvSpPr>
          <p:spPr bwMode="auto">
            <a:xfrm>
              <a:off x="3832" y="812"/>
              <a:ext cx="261" cy="124"/>
            </a:xfrm>
            <a:custGeom>
              <a:avLst/>
              <a:gdLst>
                <a:gd name="T0" fmla="*/ 921 w 240"/>
                <a:gd name="T1" fmla="*/ 1 h 192"/>
                <a:gd name="T2" fmla="*/ 555 w 240"/>
                <a:gd name="T3" fmla="*/ 0 h 192"/>
                <a:gd name="T4" fmla="*/ 0 w 240"/>
                <a:gd name="T5" fmla="*/ 1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cubicBezTo>
                    <a:pt x="212" y="96"/>
                    <a:pt x="184" y="0"/>
                    <a:pt x="144" y="0"/>
                  </a:cubicBezTo>
                  <a:cubicBezTo>
                    <a:pt x="104" y="0"/>
                    <a:pt x="24" y="160"/>
                    <a:pt x="0" y="192"/>
                  </a:cubicBez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774" name="Line 23"/>
            <p:cNvSpPr>
              <a:spLocks noChangeShapeType="1"/>
            </p:cNvSpPr>
            <p:nvPr/>
          </p:nvSpPr>
          <p:spPr bwMode="auto">
            <a:xfrm flipV="1">
              <a:off x="4571" y="1600"/>
              <a:ext cx="0" cy="2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75" name="Line 24"/>
            <p:cNvSpPr>
              <a:spLocks noChangeShapeType="1"/>
            </p:cNvSpPr>
            <p:nvPr/>
          </p:nvSpPr>
          <p:spPr bwMode="auto">
            <a:xfrm>
              <a:off x="3289" y="1600"/>
              <a:ext cx="0" cy="2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763" name="Group 26"/>
          <p:cNvGrpSpPr>
            <a:grpSpLocks/>
          </p:cNvGrpSpPr>
          <p:nvPr/>
        </p:nvGrpSpPr>
        <p:grpSpPr bwMode="auto">
          <a:xfrm>
            <a:off x="1726896" y="294430"/>
            <a:ext cx="2348309" cy="2895599"/>
            <a:chOff x="3792" y="1920"/>
            <a:chExt cx="1713" cy="2256"/>
          </a:xfrm>
        </p:grpSpPr>
        <p:pic>
          <p:nvPicPr>
            <p:cNvPr id="117764" name="Picture 27" descr="xx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7765" name="Rectangle 28"/>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7766" name="Line 29"/>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67" name="Rectangle 30"/>
            <p:cNvSpPr>
              <a:spLocks noChangeArrowheads="1"/>
            </p:cNvSpPr>
            <p:nvPr/>
          </p:nvSpPr>
          <p:spPr bwMode="auto">
            <a:xfrm>
              <a:off x="4272" y="2016"/>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sp>
        <p:nvSpPr>
          <p:cNvPr id="18" name="Text Box 19"/>
          <p:cNvSpPr txBox="1">
            <a:spLocks noChangeArrowheads="1"/>
          </p:cNvSpPr>
          <p:nvPr/>
        </p:nvSpPr>
        <p:spPr bwMode="auto">
          <a:xfrm>
            <a:off x="304800" y="4077072"/>
            <a:ext cx="8534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kumimoji="0" lang="zh-CN" altLang="en-US" b="1" dirty="0">
                <a:solidFill>
                  <a:srgbClr val="000000"/>
                </a:solidFill>
              </a:rPr>
              <a:t> </a:t>
            </a:r>
            <a:r>
              <a:rPr kumimoji="0" lang="zh-CN" altLang="en-US" sz="2600" b="1" dirty="0">
                <a:solidFill>
                  <a:srgbClr val="000000"/>
                </a:solidFill>
              </a:rPr>
              <a:t>方向：曲线上每一点的</a:t>
            </a:r>
            <a:r>
              <a:rPr kumimoji="0" lang="zh-CN" altLang="en-US" sz="2600" b="1" dirty="0">
                <a:solidFill>
                  <a:srgbClr val="0000FF"/>
                </a:solidFill>
              </a:rPr>
              <a:t>切线方向</a:t>
            </a:r>
            <a:r>
              <a:rPr kumimoji="0" lang="zh-CN" altLang="en-US" sz="2600" b="1" dirty="0">
                <a:solidFill>
                  <a:srgbClr val="000000"/>
                </a:solidFill>
              </a:rPr>
              <a:t>就是该点的</a:t>
            </a:r>
            <a:r>
              <a:rPr kumimoji="0" lang="zh-CN" altLang="en-US" sz="2600" b="1" dirty="0">
                <a:solidFill>
                  <a:srgbClr val="FF0033"/>
                </a:solidFill>
              </a:rPr>
              <a:t>磁感强度</a:t>
            </a:r>
            <a:r>
              <a:rPr kumimoji="0" lang="zh-CN" altLang="en-US" sz="2600" b="1" i="1" dirty="0">
                <a:solidFill>
                  <a:srgbClr val="000000"/>
                </a:solidFill>
              </a:rPr>
              <a:t> </a:t>
            </a:r>
            <a:r>
              <a:rPr kumimoji="0" lang="en-US" altLang="zh-CN" sz="2600" b="1" i="1" dirty="0">
                <a:solidFill>
                  <a:srgbClr val="000000"/>
                </a:solidFill>
              </a:rPr>
              <a:t>B </a:t>
            </a:r>
            <a:r>
              <a:rPr kumimoji="0" lang="zh-CN" altLang="en-US" sz="2600" b="1" dirty="0">
                <a:solidFill>
                  <a:srgbClr val="000000"/>
                </a:solidFill>
              </a:rPr>
              <a:t>的方向;</a:t>
            </a:r>
          </a:p>
          <a:p>
            <a:pPr eaLnBrk="1" hangingPunct="1">
              <a:spcBef>
                <a:spcPct val="50000"/>
              </a:spcBef>
              <a:buClrTx/>
              <a:buSzTx/>
              <a:buFontTx/>
              <a:buChar char="•"/>
            </a:pPr>
            <a:r>
              <a:rPr kumimoji="0" lang="zh-CN" altLang="en-US" sz="2600" b="1" dirty="0">
                <a:solidFill>
                  <a:srgbClr val="000000"/>
                </a:solidFill>
              </a:rPr>
              <a:t> 大小：曲线的</a:t>
            </a:r>
            <a:r>
              <a:rPr kumimoji="0" lang="zh-CN" altLang="en-US" sz="2600" b="1" dirty="0">
                <a:solidFill>
                  <a:srgbClr val="0000FF"/>
                </a:solidFill>
              </a:rPr>
              <a:t>疏密程度</a:t>
            </a:r>
            <a:r>
              <a:rPr kumimoji="0" lang="zh-CN" altLang="en-US" sz="2600" b="1" dirty="0">
                <a:solidFill>
                  <a:srgbClr val="000000"/>
                </a:solidFill>
              </a:rPr>
              <a:t>表示</a:t>
            </a:r>
            <a:r>
              <a:rPr kumimoji="0" lang="zh-CN" altLang="en-US" sz="2600" b="1" dirty="0">
                <a:solidFill>
                  <a:srgbClr val="FF0033"/>
                </a:solidFill>
              </a:rPr>
              <a:t>磁感强度 </a:t>
            </a:r>
            <a:r>
              <a:rPr kumimoji="0" lang="en-US" altLang="zh-CN" sz="2600" b="1" i="1" dirty="0">
                <a:solidFill>
                  <a:srgbClr val="FF0033"/>
                </a:solidFill>
              </a:rPr>
              <a:t>B</a:t>
            </a:r>
            <a:r>
              <a:rPr kumimoji="0" lang="en-US" altLang="zh-CN" sz="2600" b="1" dirty="0">
                <a:solidFill>
                  <a:srgbClr val="000000"/>
                </a:solidFill>
              </a:rPr>
              <a:t> </a:t>
            </a:r>
            <a:r>
              <a:rPr kumimoji="0" lang="zh-CN" altLang="en-US" sz="2600" b="1" dirty="0">
                <a:solidFill>
                  <a:srgbClr val="000000"/>
                </a:solidFill>
              </a:rPr>
              <a:t>，</a:t>
            </a:r>
            <a:r>
              <a:rPr kumimoji="0" lang="zh-CN" altLang="en-US" sz="2600" b="1" dirty="0" smtClean="0">
                <a:solidFill>
                  <a:srgbClr val="000000"/>
                </a:solidFill>
              </a:rPr>
              <a:t>即</a:t>
            </a:r>
            <a:r>
              <a:rPr lang="zh-CN" altLang="en-US" sz="2800" b="1" dirty="0">
                <a:solidFill>
                  <a:srgbClr val="000000"/>
                </a:solidFill>
              </a:rPr>
              <a:t>通过垂直于切向的单位面积上的</a:t>
            </a:r>
            <a:r>
              <a:rPr lang="zh-CN" altLang="en-US" sz="2800" b="1" dirty="0">
                <a:solidFill>
                  <a:srgbClr val="FF0033"/>
                </a:solidFill>
              </a:rPr>
              <a:t>磁感应线数</a:t>
            </a:r>
            <a:r>
              <a:rPr lang="zh-CN" altLang="en-US" sz="2800" b="1" dirty="0">
                <a:solidFill>
                  <a:srgbClr val="000000"/>
                </a:solidFill>
              </a:rPr>
              <a:t>等于该点</a:t>
            </a:r>
            <a:r>
              <a:rPr lang="en-US" altLang="zh-CN" sz="2800" b="1" dirty="0">
                <a:solidFill>
                  <a:srgbClr val="000000"/>
                </a:solidFill>
              </a:rPr>
              <a:t>B</a:t>
            </a:r>
            <a:r>
              <a:rPr lang="zh-CN" altLang="en-US" sz="2800" b="1" dirty="0">
                <a:solidFill>
                  <a:srgbClr val="000000"/>
                </a:solidFill>
              </a:rPr>
              <a:t>的大小</a:t>
            </a:r>
            <a:r>
              <a:rPr lang="zh-CN" altLang="en-US" sz="2800" b="1" dirty="0" smtClean="0">
                <a:solidFill>
                  <a:srgbClr val="000000"/>
                </a:solidFill>
              </a:rPr>
              <a:t>。</a:t>
            </a:r>
            <a:endParaRPr kumimoji="0" lang="zh-CN" altLang="en-US" sz="2600" b="1" dirty="0">
              <a:solidFill>
                <a:srgbClr val="000000"/>
              </a:solidFill>
            </a:endParaRPr>
          </a:p>
        </p:txBody>
      </p:sp>
      <p:sp>
        <p:nvSpPr>
          <p:cNvPr id="20" name="Rectangle 32"/>
          <p:cNvSpPr>
            <a:spLocks noChangeArrowheads="1"/>
          </p:cNvSpPr>
          <p:nvPr/>
        </p:nvSpPr>
        <p:spPr bwMode="auto">
          <a:xfrm>
            <a:off x="203721" y="3349558"/>
            <a:ext cx="3571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kumimoji="0" lang="zh-CN" altLang="en-US" sz="3600" b="1" dirty="0">
                <a:solidFill>
                  <a:srgbClr val="000000"/>
                </a:solidFill>
              </a:rPr>
              <a:t> </a:t>
            </a:r>
            <a:r>
              <a:rPr kumimoji="0" lang="zh-CN" altLang="en-US" sz="2800" b="1" dirty="0">
                <a:solidFill>
                  <a:srgbClr val="000000"/>
                </a:solidFill>
              </a:rPr>
              <a:t>磁感应线规定</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Rectangle 3"/>
          <p:cNvSpPr>
            <a:spLocks noChangeArrowheads="1"/>
          </p:cNvSpPr>
          <p:nvPr/>
        </p:nvSpPr>
        <p:spPr bwMode="auto">
          <a:xfrm>
            <a:off x="304800" y="3810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800">
              <a:solidFill>
                <a:srgbClr val="000000"/>
              </a:solidFill>
            </a:endParaRPr>
          </a:p>
        </p:txBody>
      </p:sp>
      <p:sp>
        <p:nvSpPr>
          <p:cNvPr id="119811" name="Rectangle 4"/>
          <p:cNvSpPr>
            <a:spLocks noChangeArrowheads="1"/>
          </p:cNvSpPr>
          <p:nvPr/>
        </p:nvSpPr>
        <p:spPr bwMode="auto">
          <a:xfrm>
            <a:off x="0" y="476672"/>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dirty="0">
                <a:solidFill>
                  <a:srgbClr val="000000"/>
                </a:solidFill>
              </a:rPr>
              <a:t>磁感应线的基本性质：</a:t>
            </a:r>
            <a:endParaRPr lang="zh-CN" altLang="en-US" dirty="0">
              <a:solidFill>
                <a:srgbClr val="000000"/>
              </a:solidFill>
            </a:endParaRPr>
          </a:p>
        </p:txBody>
      </p:sp>
      <p:sp>
        <p:nvSpPr>
          <p:cNvPr id="119812" name="Rectangle 5"/>
          <p:cNvSpPr>
            <a:spLocks noChangeArrowheads="1"/>
          </p:cNvSpPr>
          <p:nvPr/>
        </p:nvSpPr>
        <p:spPr bwMode="auto">
          <a:xfrm>
            <a:off x="304800" y="2780928"/>
            <a:ext cx="6676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800" b="1" dirty="0">
                <a:solidFill>
                  <a:srgbClr val="0000FF"/>
                </a:solidFill>
              </a:rPr>
              <a:t>均匀磁场</a:t>
            </a:r>
            <a:r>
              <a:rPr lang="zh-CN" altLang="en-US" sz="2800" b="1" dirty="0">
                <a:solidFill>
                  <a:srgbClr val="000000"/>
                </a:solidFill>
              </a:rPr>
              <a:t>的</a:t>
            </a:r>
            <a:r>
              <a:rPr lang="zh-CN" altLang="en-US" sz="2800" b="1" dirty="0">
                <a:solidFill>
                  <a:srgbClr val="FF0033"/>
                </a:solidFill>
              </a:rPr>
              <a:t>磁感应线</a:t>
            </a:r>
            <a:r>
              <a:rPr lang="zh-CN" altLang="en-US" sz="2800" b="1" dirty="0">
                <a:solidFill>
                  <a:srgbClr val="000000"/>
                </a:solidFill>
              </a:rPr>
              <a:t>是</a:t>
            </a:r>
            <a:r>
              <a:rPr lang="zh-CN" altLang="en-US" sz="2800" b="1" dirty="0">
                <a:solidFill>
                  <a:srgbClr val="0000FF"/>
                </a:solidFill>
              </a:rPr>
              <a:t>均匀分布</a:t>
            </a:r>
            <a:r>
              <a:rPr lang="zh-CN" altLang="en-US" sz="2800" b="1" dirty="0">
                <a:solidFill>
                  <a:srgbClr val="000000"/>
                </a:solidFill>
              </a:rPr>
              <a:t>的直线。</a:t>
            </a:r>
          </a:p>
        </p:txBody>
      </p:sp>
      <p:sp>
        <p:nvSpPr>
          <p:cNvPr id="119814" name="Rectangle 7"/>
          <p:cNvSpPr>
            <a:spLocks noChangeArrowheads="1"/>
          </p:cNvSpPr>
          <p:nvPr/>
        </p:nvSpPr>
        <p:spPr bwMode="auto">
          <a:xfrm>
            <a:off x="304800" y="1412776"/>
            <a:ext cx="7639000" cy="115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None/>
            </a:pPr>
            <a:r>
              <a:rPr lang="zh-CN" altLang="en-US" sz="2800" b="1" dirty="0">
                <a:solidFill>
                  <a:srgbClr val="000000"/>
                </a:solidFill>
              </a:rPr>
              <a:t>① </a:t>
            </a:r>
            <a:r>
              <a:rPr lang="zh-CN" altLang="en-US" sz="2800" b="1" dirty="0">
                <a:solidFill>
                  <a:srgbClr val="0000FF"/>
                </a:solidFill>
              </a:rPr>
              <a:t>不相交</a:t>
            </a:r>
            <a:r>
              <a:rPr lang="zh-CN" altLang="en-US" sz="2800" b="1" dirty="0" smtClean="0">
                <a:solidFill>
                  <a:srgbClr val="000000"/>
                </a:solidFill>
              </a:rPr>
              <a:t>；</a:t>
            </a:r>
            <a:endParaRPr lang="en-US" altLang="zh-CN" sz="2800" b="1" dirty="0" smtClean="0">
              <a:solidFill>
                <a:srgbClr val="000000"/>
              </a:solidFill>
            </a:endParaRPr>
          </a:p>
          <a:p>
            <a:pPr eaLnBrk="1" hangingPunct="1">
              <a:lnSpc>
                <a:spcPct val="130000"/>
              </a:lnSpc>
              <a:spcBef>
                <a:spcPct val="0"/>
              </a:spcBef>
              <a:buClrTx/>
              <a:buSzTx/>
              <a:buNone/>
            </a:pPr>
            <a:r>
              <a:rPr lang="zh-CN" altLang="en-US" sz="2800" b="1" dirty="0" smtClean="0">
                <a:solidFill>
                  <a:srgbClr val="000000"/>
                </a:solidFill>
              </a:rPr>
              <a:t>② </a:t>
            </a:r>
            <a:r>
              <a:rPr lang="zh-CN" altLang="en-US" sz="2800" b="1" dirty="0">
                <a:solidFill>
                  <a:srgbClr val="000000"/>
                </a:solidFill>
              </a:rPr>
              <a:t>是</a:t>
            </a:r>
            <a:r>
              <a:rPr lang="zh-CN" altLang="en-US" sz="2800" b="1" dirty="0">
                <a:solidFill>
                  <a:srgbClr val="0000FF"/>
                </a:solidFill>
              </a:rPr>
              <a:t>闭合曲线</a:t>
            </a:r>
            <a:r>
              <a:rPr lang="zh-CN" altLang="en-US" sz="2800" b="1" dirty="0">
                <a:solidFill>
                  <a:srgbClr val="000000"/>
                </a:solidFill>
              </a:rPr>
              <a:t>，没有起点和终点</a:t>
            </a:r>
            <a:r>
              <a:rPr lang="zh-CN" altLang="en-US" sz="2800" b="1" dirty="0" smtClean="0">
                <a:solidFill>
                  <a:srgbClr val="000000"/>
                </a:solidFill>
              </a:rPr>
              <a:t>。</a:t>
            </a:r>
            <a:endParaRPr lang="zh-CN" altLang="en-US" sz="2800" b="1" dirty="0">
              <a:solidFill>
                <a:srgbClr val="000000"/>
              </a:solidFill>
            </a:endParaRPr>
          </a:p>
        </p:txBody>
      </p:sp>
      <p:graphicFrame>
        <p:nvGraphicFramePr>
          <p:cNvPr id="119815" name="Object 8"/>
          <p:cNvGraphicFramePr>
            <a:graphicFrameLocks noChangeAspect="1"/>
          </p:cNvGraphicFramePr>
          <p:nvPr>
            <p:extLst>
              <p:ext uri="{D42A27DB-BD31-4B8C-83A1-F6EECF244321}">
                <p14:modId xmlns:p14="http://schemas.microsoft.com/office/powerpoint/2010/main" val="2060555235"/>
              </p:ext>
            </p:extLst>
          </p:nvPr>
        </p:nvGraphicFramePr>
        <p:xfrm>
          <a:off x="1043608" y="3861048"/>
          <a:ext cx="2016224" cy="1311365"/>
        </p:xfrm>
        <a:graphic>
          <a:graphicData uri="http://schemas.openxmlformats.org/presentationml/2006/ole">
            <mc:AlternateContent xmlns:mc="http://schemas.openxmlformats.org/markup-compatibility/2006">
              <mc:Choice xmlns:v="urn:schemas-microsoft-com:vml" Requires="v">
                <p:oleObj spid="_x0000_s119872" name="BMP 图像" r:id="rId3" imgW="1343212" imgH="638264" progId="PBrush">
                  <p:embed/>
                </p:oleObj>
              </mc:Choice>
              <mc:Fallback>
                <p:oleObj name="BMP 图像" r:id="rId3" imgW="1343212" imgH="638264"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861048"/>
                        <a:ext cx="2016224" cy="1311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6" name="Rectangle 10"/>
          <p:cNvSpPr>
            <a:spLocks noChangeArrowheads="1"/>
          </p:cNvSpPr>
          <p:nvPr/>
        </p:nvSpPr>
        <p:spPr bwMode="auto">
          <a:xfrm>
            <a:off x="3491880" y="4077072"/>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dirty="0">
                <a:solidFill>
                  <a:srgbClr val="0000FF"/>
                </a:solidFill>
              </a:rPr>
              <a:t>均匀磁场</a:t>
            </a:r>
          </a:p>
        </p:txBody>
      </p:sp>
      <p:sp>
        <p:nvSpPr>
          <p:cNvPr id="119817" name="Line 11"/>
          <p:cNvSpPr>
            <a:spLocks noChangeShapeType="1"/>
          </p:cNvSpPr>
          <p:nvPr/>
        </p:nvSpPr>
        <p:spPr bwMode="auto">
          <a:xfrm>
            <a:off x="2555776" y="4221088"/>
            <a:ext cx="288925"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Rectangle 80"/>
          <p:cNvSpPr>
            <a:spLocks noChangeArrowheads="1"/>
          </p:cNvSpPr>
          <p:nvPr/>
        </p:nvSpPr>
        <p:spPr bwMode="auto">
          <a:xfrm>
            <a:off x="1042989" y="3444642"/>
            <a:ext cx="2124868" cy="719137"/>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0" name="Rectangle 79"/>
          <p:cNvSpPr>
            <a:spLocks noChangeArrowheads="1"/>
          </p:cNvSpPr>
          <p:nvPr/>
        </p:nvSpPr>
        <p:spPr bwMode="auto">
          <a:xfrm>
            <a:off x="2700338" y="1196975"/>
            <a:ext cx="1943100" cy="1152525"/>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1" name="AutoShape 4"/>
          <p:cNvSpPr>
            <a:spLocks noChangeArrowheads="1"/>
          </p:cNvSpPr>
          <p:nvPr/>
        </p:nvSpPr>
        <p:spPr bwMode="auto">
          <a:xfrm rot="-5373966">
            <a:off x="6172200" y="3205163"/>
            <a:ext cx="1144588" cy="1446212"/>
          </a:xfrm>
          <a:prstGeom prst="can">
            <a:avLst>
              <a:gd name="adj" fmla="val 31588"/>
            </a:avLst>
          </a:prstGeom>
          <a:gradFill rotWithShape="0">
            <a:gsLst>
              <a:gs pos="0">
                <a:srgbClr val="7C7C7C"/>
              </a:gs>
              <a:gs pos="50000">
                <a:srgbClr val="DDDDDD"/>
              </a:gs>
              <a:gs pos="100000">
                <a:srgbClr val="7C7C7C"/>
              </a:gs>
            </a:gsLst>
            <a:lin ang="5400000" scaled="1"/>
          </a:gra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2" name="AutoShape 5"/>
          <p:cNvSpPr>
            <a:spLocks noChangeArrowheads="1"/>
          </p:cNvSpPr>
          <p:nvPr/>
        </p:nvSpPr>
        <p:spPr bwMode="auto">
          <a:xfrm rot="-5373966">
            <a:off x="7240588" y="3281363"/>
            <a:ext cx="1141412" cy="1293812"/>
          </a:xfrm>
          <a:prstGeom prst="can">
            <a:avLst>
              <a:gd name="adj" fmla="val 28338"/>
            </a:avLst>
          </a:prstGeom>
          <a:gradFill rotWithShape="0">
            <a:gsLst>
              <a:gs pos="0">
                <a:srgbClr val="7C7C7C"/>
              </a:gs>
              <a:gs pos="50000">
                <a:srgbClr val="DDDDDD"/>
              </a:gs>
              <a:gs pos="100000">
                <a:srgbClr val="7C7C7C"/>
              </a:gs>
            </a:gsLst>
            <a:lin ang="5400000" scaled="1"/>
          </a:gradFill>
          <a:ln w="9525">
            <a:solidFill>
              <a:schemeClr val="tx1"/>
            </a:solidFill>
            <a:prstDash val="dash"/>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063" name="Group 6"/>
          <p:cNvGrpSpPr>
            <a:grpSpLocks/>
          </p:cNvGrpSpPr>
          <p:nvPr/>
        </p:nvGrpSpPr>
        <p:grpSpPr bwMode="auto">
          <a:xfrm>
            <a:off x="6554788" y="4043363"/>
            <a:ext cx="533400" cy="519112"/>
            <a:chOff x="3984" y="1392"/>
            <a:chExt cx="336" cy="327"/>
          </a:xfrm>
        </p:grpSpPr>
        <p:grpSp>
          <p:nvGrpSpPr>
            <p:cNvPr id="2104" name="Group 7"/>
            <p:cNvGrpSpPr>
              <a:grpSpLocks/>
            </p:cNvGrpSpPr>
            <p:nvPr/>
          </p:nvGrpSpPr>
          <p:grpSpPr bwMode="auto">
            <a:xfrm>
              <a:off x="3984" y="1392"/>
              <a:ext cx="244" cy="327"/>
              <a:chOff x="3984" y="1392"/>
              <a:chExt cx="244" cy="327"/>
            </a:xfrm>
          </p:grpSpPr>
          <p:sp>
            <p:nvSpPr>
              <p:cNvPr id="2106" name="Oval 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107" name="Text Box 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105" name="Line 1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4" name="Group 11"/>
          <p:cNvGrpSpPr>
            <a:grpSpLocks/>
          </p:cNvGrpSpPr>
          <p:nvPr/>
        </p:nvGrpSpPr>
        <p:grpSpPr bwMode="auto">
          <a:xfrm>
            <a:off x="6554788" y="3295650"/>
            <a:ext cx="533400" cy="519113"/>
            <a:chOff x="3984" y="1392"/>
            <a:chExt cx="336" cy="327"/>
          </a:xfrm>
        </p:grpSpPr>
        <p:grpSp>
          <p:nvGrpSpPr>
            <p:cNvPr id="2100" name="Group 12"/>
            <p:cNvGrpSpPr>
              <a:grpSpLocks/>
            </p:cNvGrpSpPr>
            <p:nvPr/>
          </p:nvGrpSpPr>
          <p:grpSpPr bwMode="auto">
            <a:xfrm>
              <a:off x="3984" y="1392"/>
              <a:ext cx="244" cy="327"/>
              <a:chOff x="3984" y="1392"/>
              <a:chExt cx="244" cy="327"/>
            </a:xfrm>
          </p:grpSpPr>
          <p:sp>
            <p:nvSpPr>
              <p:cNvPr id="2102" name="Oval 1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103" name="Text Box 1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101" name="Line 1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5" name="Group 16"/>
          <p:cNvGrpSpPr>
            <a:grpSpLocks/>
          </p:cNvGrpSpPr>
          <p:nvPr/>
        </p:nvGrpSpPr>
        <p:grpSpPr bwMode="auto">
          <a:xfrm>
            <a:off x="7773988" y="3662363"/>
            <a:ext cx="533400" cy="519112"/>
            <a:chOff x="3984" y="1392"/>
            <a:chExt cx="336" cy="327"/>
          </a:xfrm>
        </p:grpSpPr>
        <p:grpSp>
          <p:nvGrpSpPr>
            <p:cNvPr id="2096" name="Group 17"/>
            <p:cNvGrpSpPr>
              <a:grpSpLocks/>
            </p:cNvGrpSpPr>
            <p:nvPr/>
          </p:nvGrpSpPr>
          <p:grpSpPr bwMode="auto">
            <a:xfrm>
              <a:off x="3984" y="1392"/>
              <a:ext cx="244" cy="327"/>
              <a:chOff x="3984" y="1392"/>
              <a:chExt cx="244" cy="327"/>
            </a:xfrm>
          </p:grpSpPr>
          <p:sp>
            <p:nvSpPr>
              <p:cNvPr id="2098" name="Oval 1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9" name="Text Box 1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97" name="Line 2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6" name="Group 21"/>
          <p:cNvGrpSpPr>
            <a:grpSpLocks/>
          </p:cNvGrpSpPr>
          <p:nvPr/>
        </p:nvGrpSpPr>
        <p:grpSpPr bwMode="auto">
          <a:xfrm>
            <a:off x="7697788" y="4057650"/>
            <a:ext cx="533400" cy="519113"/>
            <a:chOff x="3984" y="1392"/>
            <a:chExt cx="336" cy="327"/>
          </a:xfrm>
        </p:grpSpPr>
        <p:grpSp>
          <p:nvGrpSpPr>
            <p:cNvPr id="2092" name="Group 22"/>
            <p:cNvGrpSpPr>
              <a:grpSpLocks/>
            </p:cNvGrpSpPr>
            <p:nvPr/>
          </p:nvGrpSpPr>
          <p:grpSpPr bwMode="auto">
            <a:xfrm>
              <a:off x="3984" y="1392"/>
              <a:ext cx="244" cy="327"/>
              <a:chOff x="3984" y="1392"/>
              <a:chExt cx="244" cy="327"/>
            </a:xfrm>
          </p:grpSpPr>
          <p:sp>
            <p:nvSpPr>
              <p:cNvPr id="2094" name="Oval 2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5" name="Text Box 2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93" name="Line 2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7" name="Group 26"/>
          <p:cNvGrpSpPr>
            <a:grpSpLocks/>
          </p:cNvGrpSpPr>
          <p:nvPr/>
        </p:nvGrpSpPr>
        <p:grpSpPr bwMode="auto">
          <a:xfrm>
            <a:off x="6630988" y="3662363"/>
            <a:ext cx="533400" cy="519112"/>
            <a:chOff x="3984" y="1392"/>
            <a:chExt cx="336" cy="327"/>
          </a:xfrm>
        </p:grpSpPr>
        <p:grpSp>
          <p:nvGrpSpPr>
            <p:cNvPr id="2088" name="Group 27"/>
            <p:cNvGrpSpPr>
              <a:grpSpLocks/>
            </p:cNvGrpSpPr>
            <p:nvPr/>
          </p:nvGrpSpPr>
          <p:grpSpPr bwMode="auto">
            <a:xfrm>
              <a:off x="3984" y="1392"/>
              <a:ext cx="244" cy="327"/>
              <a:chOff x="3984" y="1392"/>
              <a:chExt cx="244" cy="327"/>
            </a:xfrm>
          </p:grpSpPr>
          <p:sp>
            <p:nvSpPr>
              <p:cNvPr id="2090" name="Oval 2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1" name="Text Box 2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89" name="Line 3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8" name="Group 31"/>
          <p:cNvGrpSpPr>
            <a:grpSpLocks/>
          </p:cNvGrpSpPr>
          <p:nvPr/>
        </p:nvGrpSpPr>
        <p:grpSpPr bwMode="auto">
          <a:xfrm>
            <a:off x="7697788" y="3281363"/>
            <a:ext cx="533400" cy="519112"/>
            <a:chOff x="3984" y="1392"/>
            <a:chExt cx="336" cy="327"/>
          </a:xfrm>
        </p:grpSpPr>
        <p:grpSp>
          <p:nvGrpSpPr>
            <p:cNvPr id="2084" name="Group 32"/>
            <p:cNvGrpSpPr>
              <a:grpSpLocks/>
            </p:cNvGrpSpPr>
            <p:nvPr/>
          </p:nvGrpSpPr>
          <p:grpSpPr bwMode="auto">
            <a:xfrm>
              <a:off x="3984" y="1392"/>
              <a:ext cx="244" cy="327"/>
              <a:chOff x="3984" y="1392"/>
              <a:chExt cx="244" cy="327"/>
            </a:xfrm>
          </p:grpSpPr>
          <p:sp>
            <p:nvSpPr>
              <p:cNvPr id="2086" name="Oval 3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87" name="Text Box 3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85" name="Line 3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372" name="AutoShape 36"/>
          <p:cNvSpPr>
            <a:spLocks noChangeArrowheads="1"/>
          </p:cNvSpPr>
          <p:nvPr/>
        </p:nvSpPr>
        <p:spPr bwMode="auto">
          <a:xfrm>
            <a:off x="7240588" y="2824163"/>
            <a:ext cx="381000" cy="457200"/>
          </a:xfrm>
          <a:prstGeom prst="wedgeRoundRectCallout">
            <a:avLst>
              <a:gd name="adj1" fmla="val -28333"/>
              <a:gd name="adj2" fmla="val 130556"/>
              <a:gd name="adj3" fmla="val 16667"/>
            </a:avLst>
          </a:prstGeom>
          <a:gradFill rotWithShape="0">
            <a:gsLst>
              <a:gs pos="0">
                <a:schemeClr val="folHlink"/>
              </a:gs>
              <a:gs pos="50000">
                <a:schemeClr val="bg1"/>
              </a:gs>
              <a:gs pos="100000">
                <a:schemeClr val="folHlink"/>
              </a:gs>
            </a:gsLst>
            <a:lin ang="5400000" scaled="1"/>
          </a:gradFill>
          <a:ln w="9525">
            <a:solidFill>
              <a:srgbClr val="CC00CC"/>
            </a:solidFill>
            <a:miter lim="800000"/>
            <a:headEnd/>
            <a:tailEnd/>
          </a:ln>
          <a:effectLst/>
        </p:spPr>
        <p:txBody>
          <a:bodyPr/>
          <a:lstStyle/>
          <a:p>
            <a:pPr algn="ctr" fontAlgn="auto">
              <a:spcBef>
                <a:spcPts val="0"/>
              </a:spcBef>
              <a:spcAft>
                <a:spcPts val="0"/>
              </a:spcAft>
              <a:defRPr/>
            </a:pPr>
            <a:endParaRPr lang="zh-CN" altLang="en-US">
              <a:latin typeface="+mn-lt"/>
              <a:ea typeface="+mn-ea"/>
            </a:endParaRPr>
          </a:p>
        </p:txBody>
      </p:sp>
      <p:sp>
        <p:nvSpPr>
          <p:cNvPr id="2070" name="Line 37"/>
          <p:cNvSpPr>
            <a:spLocks noChangeShapeType="1"/>
          </p:cNvSpPr>
          <p:nvPr/>
        </p:nvSpPr>
        <p:spPr bwMode="auto">
          <a:xfrm rot="-5373966">
            <a:off x="7850188" y="4043363"/>
            <a:ext cx="0" cy="91440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Line 38"/>
          <p:cNvSpPr>
            <a:spLocks noChangeShapeType="1"/>
          </p:cNvSpPr>
          <p:nvPr/>
        </p:nvSpPr>
        <p:spPr bwMode="auto">
          <a:xfrm>
            <a:off x="7316788" y="3357563"/>
            <a:ext cx="990600" cy="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2" name="Line 39"/>
          <p:cNvSpPr>
            <a:spLocks noChangeShapeType="1"/>
          </p:cNvSpPr>
          <p:nvPr/>
        </p:nvSpPr>
        <p:spPr bwMode="auto">
          <a:xfrm>
            <a:off x="6783388" y="4729163"/>
            <a:ext cx="114300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0" name="Object 2"/>
          <p:cNvGraphicFramePr>
            <a:graphicFrameLocks noChangeAspect="1"/>
          </p:cNvGraphicFramePr>
          <p:nvPr/>
        </p:nvGraphicFramePr>
        <p:xfrm>
          <a:off x="7926388" y="4500563"/>
          <a:ext cx="274637" cy="381000"/>
        </p:xfrm>
        <a:graphic>
          <a:graphicData uri="http://schemas.openxmlformats.org/presentationml/2006/ole">
            <mc:AlternateContent xmlns:mc="http://schemas.openxmlformats.org/markup-compatibility/2006">
              <mc:Choice xmlns:v="urn:schemas-microsoft-com:vml" Requires="v">
                <p:oleObj spid="_x0000_s402774" name="公式" r:id="rId3" imgW="165028" imgH="228501" progId="Equation.3">
                  <p:embed/>
                </p:oleObj>
              </mc:Choice>
              <mc:Fallback>
                <p:oleObj name="公式" r:id="rId3" imgW="165028" imgH="228501"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8" y="4500563"/>
                        <a:ext cx="27463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7240588" y="2887663"/>
          <a:ext cx="311150" cy="393700"/>
        </p:xfrm>
        <a:graphic>
          <a:graphicData uri="http://schemas.openxmlformats.org/presentationml/2006/ole">
            <mc:AlternateContent xmlns:mc="http://schemas.openxmlformats.org/markup-compatibility/2006">
              <mc:Choice xmlns:v="urn:schemas-microsoft-com:vml" Requires="v">
                <p:oleObj spid="_x0000_s402775" name="公式" r:id="rId5" imgW="190417" imgH="241195" progId="Equation.3">
                  <p:embed/>
                </p:oleObj>
              </mc:Choice>
              <mc:Fallback>
                <p:oleObj name="公式" r:id="rId5" imgW="190417" imgH="241195"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588" y="2887663"/>
                        <a:ext cx="311150" cy="393700"/>
                      </a:xfrm>
                      <a:prstGeom prst="rect">
                        <a:avLst/>
                      </a:prstGeom>
                      <a:noFill/>
                      <a:ln>
                        <a:noFill/>
                      </a:ln>
                      <a:extLst>
                        <a:ext uri="{909E8E84-426E-40DD-AFC4-6F175D3DCCD1}">
                          <a14:hiddenFill xmlns:a14="http://schemas.microsoft.com/office/drawing/2010/main">
                            <a:solidFill>
                              <a:srgbClr val="FFDD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2052" name="Object 4"/>
          <p:cNvGraphicFramePr>
            <a:graphicFrameLocks noChangeAspect="1"/>
          </p:cNvGraphicFramePr>
          <p:nvPr>
            <p:extLst/>
          </p:nvPr>
        </p:nvGraphicFramePr>
        <p:xfrm>
          <a:off x="1191270" y="3548063"/>
          <a:ext cx="1686222" cy="517525"/>
        </p:xfrm>
        <a:graphic>
          <a:graphicData uri="http://schemas.openxmlformats.org/presentationml/2006/ole">
            <mc:AlternateContent xmlns:mc="http://schemas.openxmlformats.org/markup-compatibility/2006">
              <mc:Choice xmlns:v="urn:schemas-microsoft-com:vml" Requires="v">
                <p:oleObj spid="_x0000_s402776" name="Equation" r:id="rId7" imgW="583693" imgH="177646" progId="Equation.DSMT4">
                  <p:embed/>
                </p:oleObj>
              </mc:Choice>
              <mc:Fallback>
                <p:oleObj name="Equation" r:id="rId7" imgW="583693" imgH="177646" progId="Equation.DSMT4">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1270" y="3548063"/>
                        <a:ext cx="1686222"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3" name="Text Box 44"/>
          <p:cNvSpPr txBox="1">
            <a:spLocks noChangeArrowheads="1"/>
          </p:cNvSpPr>
          <p:nvPr/>
        </p:nvSpPr>
        <p:spPr bwMode="auto">
          <a:xfrm>
            <a:off x="179388" y="404813"/>
            <a:ext cx="8785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latin typeface="Times New Roman" pitchFamily="18" charset="0"/>
                <a:cs typeface="Times New Roman" pitchFamily="18" charset="0"/>
              </a:rPr>
              <a:t>二、电流强度 </a:t>
            </a:r>
            <a:r>
              <a:rPr lang="en-US" altLang="zh-CN" sz="3200" b="1">
                <a:latin typeface="Times New Roman" pitchFamily="18" charset="0"/>
                <a:cs typeface="Times New Roman" pitchFamily="18" charset="0"/>
              </a:rPr>
              <a:t>I：</a:t>
            </a:r>
            <a:r>
              <a:rPr lang="zh-CN" altLang="en-US" sz="3200" b="1">
                <a:latin typeface="Times New Roman" pitchFamily="18" charset="0"/>
                <a:cs typeface="Times New Roman" pitchFamily="18" charset="0"/>
              </a:rPr>
              <a:t>单位时间通过</a:t>
            </a:r>
            <a:r>
              <a:rPr lang="zh-CN" altLang="en-US" sz="3200" b="1">
                <a:solidFill>
                  <a:srgbClr val="0000FF"/>
                </a:solidFill>
                <a:latin typeface="Times New Roman" pitchFamily="18" charset="0"/>
                <a:cs typeface="Times New Roman" pitchFamily="18" charset="0"/>
              </a:rPr>
              <a:t>横截面</a:t>
            </a:r>
            <a:r>
              <a:rPr lang="en-US" altLang="zh-CN" sz="3200" b="1" i="1">
                <a:latin typeface="Times New Roman" pitchFamily="18" charset="0"/>
                <a:cs typeface="Times New Roman" pitchFamily="18" charset="0"/>
              </a:rPr>
              <a:t>S </a:t>
            </a:r>
            <a:r>
              <a:rPr lang="zh-CN" altLang="en-US" sz="3200" b="1">
                <a:latin typeface="Times New Roman" pitchFamily="18" charset="0"/>
                <a:cs typeface="Times New Roman" pitchFamily="18" charset="0"/>
              </a:rPr>
              <a:t>的电量</a:t>
            </a:r>
          </a:p>
        </p:txBody>
      </p:sp>
      <p:sp>
        <p:nvSpPr>
          <p:cNvPr id="2074" name="Text Box 46"/>
          <p:cNvSpPr txBox="1">
            <a:spLocks noChangeArrowheads="1"/>
          </p:cNvSpPr>
          <p:nvPr/>
        </p:nvSpPr>
        <p:spPr bwMode="auto">
          <a:xfrm>
            <a:off x="3608572" y="3674031"/>
            <a:ext cx="244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b="1" dirty="0"/>
              <a:t>为电子</a:t>
            </a:r>
            <a:r>
              <a:rPr lang="zh-CN" altLang="en-US" b="1" dirty="0" smtClean="0">
                <a:solidFill>
                  <a:srgbClr val="CC0000"/>
                </a:solidFill>
              </a:rPr>
              <a:t>漂移速度</a:t>
            </a:r>
            <a:endParaRPr lang="zh-CN" altLang="en-US" b="1" dirty="0"/>
          </a:p>
        </p:txBody>
      </p:sp>
      <p:graphicFrame>
        <p:nvGraphicFramePr>
          <p:cNvPr id="2053" name="Object 5"/>
          <p:cNvGraphicFramePr>
            <a:graphicFrameLocks noChangeAspect="1"/>
          </p:cNvGraphicFramePr>
          <p:nvPr>
            <p:extLst/>
          </p:nvPr>
        </p:nvGraphicFramePr>
        <p:xfrm>
          <a:off x="3469776" y="3707104"/>
          <a:ext cx="202112" cy="332689"/>
        </p:xfrm>
        <a:graphic>
          <a:graphicData uri="http://schemas.openxmlformats.org/presentationml/2006/ole">
            <mc:AlternateContent xmlns:mc="http://schemas.openxmlformats.org/markup-compatibility/2006">
              <mc:Choice xmlns:v="urn:schemas-microsoft-com:vml" Requires="v">
                <p:oleObj spid="_x0000_s402777" name="Equation" r:id="rId9" imgW="126835" imgH="139518" progId="Equation.DSMT4">
                  <p:embed/>
                </p:oleObj>
              </mc:Choice>
              <mc:Fallback>
                <p:oleObj name="Equation" r:id="rId9" imgW="126835" imgH="139518" progId="Equation.DSMT4">
                  <p:embed/>
                  <p:pic>
                    <p:nvPicPr>
                      <p:cNvPr id="20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9776" y="3707104"/>
                        <a:ext cx="202112" cy="3326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6"/>
          <p:cNvGraphicFramePr>
            <a:graphicFrameLocks noChangeAspect="1"/>
          </p:cNvGraphicFramePr>
          <p:nvPr/>
        </p:nvGraphicFramePr>
        <p:xfrm>
          <a:off x="2916238" y="1196975"/>
          <a:ext cx="1447800" cy="1171575"/>
        </p:xfrm>
        <a:graphic>
          <a:graphicData uri="http://schemas.openxmlformats.org/presentationml/2006/ole">
            <mc:AlternateContent xmlns:mc="http://schemas.openxmlformats.org/markup-compatibility/2006">
              <mc:Choice xmlns:v="urn:schemas-microsoft-com:vml" Requires="v">
                <p:oleObj spid="_x0000_s402778" name="公式" r:id="rId11" imgW="457002" imgH="393529" progId="Equation.3">
                  <p:embed/>
                </p:oleObj>
              </mc:Choice>
              <mc:Fallback>
                <p:oleObj name="公式" r:id="rId11" imgW="457002" imgH="393529" progId="Equation.3">
                  <p:embed/>
                  <p:pic>
                    <p:nvPicPr>
                      <p:cNvPr id="20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1196975"/>
                        <a:ext cx="1447800" cy="117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7"/>
          <p:cNvGraphicFramePr>
            <a:graphicFrameLocks noChangeAspect="1"/>
          </p:cNvGraphicFramePr>
          <p:nvPr>
            <p:extLst/>
          </p:nvPr>
        </p:nvGraphicFramePr>
        <p:xfrm>
          <a:off x="1042988" y="2675601"/>
          <a:ext cx="4234905" cy="539940"/>
        </p:xfrm>
        <a:graphic>
          <a:graphicData uri="http://schemas.openxmlformats.org/presentationml/2006/ole">
            <mc:AlternateContent xmlns:mc="http://schemas.openxmlformats.org/markup-compatibility/2006">
              <mc:Choice xmlns:v="urn:schemas-microsoft-com:vml" Requires="v">
                <p:oleObj spid="_x0000_s402779" name="Equation" r:id="rId13" imgW="1816100" imgH="228600" progId="Equation.DSMT4">
                  <p:embed/>
                </p:oleObj>
              </mc:Choice>
              <mc:Fallback>
                <p:oleObj name="Equation" r:id="rId13" imgW="1816100" imgH="228600" progId="Equation.DSMT4">
                  <p:embed/>
                  <p:pic>
                    <p:nvPicPr>
                      <p:cNvPr id="20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2675601"/>
                        <a:ext cx="4234905" cy="539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5" name="Line 71"/>
          <p:cNvSpPr>
            <a:spLocks noChangeShapeType="1"/>
          </p:cNvSpPr>
          <p:nvPr/>
        </p:nvSpPr>
        <p:spPr bwMode="auto">
          <a:xfrm>
            <a:off x="6226175" y="2428875"/>
            <a:ext cx="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76" name="Line 72"/>
          <p:cNvSpPr>
            <a:spLocks noChangeShapeType="1"/>
          </p:cNvSpPr>
          <p:nvPr/>
        </p:nvSpPr>
        <p:spPr bwMode="auto">
          <a:xfrm>
            <a:off x="8313738" y="2428875"/>
            <a:ext cx="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6" name="Object 8"/>
          <p:cNvGraphicFramePr>
            <a:graphicFrameLocks noChangeAspect="1"/>
          </p:cNvGraphicFramePr>
          <p:nvPr/>
        </p:nvGraphicFramePr>
        <p:xfrm>
          <a:off x="6892925" y="2068513"/>
          <a:ext cx="887413" cy="673100"/>
        </p:xfrm>
        <a:graphic>
          <a:graphicData uri="http://schemas.openxmlformats.org/presentationml/2006/ole">
            <mc:AlternateContent xmlns:mc="http://schemas.openxmlformats.org/markup-compatibility/2006">
              <mc:Choice xmlns:v="urn:schemas-microsoft-com:vml" Requires="v">
                <p:oleObj spid="_x0000_s402780" name="Equation" r:id="rId15" imgW="304668" imgH="228501" progId="Equation.DSMT4">
                  <p:embed/>
                </p:oleObj>
              </mc:Choice>
              <mc:Fallback>
                <p:oleObj name="Equation" r:id="rId15" imgW="304668" imgH="228501" progId="Equation.DSMT4">
                  <p:embed/>
                  <p:pic>
                    <p:nvPicPr>
                      <p:cNvPr id="205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2925" y="2068513"/>
                        <a:ext cx="887413"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7" name="Line 74"/>
          <p:cNvSpPr>
            <a:spLocks noChangeShapeType="1"/>
          </p:cNvSpPr>
          <p:nvPr/>
        </p:nvSpPr>
        <p:spPr bwMode="auto">
          <a:xfrm>
            <a:off x="7666038" y="24288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78" name="Line 75"/>
          <p:cNvSpPr>
            <a:spLocks noChangeShapeType="1"/>
          </p:cNvSpPr>
          <p:nvPr/>
        </p:nvSpPr>
        <p:spPr bwMode="auto">
          <a:xfrm flipH="1">
            <a:off x="6226175" y="24288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79" name="Rectangle 78"/>
          <p:cNvSpPr>
            <a:spLocks noChangeArrowheads="1"/>
          </p:cNvSpPr>
          <p:nvPr/>
        </p:nvSpPr>
        <p:spPr bwMode="auto">
          <a:xfrm>
            <a:off x="1763713" y="1412875"/>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0000FF"/>
                </a:solidFill>
              </a:rPr>
              <a:t>即</a:t>
            </a:r>
          </a:p>
        </p:txBody>
      </p:sp>
      <p:graphicFrame>
        <p:nvGraphicFramePr>
          <p:cNvPr id="2057" name="Object 9"/>
          <p:cNvGraphicFramePr>
            <a:graphicFrameLocks noChangeAspect="1"/>
          </p:cNvGraphicFramePr>
          <p:nvPr>
            <p:extLst/>
          </p:nvPr>
        </p:nvGraphicFramePr>
        <p:xfrm>
          <a:off x="3993020" y="4488656"/>
          <a:ext cx="1679995" cy="408882"/>
        </p:xfrm>
        <a:graphic>
          <a:graphicData uri="http://schemas.openxmlformats.org/presentationml/2006/ole">
            <mc:AlternateContent xmlns:mc="http://schemas.openxmlformats.org/markup-compatibility/2006">
              <mc:Choice xmlns:v="urn:schemas-microsoft-com:vml" Requires="v">
                <p:oleObj spid="_x0000_s402781" name="Equation" r:id="rId17" imgW="736280" imgH="177723" progId="Equation.DSMT4">
                  <p:embed/>
                </p:oleObj>
              </mc:Choice>
              <mc:Fallback>
                <p:oleObj name="Equation" r:id="rId17" imgW="736280" imgH="177723" progId="Equation.DSMT4">
                  <p:embed/>
                  <p:pic>
                    <p:nvPicPr>
                      <p:cNvPr id="2057"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3020" y="4488656"/>
                        <a:ext cx="1679995" cy="4088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0" name="Rectangle 82"/>
          <p:cNvSpPr>
            <a:spLocks noChangeArrowheads="1"/>
          </p:cNvSpPr>
          <p:nvPr/>
        </p:nvSpPr>
        <p:spPr bwMode="auto">
          <a:xfrm>
            <a:off x="784488" y="4500563"/>
            <a:ext cx="417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t>通过小面积</a:t>
            </a:r>
            <a:r>
              <a:rPr lang="en-US" altLang="zh-CN" sz="2400" b="1" i="1" dirty="0" err="1"/>
              <a:t>dS</a:t>
            </a:r>
            <a:r>
              <a:rPr lang="en-US" altLang="zh-CN" sz="2400" b="1" i="1" dirty="0"/>
              <a:t> </a:t>
            </a:r>
            <a:r>
              <a:rPr lang="zh-CN" altLang="en-US" sz="2400" b="1" dirty="0"/>
              <a:t>的电流</a:t>
            </a:r>
            <a:endParaRPr lang="en-US" altLang="zh-CN" sz="2400" b="1" dirty="0"/>
          </a:p>
        </p:txBody>
      </p:sp>
      <p:sp>
        <p:nvSpPr>
          <p:cNvPr id="2081" name="Rectangle 83"/>
          <p:cNvSpPr>
            <a:spLocks noChangeArrowheads="1"/>
          </p:cNvSpPr>
          <p:nvPr/>
        </p:nvSpPr>
        <p:spPr bwMode="auto">
          <a:xfrm>
            <a:off x="7089775" y="4229100"/>
            <a:ext cx="560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dS</a:t>
            </a:r>
            <a:endParaRPr lang="zh-CN" altLang="en-US" i="1">
              <a:solidFill>
                <a:srgbClr val="0000FF"/>
              </a:solidFill>
            </a:endParaRPr>
          </a:p>
        </p:txBody>
      </p:sp>
      <p:sp>
        <p:nvSpPr>
          <p:cNvPr id="2082" name="Oval 84"/>
          <p:cNvSpPr>
            <a:spLocks noChangeArrowheads="1"/>
          </p:cNvSpPr>
          <p:nvPr/>
        </p:nvSpPr>
        <p:spPr bwMode="auto">
          <a:xfrm>
            <a:off x="7234238" y="4013200"/>
            <a:ext cx="142875" cy="287338"/>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2058" name="Object 10"/>
          <p:cNvGraphicFramePr>
            <a:graphicFrameLocks noChangeAspect="1"/>
          </p:cNvGraphicFramePr>
          <p:nvPr/>
        </p:nvGraphicFramePr>
        <p:xfrm>
          <a:off x="7377113" y="3725863"/>
          <a:ext cx="455612" cy="425450"/>
        </p:xfrm>
        <a:graphic>
          <a:graphicData uri="http://schemas.openxmlformats.org/presentationml/2006/ole">
            <mc:AlternateContent xmlns:mc="http://schemas.openxmlformats.org/markup-compatibility/2006">
              <mc:Choice xmlns:v="urn:schemas-microsoft-com:vml" Requires="v">
                <p:oleObj spid="_x0000_s402782" name="公式" r:id="rId19" imgW="190335" imgH="177646" progId="Equation.3">
                  <p:embed/>
                </p:oleObj>
              </mc:Choice>
              <mc:Fallback>
                <p:oleObj name="公式" r:id="rId19" imgW="190335" imgH="177646" progId="Equation.3">
                  <p:embed/>
                  <p:pic>
                    <p:nvPicPr>
                      <p:cNvPr id="2058"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7113" y="3725863"/>
                        <a:ext cx="455612"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3" name="Line 86"/>
          <p:cNvSpPr>
            <a:spLocks noChangeShapeType="1"/>
          </p:cNvSpPr>
          <p:nvPr/>
        </p:nvSpPr>
        <p:spPr bwMode="auto">
          <a:xfrm flipV="1">
            <a:off x="7377113" y="4157663"/>
            <a:ext cx="2889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 name="对象 1"/>
          <p:cNvGraphicFramePr>
            <a:graphicFrameLocks noChangeAspect="1"/>
          </p:cNvGraphicFramePr>
          <p:nvPr>
            <p:extLst/>
          </p:nvPr>
        </p:nvGraphicFramePr>
        <p:xfrm>
          <a:off x="3866066" y="5747668"/>
          <a:ext cx="1764184" cy="605529"/>
        </p:xfrm>
        <a:graphic>
          <a:graphicData uri="http://schemas.openxmlformats.org/presentationml/2006/ole">
            <mc:AlternateContent xmlns:mc="http://schemas.openxmlformats.org/markup-compatibility/2006">
              <mc:Choice xmlns:v="urn:schemas-microsoft-com:vml" Requires="v">
                <p:oleObj spid="_x0000_s402783" name="Equation" r:id="rId21" imgW="596880" imgH="203040" progId="Equation.DSMT4">
                  <p:embed/>
                </p:oleObj>
              </mc:Choice>
              <mc:Fallback>
                <p:oleObj name="Equation" r:id="rId21" imgW="596880" imgH="203040" progId="Equation.DSMT4">
                  <p:embed/>
                  <p:pic>
                    <p:nvPicPr>
                      <p:cNvPr id="2"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66066" y="5747668"/>
                        <a:ext cx="1764184" cy="605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Rectangle 80"/>
          <p:cNvSpPr>
            <a:spLocks noChangeArrowheads="1"/>
          </p:cNvSpPr>
          <p:nvPr/>
        </p:nvSpPr>
        <p:spPr bwMode="auto">
          <a:xfrm>
            <a:off x="3506026" y="5690865"/>
            <a:ext cx="2484264" cy="719137"/>
          </a:xfrm>
          <a:prstGeom prst="rect">
            <a:avLst/>
          </a:prstGeom>
          <a:no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62" name="Text Box 46"/>
          <p:cNvSpPr txBox="1">
            <a:spLocks noChangeArrowheads="1"/>
          </p:cNvSpPr>
          <p:nvPr/>
        </p:nvSpPr>
        <p:spPr bwMode="auto">
          <a:xfrm>
            <a:off x="784487" y="5229200"/>
            <a:ext cx="436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sz="2400" b="1" dirty="0" smtClean="0">
                <a:latin typeface="Times New Roman" panose="02020603050405020304" pitchFamily="18" charset="0"/>
                <a:cs typeface="Times New Roman" panose="02020603050405020304" pitchFamily="18" charset="0"/>
              </a:rPr>
              <a:t>载流子电量为</a:t>
            </a:r>
            <a:r>
              <a:rPr lang="en-US" altLang="zh-CN" sz="2400" b="1" dirty="0" smtClean="0">
                <a:latin typeface="Times New Roman" panose="02020603050405020304" pitchFamily="18" charset="0"/>
                <a:cs typeface="Times New Roman" panose="02020603050405020304" pitchFamily="18" charset="0"/>
              </a:rPr>
              <a:t>q</a:t>
            </a:r>
            <a:r>
              <a:rPr lang="zh-CN" altLang="en-US" sz="2400" b="1" dirty="0" smtClean="0">
                <a:latin typeface="Times New Roman" panose="02020603050405020304" pitchFamily="18" charset="0"/>
                <a:cs typeface="Times New Roman" panose="02020603050405020304" pitchFamily="18" charset="0"/>
              </a:rPr>
              <a:t>时</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2685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14313" y="214313"/>
            <a:ext cx="3657600" cy="685800"/>
          </a:xfrm>
        </p:spPr>
        <p:txBody>
          <a:bodyPr/>
          <a:lstStyle/>
          <a:p>
            <a:pPr algn="l" eaLnBrk="1" hangingPunct="1">
              <a:defRPr/>
            </a:pPr>
            <a:r>
              <a:rPr lang="zh-CN" altLang="en-US" sz="3600" b="1" dirty="0" smtClean="0">
                <a:solidFill>
                  <a:schemeClr val="bg2"/>
                </a:solidFill>
                <a:effectLst/>
                <a:latin typeface="宋体" pitchFamily="2" charset="-122"/>
                <a:cs typeface="Times New Roman" pitchFamily="18" charset="0"/>
              </a:rPr>
              <a:t>二、磁通量</a:t>
            </a:r>
            <a:r>
              <a:rPr lang="zh-CN" altLang="en-US" dirty="0" smtClean="0">
                <a:solidFill>
                  <a:schemeClr val="bg2"/>
                </a:solidFill>
              </a:rPr>
              <a:t> </a:t>
            </a:r>
          </a:p>
        </p:txBody>
      </p:sp>
      <p:graphicFrame>
        <p:nvGraphicFramePr>
          <p:cNvPr id="120835"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949" name="公式" r:id="rId3" imgW="114151" imgH="215619" progId="Equation.3">
                  <p:embed/>
                </p:oleObj>
              </mc:Choice>
              <mc:Fallback>
                <p:oleObj name="公式" r:id="rId3" imgW="114151" imgH="215619"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6" name="Rectangle 5"/>
          <p:cNvSpPr>
            <a:spLocks noChangeArrowheads="1"/>
          </p:cNvSpPr>
          <p:nvPr/>
        </p:nvSpPr>
        <p:spPr bwMode="auto">
          <a:xfrm>
            <a:off x="357188" y="1071563"/>
            <a:ext cx="8291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
                <a:srgbClr val="3366FF"/>
              </a:buClr>
              <a:buFontTx/>
              <a:buNone/>
            </a:pPr>
            <a:r>
              <a:rPr lang="en-US" altLang="zh-CN" b="1">
                <a:solidFill>
                  <a:srgbClr val="000000"/>
                </a:solidFill>
              </a:rPr>
              <a:t>1. </a:t>
            </a:r>
            <a:r>
              <a:rPr lang="zh-CN" altLang="en-US" b="1">
                <a:solidFill>
                  <a:srgbClr val="000000"/>
                </a:solidFill>
              </a:rPr>
              <a:t>定义：通过某一曲面的磁感应线的条数，</a:t>
            </a:r>
            <a:endParaRPr lang="en-US" altLang="zh-CN" sz="3600">
              <a:solidFill>
                <a:srgbClr val="000000"/>
              </a:solidFill>
            </a:endParaRPr>
          </a:p>
        </p:txBody>
      </p:sp>
      <p:sp>
        <p:nvSpPr>
          <p:cNvPr id="120837" name="Rectangle 25"/>
          <p:cNvSpPr>
            <a:spLocks noChangeArrowheads="1"/>
          </p:cNvSpPr>
          <p:nvPr/>
        </p:nvSpPr>
        <p:spPr bwMode="auto">
          <a:xfrm>
            <a:off x="2143125" y="1643063"/>
            <a:ext cx="4176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用符号 </a:t>
            </a:r>
            <a:r>
              <a:rPr lang="zh-CN" altLang="en-US" b="1">
                <a:solidFill>
                  <a:srgbClr val="000000"/>
                </a:solidFill>
                <a:sym typeface="Symbol" pitchFamily="18" charset="2"/>
              </a:rPr>
              <a:t></a:t>
            </a:r>
            <a:r>
              <a:rPr lang="en-US" altLang="zh-CN" b="1" baseline="-25000">
                <a:solidFill>
                  <a:srgbClr val="000000"/>
                </a:solidFill>
                <a:sym typeface="Symbol" pitchFamily="18" charset="2"/>
              </a:rPr>
              <a:t>m </a:t>
            </a:r>
            <a:r>
              <a:rPr lang="zh-CN" altLang="en-US" b="1">
                <a:solidFill>
                  <a:srgbClr val="000000"/>
                </a:solidFill>
              </a:rPr>
              <a:t>表示。</a:t>
            </a:r>
          </a:p>
        </p:txBody>
      </p:sp>
      <p:sp>
        <p:nvSpPr>
          <p:cNvPr id="120838" name="Rectangle 3"/>
          <p:cNvSpPr>
            <a:spLocks noChangeArrowheads="1"/>
          </p:cNvSpPr>
          <p:nvPr/>
        </p:nvSpPr>
        <p:spPr bwMode="auto">
          <a:xfrm>
            <a:off x="571500" y="2500313"/>
            <a:ext cx="72437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latin typeface="宋体" pitchFamily="2" charset="-122"/>
              </a:rPr>
              <a:t>在均匀磁场中，通过</a:t>
            </a:r>
            <a:r>
              <a:rPr lang="zh-CN" altLang="en-US" b="1">
                <a:solidFill>
                  <a:srgbClr val="000000"/>
                </a:solidFill>
              </a:rPr>
              <a:t>平面 </a:t>
            </a:r>
            <a:r>
              <a:rPr lang="en-US" altLang="zh-CN" b="1">
                <a:solidFill>
                  <a:srgbClr val="000000"/>
                </a:solidFill>
              </a:rPr>
              <a:t>S</a:t>
            </a:r>
            <a:r>
              <a:rPr lang="en-US" altLang="zh-CN" b="1">
                <a:solidFill>
                  <a:srgbClr val="000000"/>
                </a:solidFill>
                <a:latin typeface="宋体" pitchFamily="2" charset="-122"/>
              </a:rPr>
              <a:t> </a:t>
            </a:r>
            <a:r>
              <a:rPr lang="zh-CN" altLang="en-US" b="1">
                <a:solidFill>
                  <a:srgbClr val="000000"/>
                </a:solidFill>
                <a:latin typeface="宋体" pitchFamily="2" charset="-122"/>
              </a:rPr>
              <a:t>的</a:t>
            </a:r>
            <a:r>
              <a:rPr lang="zh-CN" altLang="en-US" b="1">
                <a:solidFill>
                  <a:srgbClr val="000000"/>
                </a:solidFill>
                <a:latin typeface="宋体" pitchFamily="2" charset="-122"/>
                <a:cs typeface="Times New Roman" pitchFamily="18" charset="0"/>
              </a:rPr>
              <a:t>磁通量</a:t>
            </a:r>
            <a:r>
              <a:rPr lang="zh-CN" altLang="en-US" b="1">
                <a:solidFill>
                  <a:srgbClr val="000000"/>
                </a:solidFill>
                <a:latin typeface="宋体" pitchFamily="2" charset="-122"/>
              </a:rPr>
              <a:t>为</a:t>
            </a:r>
          </a:p>
        </p:txBody>
      </p:sp>
      <p:graphicFrame>
        <p:nvGraphicFramePr>
          <p:cNvPr id="120839" name="Object 5"/>
          <p:cNvGraphicFramePr>
            <a:graphicFrameLocks noChangeAspect="1"/>
          </p:cNvGraphicFramePr>
          <p:nvPr/>
        </p:nvGraphicFramePr>
        <p:xfrm>
          <a:off x="2071688" y="5357813"/>
          <a:ext cx="5865812" cy="747712"/>
        </p:xfrm>
        <a:graphic>
          <a:graphicData uri="http://schemas.openxmlformats.org/presentationml/2006/ole">
            <mc:AlternateContent xmlns:mc="http://schemas.openxmlformats.org/markup-compatibility/2006">
              <mc:Choice xmlns:v="urn:schemas-microsoft-com:vml" Requires="v">
                <p:oleObj spid="_x0000_s120950" name="Equation" r:id="rId5" imgW="1993900" imgH="254000" progId="Equation.DSMT4">
                  <p:embed/>
                </p:oleObj>
              </mc:Choice>
              <mc:Fallback>
                <p:oleObj name="Equation" r:id="rId5" imgW="1993900" imgH="254000" progId="Equation.DSMT4">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688" y="5357813"/>
                        <a:ext cx="5865812"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084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3286125"/>
            <a:ext cx="29289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58" name="Picture 2" descr="http://cai.tongji.edu.cn/UPNetClass/electronaget/ch4/page/Image945.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55875" y="1296988"/>
            <a:ext cx="38163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Rectangle 4"/>
          <p:cNvSpPr>
            <a:spLocks noChangeArrowheads="1"/>
          </p:cNvSpPr>
          <p:nvPr/>
        </p:nvSpPr>
        <p:spPr bwMode="auto">
          <a:xfrm>
            <a:off x="684213" y="404813"/>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任意磁场中</a:t>
            </a:r>
            <a:r>
              <a:rPr lang="en-US" altLang="zh-CN" b="1">
                <a:solidFill>
                  <a:srgbClr val="000000"/>
                </a:solidFill>
              </a:rPr>
              <a:t>，</a:t>
            </a:r>
            <a:r>
              <a:rPr lang="zh-CN" altLang="en-US" b="1">
                <a:solidFill>
                  <a:srgbClr val="000000"/>
                </a:solidFill>
              </a:rPr>
              <a:t>通过任意曲面</a:t>
            </a:r>
            <a:r>
              <a:rPr lang="en-US" altLang="zh-CN" b="1">
                <a:solidFill>
                  <a:srgbClr val="000000"/>
                </a:solidFill>
              </a:rPr>
              <a:t>S</a:t>
            </a:r>
            <a:r>
              <a:rPr lang="zh-CN" altLang="en-US" b="1">
                <a:solidFill>
                  <a:srgbClr val="000000"/>
                </a:solidFill>
              </a:rPr>
              <a:t>的磁通量</a:t>
            </a:r>
            <a:endParaRPr lang="zh-CN" altLang="en-US">
              <a:solidFill>
                <a:srgbClr val="000000"/>
              </a:solidFill>
            </a:endParaRPr>
          </a:p>
        </p:txBody>
      </p:sp>
      <p:sp>
        <p:nvSpPr>
          <p:cNvPr id="121860" name="Rectangle 5"/>
          <p:cNvSpPr>
            <a:spLocks noChangeArrowheads="1"/>
          </p:cNvSpPr>
          <p:nvPr/>
        </p:nvSpPr>
        <p:spPr bwMode="auto">
          <a:xfrm>
            <a:off x="119063" y="4038600"/>
            <a:ext cx="85883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a:solidFill>
                  <a:srgbClr val="000000"/>
                </a:solidFill>
              </a:rPr>
              <a:t>先在曲面</a:t>
            </a:r>
            <a:r>
              <a:rPr lang="en-US" altLang="zh-CN" sz="2800" b="1">
                <a:solidFill>
                  <a:srgbClr val="000000"/>
                </a:solidFill>
              </a:rPr>
              <a:t>S</a:t>
            </a:r>
            <a:r>
              <a:rPr lang="zh-CN" altLang="en-US" sz="2800" b="1">
                <a:solidFill>
                  <a:srgbClr val="000000"/>
                </a:solidFill>
              </a:rPr>
              <a:t>上任意处</a:t>
            </a:r>
            <a:r>
              <a:rPr lang="zh-CN" altLang="en-US" sz="2800" b="1">
                <a:solidFill>
                  <a:srgbClr val="FF0033"/>
                </a:solidFill>
              </a:rPr>
              <a:t>取</a:t>
            </a:r>
            <a:r>
              <a:rPr lang="zh-CN" altLang="en-US" sz="2800" b="1">
                <a:solidFill>
                  <a:srgbClr val="000000"/>
                </a:solidFill>
              </a:rPr>
              <a:t>一面元       ，通过该面元的</a:t>
            </a:r>
            <a:r>
              <a:rPr lang="zh-CN" altLang="en-US" sz="2800" b="1">
                <a:solidFill>
                  <a:srgbClr val="0000FF"/>
                </a:solidFill>
              </a:rPr>
              <a:t>磁通量</a:t>
            </a:r>
            <a:r>
              <a:rPr lang="zh-CN" altLang="en-US" sz="2800" b="1">
                <a:solidFill>
                  <a:srgbClr val="000000"/>
                </a:solidFill>
              </a:rPr>
              <a:t>为</a:t>
            </a:r>
            <a:endParaRPr lang="zh-CN" altLang="en-US" sz="2800">
              <a:solidFill>
                <a:srgbClr val="FFFFFF"/>
              </a:solidFill>
            </a:endParaRPr>
          </a:p>
        </p:txBody>
      </p:sp>
      <p:graphicFrame>
        <p:nvGraphicFramePr>
          <p:cNvPr id="121861" name="Object 6"/>
          <p:cNvGraphicFramePr>
            <a:graphicFrameLocks noChangeAspect="1"/>
          </p:cNvGraphicFramePr>
          <p:nvPr/>
        </p:nvGraphicFramePr>
        <p:xfrm>
          <a:off x="4787900" y="4097338"/>
          <a:ext cx="457200" cy="431800"/>
        </p:xfrm>
        <a:graphic>
          <a:graphicData uri="http://schemas.openxmlformats.org/presentationml/2006/ole">
            <mc:AlternateContent xmlns:mc="http://schemas.openxmlformats.org/markup-compatibility/2006">
              <mc:Choice xmlns:v="urn:schemas-microsoft-com:vml" Requires="v">
                <p:oleObj spid="_x0000_s122028" name="Equation" r:id="rId5" imgW="215713" imgH="203024" progId="Equation.DSMT4">
                  <p:embed/>
                </p:oleObj>
              </mc:Choice>
              <mc:Fallback>
                <p:oleObj name="Equation" r:id="rId5" imgW="215713" imgH="203024"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4097338"/>
                        <a:ext cx="457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2" name="Object 7"/>
          <p:cNvGraphicFramePr>
            <a:graphicFrameLocks noChangeAspect="1"/>
          </p:cNvGraphicFramePr>
          <p:nvPr/>
        </p:nvGraphicFramePr>
        <p:xfrm>
          <a:off x="2124075" y="4868863"/>
          <a:ext cx="4027488" cy="619125"/>
        </p:xfrm>
        <a:graphic>
          <a:graphicData uri="http://schemas.openxmlformats.org/presentationml/2006/ole">
            <mc:AlternateContent xmlns:mc="http://schemas.openxmlformats.org/markup-compatibility/2006">
              <mc:Choice xmlns:v="urn:schemas-microsoft-com:vml" Requires="v">
                <p:oleObj spid="_x0000_s122029" name="Equation" r:id="rId7" imgW="1574800" imgH="241300" progId="Equation.DSMT4">
                  <p:embed/>
                </p:oleObj>
              </mc:Choice>
              <mc:Fallback>
                <p:oleObj name="Equation" r:id="rId7" imgW="1574800" imgH="241300" progId="Equation.DSMT4">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4868863"/>
                        <a:ext cx="4027488"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3" name="Line 8"/>
          <p:cNvSpPr>
            <a:spLocks noChangeShapeType="1"/>
          </p:cNvSpPr>
          <p:nvPr/>
        </p:nvSpPr>
        <p:spPr bwMode="auto">
          <a:xfrm>
            <a:off x="4356100" y="2565400"/>
            <a:ext cx="215900"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4" name="Rectangle 20"/>
          <p:cNvSpPr>
            <a:spLocks noChangeArrowheads="1"/>
          </p:cNvSpPr>
          <p:nvPr/>
        </p:nvSpPr>
        <p:spPr bwMode="auto">
          <a:xfrm>
            <a:off x="1174750" y="5621338"/>
            <a:ext cx="647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lang="zh-CN" altLang="en-US" sz="3600" b="1">
                <a:solidFill>
                  <a:srgbClr val="000000"/>
                </a:solidFill>
              </a:rPr>
              <a:t>    </a:t>
            </a:r>
            <a:r>
              <a:rPr lang="zh-CN" altLang="en-US" sz="2800" b="1">
                <a:solidFill>
                  <a:srgbClr val="000000"/>
                </a:solidFill>
              </a:rPr>
              <a:t>是磁场与法线之间的夹角</a:t>
            </a:r>
            <a:endParaRPr lang="zh-CN" altLang="en-US" sz="2800">
              <a:solidFill>
                <a:srgbClr val="FFFFFF"/>
              </a:solidFill>
            </a:endParaRPr>
          </a:p>
        </p:txBody>
      </p:sp>
      <p:graphicFrame>
        <p:nvGraphicFramePr>
          <p:cNvPr id="121865" name="对象 1"/>
          <p:cNvGraphicFramePr>
            <a:graphicFrameLocks noChangeAspect="1"/>
          </p:cNvGraphicFramePr>
          <p:nvPr/>
        </p:nvGraphicFramePr>
        <p:xfrm>
          <a:off x="1331913" y="5729288"/>
          <a:ext cx="341312" cy="496887"/>
        </p:xfrm>
        <a:graphic>
          <a:graphicData uri="http://schemas.openxmlformats.org/presentationml/2006/ole">
            <mc:AlternateContent xmlns:mc="http://schemas.openxmlformats.org/markup-compatibility/2006">
              <mc:Choice xmlns:v="urn:schemas-microsoft-com:vml" Requires="v">
                <p:oleObj spid="_x0000_s122030" name="公式" r:id="rId9" imgW="126725" imgH="177415" progId="Equation.3">
                  <p:embed/>
                </p:oleObj>
              </mc:Choice>
              <mc:Fallback>
                <p:oleObj name="公式" r:id="rId9" imgW="126725" imgH="177415" progId="Equation.3">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5729288"/>
                        <a:ext cx="341312"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4"/>
          <p:cNvSpPr>
            <a:spLocks noChangeArrowheads="1"/>
          </p:cNvSpPr>
          <p:nvPr/>
        </p:nvSpPr>
        <p:spPr bwMode="auto">
          <a:xfrm>
            <a:off x="3300413"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2883" name="Rectangle 5"/>
          <p:cNvSpPr>
            <a:spLocks noChangeArrowheads="1"/>
          </p:cNvSpPr>
          <p:nvPr/>
        </p:nvSpPr>
        <p:spPr bwMode="auto">
          <a:xfrm>
            <a:off x="395288" y="2697163"/>
            <a:ext cx="8640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 typeface="Wingdings" pitchFamily="2" charset="2"/>
              <a:buNone/>
            </a:pPr>
            <a:r>
              <a:rPr lang="zh-CN" altLang="en-US" b="1">
                <a:solidFill>
                  <a:srgbClr val="0000FF"/>
                </a:solidFill>
              </a:rPr>
              <a:t>特例：均匀磁场</a:t>
            </a:r>
            <a:r>
              <a:rPr lang="zh-CN" altLang="en-US" b="1">
                <a:solidFill>
                  <a:srgbClr val="000000"/>
                </a:solidFill>
              </a:rPr>
              <a:t>中的</a:t>
            </a:r>
            <a:r>
              <a:rPr lang="zh-CN" altLang="en-US" b="1">
                <a:solidFill>
                  <a:srgbClr val="0000FF"/>
                </a:solidFill>
              </a:rPr>
              <a:t>平面</a:t>
            </a:r>
            <a:r>
              <a:rPr lang="zh-CN" altLang="en-US" b="1">
                <a:solidFill>
                  <a:srgbClr val="000000"/>
                </a:solidFill>
              </a:rPr>
              <a:t>，</a:t>
            </a:r>
            <a:r>
              <a:rPr lang="zh-CN" altLang="en-US" b="1">
                <a:solidFill>
                  <a:srgbClr val="0000FF"/>
                </a:solidFill>
              </a:rPr>
              <a:t>磁通量</a:t>
            </a:r>
            <a:r>
              <a:rPr lang="zh-CN" altLang="en-US" b="1">
                <a:solidFill>
                  <a:srgbClr val="000000"/>
                </a:solidFill>
              </a:rPr>
              <a:t>为</a:t>
            </a:r>
            <a:r>
              <a:rPr lang="zh-CN" altLang="en-US">
                <a:solidFill>
                  <a:srgbClr val="FFFFFF"/>
                </a:solidFill>
              </a:rPr>
              <a:t> </a:t>
            </a:r>
          </a:p>
        </p:txBody>
      </p:sp>
      <p:sp>
        <p:nvSpPr>
          <p:cNvPr id="122884" name="Rectangle 7"/>
          <p:cNvSpPr>
            <a:spLocks noChangeArrowheads="1"/>
          </p:cNvSpPr>
          <p:nvPr/>
        </p:nvSpPr>
        <p:spPr bwMode="auto">
          <a:xfrm>
            <a:off x="388620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graphicFrame>
        <p:nvGraphicFramePr>
          <p:cNvPr id="122885" name="Object 6"/>
          <p:cNvGraphicFramePr>
            <a:graphicFrameLocks noChangeAspect="1"/>
          </p:cNvGraphicFramePr>
          <p:nvPr/>
        </p:nvGraphicFramePr>
        <p:xfrm>
          <a:off x="2897188" y="3500438"/>
          <a:ext cx="3636962" cy="658812"/>
        </p:xfrm>
        <a:graphic>
          <a:graphicData uri="http://schemas.openxmlformats.org/presentationml/2006/ole">
            <mc:AlternateContent xmlns:mc="http://schemas.openxmlformats.org/markup-compatibility/2006">
              <mc:Choice xmlns:v="urn:schemas-microsoft-com:vml" Requires="v">
                <p:oleObj spid="_x0000_s122998" name="Equation" r:id="rId3" imgW="1333500" imgH="241300" progId="Equation.DSMT4">
                  <p:embed/>
                </p:oleObj>
              </mc:Choice>
              <mc:Fallback>
                <p:oleObj name="Equation" r:id="rId3" imgW="1333500" imgH="241300" progId="Equation.DSMT4">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188" y="3500438"/>
                        <a:ext cx="3636962"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6" name="Rectangle 8"/>
          <p:cNvSpPr>
            <a:spLocks noChangeArrowheads="1"/>
          </p:cNvSpPr>
          <p:nvPr/>
        </p:nvSpPr>
        <p:spPr bwMode="auto">
          <a:xfrm>
            <a:off x="539750" y="4652963"/>
            <a:ext cx="853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 typeface="Wingdings" pitchFamily="2" charset="2"/>
              <a:buNone/>
            </a:pPr>
            <a:r>
              <a:rPr lang="zh-CN" altLang="en-US" b="1">
                <a:solidFill>
                  <a:srgbClr val="FF0033"/>
                </a:solidFill>
              </a:rPr>
              <a:t>磁通量</a:t>
            </a:r>
            <a:r>
              <a:rPr lang="en-US" altLang="zh-CN" b="1">
                <a:solidFill>
                  <a:srgbClr val="000000"/>
                </a:solidFill>
              </a:rPr>
              <a:t>SI</a:t>
            </a:r>
            <a:r>
              <a:rPr lang="zh-CN" altLang="en-US" b="1">
                <a:solidFill>
                  <a:srgbClr val="000000"/>
                </a:solidFill>
              </a:rPr>
              <a:t>制</a:t>
            </a:r>
            <a:r>
              <a:rPr lang="zh-CN" altLang="en-US" b="1">
                <a:solidFill>
                  <a:srgbClr val="FF0033"/>
                </a:solidFill>
              </a:rPr>
              <a:t>单位：韦伯</a:t>
            </a:r>
            <a:r>
              <a:rPr lang="zh-CN" altLang="en-US" b="1">
                <a:solidFill>
                  <a:srgbClr val="000000"/>
                </a:solidFill>
              </a:rPr>
              <a:t>，符号：</a:t>
            </a:r>
            <a:r>
              <a:rPr lang="en-US" altLang="zh-CN" b="1">
                <a:solidFill>
                  <a:srgbClr val="000000"/>
                </a:solidFill>
              </a:rPr>
              <a:t>Wb</a:t>
            </a:r>
          </a:p>
        </p:txBody>
      </p:sp>
      <p:sp>
        <p:nvSpPr>
          <p:cNvPr id="122887" name="Rectangle 11"/>
          <p:cNvSpPr>
            <a:spLocks noChangeArrowheads="1"/>
          </p:cNvSpPr>
          <p:nvPr/>
        </p:nvSpPr>
        <p:spPr bwMode="auto">
          <a:xfrm>
            <a:off x="3319463" y="5516563"/>
            <a:ext cx="2543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b="1">
                <a:solidFill>
                  <a:srgbClr val="000000"/>
                </a:solidFill>
              </a:rPr>
              <a:t>1Wb = 1T•m</a:t>
            </a:r>
            <a:r>
              <a:rPr lang="en-US" altLang="zh-CN" b="1" baseline="30000">
                <a:solidFill>
                  <a:srgbClr val="000000"/>
                </a:solidFill>
              </a:rPr>
              <a:t>2</a:t>
            </a:r>
            <a:endParaRPr lang="zh-CN" altLang="en-US" b="1">
              <a:solidFill>
                <a:srgbClr val="000000"/>
              </a:solidFill>
            </a:endParaRPr>
          </a:p>
        </p:txBody>
      </p:sp>
      <p:sp>
        <p:nvSpPr>
          <p:cNvPr id="122888" name="Rectangle 22"/>
          <p:cNvSpPr>
            <a:spLocks noChangeArrowheads="1"/>
          </p:cNvSpPr>
          <p:nvPr/>
        </p:nvSpPr>
        <p:spPr bwMode="auto">
          <a:xfrm>
            <a:off x="539750" y="47625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3600" b="1">
                <a:solidFill>
                  <a:srgbClr val="000000"/>
                </a:solidFill>
              </a:rPr>
              <a:t>通过</a:t>
            </a:r>
            <a:r>
              <a:rPr lang="zh-CN" altLang="en-US" b="1">
                <a:solidFill>
                  <a:srgbClr val="0000FF"/>
                </a:solidFill>
              </a:rPr>
              <a:t>任意曲面 </a:t>
            </a:r>
            <a:r>
              <a:rPr lang="en-US" altLang="zh-CN" b="1" i="1">
                <a:solidFill>
                  <a:srgbClr val="000000"/>
                </a:solidFill>
              </a:rPr>
              <a:t>S </a:t>
            </a:r>
            <a:r>
              <a:rPr lang="zh-CN" altLang="en-US" b="1">
                <a:solidFill>
                  <a:srgbClr val="000000"/>
                </a:solidFill>
              </a:rPr>
              <a:t>的</a:t>
            </a:r>
            <a:r>
              <a:rPr lang="zh-CN" altLang="en-US" b="1">
                <a:solidFill>
                  <a:srgbClr val="0000FF"/>
                </a:solidFill>
              </a:rPr>
              <a:t>磁通量</a:t>
            </a:r>
            <a:r>
              <a:rPr lang="zh-CN" altLang="en-US" b="1">
                <a:solidFill>
                  <a:srgbClr val="000000"/>
                </a:solidFill>
              </a:rPr>
              <a:t>为积分</a:t>
            </a:r>
            <a:r>
              <a:rPr lang="zh-CN" altLang="en-US">
                <a:solidFill>
                  <a:srgbClr val="FFFFFF"/>
                </a:solidFill>
              </a:rPr>
              <a:t> </a:t>
            </a:r>
          </a:p>
        </p:txBody>
      </p:sp>
      <p:graphicFrame>
        <p:nvGraphicFramePr>
          <p:cNvPr id="122889" name="Object 23"/>
          <p:cNvGraphicFramePr>
            <a:graphicFrameLocks noChangeAspect="1"/>
          </p:cNvGraphicFramePr>
          <p:nvPr/>
        </p:nvGraphicFramePr>
        <p:xfrm>
          <a:off x="966788" y="1412875"/>
          <a:ext cx="6765925" cy="793750"/>
        </p:xfrm>
        <a:graphic>
          <a:graphicData uri="http://schemas.openxmlformats.org/presentationml/2006/ole">
            <mc:AlternateContent xmlns:mc="http://schemas.openxmlformats.org/markup-compatibility/2006">
              <mc:Choice xmlns:v="urn:schemas-microsoft-com:vml" Requires="v">
                <p:oleObj spid="_x0000_s122999" name="Equation" r:id="rId5" imgW="2514600" imgH="292100" progId="Equation.DSMT4">
                  <p:embed/>
                </p:oleObj>
              </mc:Choice>
              <mc:Fallback>
                <p:oleObj name="Equation" r:id="rId5" imgW="2514600" imgH="292100" progId="Equation.DSMT4">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1412875"/>
                        <a:ext cx="6765925"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609600"/>
            <a:ext cx="7772400" cy="762000"/>
          </a:xfrm>
        </p:spPr>
        <p:txBody>
          <a:bodyPr/>
          <a:lstStyle/>
          <a:p>
            <a:pPr algn="l" eaLnBrk="1" hangingPunct="1">
              <a:defRPr/>
            </a:pPr>
            <a:r>
              <a:rPr lang="zh-CN" altLang="en-US" sz="3600" b="1" dirty="0" smtClean="0">
                <a:solidFill>
                  <a:schemeClr val="bg2"/>
                </a:solidFill>
                <a:effectLst/>
                <a:latin typeface="宋体" pitchFamily="2" charset="-122"/>
              </a:rPr>
              <a:t>三、磁场的高斯定理</a:t>
            </a:r>
            <a:endParaRPr lang="zh-CN" altLang="en-US" sz="3600" dirty="0" smtClean="0">
              <a:solidFill>
                <a:schemeClr val="bg2"/>
              </a:solidFill>
            </a:endParaRPr>
          </a:p>
        </p:txBody>
      </p:sp>
      <p:sp>
        <p:nvSpPr>
          <p:cNvPr id="123907" name="Rectangle 3"/>
          <p:cNvSpPr>
            <a:spLocks noGrp="1" noChangeArrowheads="1"/>
          </p:cNvSpPr>
          <p:nvPr>
            <p:ph type="body" idx="1"/>
          </p:nvPr>
        </p:nvSpPr>
        <p:spPr>
          <a:xfrm>
            <a:off x="304800" y="1676400"/>
            <a:ext cx="8458200" cy="673100"/>
          </a:xfrm>
        </p:spPr>
        <p:txBody>
          <a:bodyPr/>
          <a:lstStyle/>
          <a:p>
            <a:pPr eaLnBrk="1" hangingPunct="1">
              <a:buFont typeface="Wingdings" pitchFamily="2" charset="2"/>
              <a:buNone/>
            </a:pPr>
            <a:r>
              <a:rPr lang="en-US" altLang="zh-CN" b="1" smtClean="0">
                <a:solidFill>
                  <a:schemeClr val="bg2"/>
                </a:solidFill>
              </a:rPr>
              <a:t>1. </a:t>
            </a:r>
            <a:r>
              <a:rPr lang="zh-CN" altLang="en-US" b="1" smtClean="0">
                <a:solidFill>
                  <a:schemeClr val="bg2"/>
                </a:solidFill>
              </a:rPr>
              <a:t>对封闭曲面，取向外法线为正向。则从闭合</a:t>
            </a:r>
          </a:p>
        </p:txBody>
      </p:sp>
      <p:sp>
        <p:nvSpPr>
          <p:cNvPr id="123908" name="Rectangle 5"/>
          <p:cNvSpPr>
            <a:spLocks noChangeArrowheads="1"/>
          </p:cNvSpPr>
          <p:nvPr/>
        </p:nvSpPr>
        <p:spPr bwMode="auto">
          <a:xfrm>
            <a:off x="468313" y="3933825"/>
            <a:ext cx="8010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buClr>
                <a:srgbClr val="3366FF"/>
              </a:buClr>
              <a:buFontTx/>
              <a:buNone/>
            </a:pPr>
            <a:r>
              <a:rPr lang="en-US" altLang="zh-CN" b="1">
                <a:solidFill>
                  <a:srgbClr val="000000"/>
                </a:solidFill>
              </a:rPr>
              <a:t>2. </a:t>
            </a:r>
            <a:r>
              <a:rPr lang="zh-CN" altLang="en-US" b="1">
                <a:solidFill>
                  <a:srgbClr val="000000"/>
                </a:solidFill>
              </a:rPr>
              <a:t>由于磁感线是闭合线，所以穿过任一封闭</a:t>
            </a:r>
          </a:p>
        </p:txBody>
      </p:sp>
      <p:sp>
        <p:nvSpPr>
          <p:cNvPr id="123909" name="Rectangle 7"/>
          <p:cNvSpPr>
            <a:spLocks noChangeArrowheads="1"/>
          </p:cNvSpPr>
          <p:nvPr/>
        </p:nvSpPr>
        <p:spPr bwMode="auto">
          <a:xfrm>
            <a:off x="854075" y="4724400"/>
            <a:ext cx="5589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buClr>
                <a:srgbClr val="3366FF"/>
              </a:buClr>
              <a:buFont typeface="Wingdings" pitchFamily="2" charset="2"/>
              <a:buNone/>
            </a:pPr>
            <a:r>
              <a:rPr lang="zh-CN" altLang="en-US" b="1">
                <a:solidFill>
                  <a:srgbClr val="000000"/>
                </a:solidFill>
              </a:rPr>
              <a:t>曲面的</a:t>
            </a:r>
            <a:r>
              <a:rPr lang="zh-CN" altLang="en-US" b="1">
                <a:solidFill>
                  <a:srgbClr val="0000FF"/>
                </a:solidFill>
              </a:rPr>
              <a:t>磁通量</a:t>
            </a:r>
            <a:r>
              <a:rPr lang="zh-CN" altLang="en-US" b="1">
                <a:solidFill>
                  <a:srgbClr val="000000"/>
                </a:solidFill>
              </a:rPr>
              <a:t>一定</a:t>
            </a:r>
            <a:r>
              <a:rPr lang="zh-CN" altLang="en-US" b="1">
                <a:solidFill>
                  <a:srgbClr val="0000FF"/>
                </a:solidFill>
              </a:rPr>
              <a:t>为零</a:t>
            </a:r>
            <a:r>
              <a:rPr lang="zh-CN" altLang="en-US" b="1">
                <a:solidFill>
                  <a:srgbClr val="000000"/>
                </a:solidFill>
              </a:rPr>
              <a:t>。</a:t>
            </a:r>
          </a:p>
        </p:txBody>
      </p:sp>
      <p:sp>
        <p:nvSpPr>
          <p:cNvPr id="123910" name="Rectangle 10"/>
          <p:cNvSpPr>
            <a:spLocks noChangeArrowheads="1"/>
          </p:cNvSpPr>
          <p:nvPr/>
        </p:nvSpPr>
        <p:spPr bwMode="auto">
          <a:xfrm>
            <a:off x="611188" y="241776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面</a:t>
            </a:r>
            <a:r>
              <a:rPr lang="zh-CN" altLang="en-US" b="1">
                <a:solidFill>
                  <a:srgbClr val="0000FF"/>
                </a:solidFill>
              </a:rPr>
              <a:t>穿出</a:t>
            </a:r>
            <a:r>
              <a:rPr lang="zh-CN" altLang="en-US" b="1">
                <a:solidFill>
                  <a:srgbClr val="000000"/>
                </a:solidFill>
              </a:rPr>
              <a:t>的磁通量</a:t>
            </a:r>
            <a:r>
              <a:rPr lang="zh-CN" altLang="en-US" b="1">
                <a:solidFill>
                  <a:srgbClr val="0000FF"/>
                </a:solidFill>
              </a:rPr>
              <a:t>为正</a:t>
            </a:r>
            <a:r>
              <a:rPr lang="zh-CN" altLang="en-US" b="1">
                <a:solidFill>
                  <a:srgbClr val="000000"/>
                </a:solidFill>
              </a:rPr>
              <a:t>，</a:t>
            </a:r>
            <a:r>
              <a:rPr lang="zh-CN" altLang="en-US" b="1">
                <a:solidFill>
                  <a:srgbClr val="0000FF"/>
                </a:solidFill>
              </a:rPr>
              <a:t>穿入</a:t>
            </a:r>
            <a:r>
              <a:rPr lang="zh-CN" altLang="en-US" b="1">
                <a:solidFill>
                  <a:srgbClr val="000000"/>
                </a:solidFill>
              </a:rPr>
              <a:t>的磁通量</a:t>
            </a:r>
            <a:r>
              <a:rPr lang="zh-CN" altLang="en-US" b="1">
                <a:solidFill>
                  <a:srgbClr val="0000FF"/>
                </a:solidFill>
              </a:rPr>
              <a:t>为负</a:t>
            </a:r>
            <a:r>
              <a:rPr lang="zh-CN" altLang="en-US" b="1">
                <a:solidFill>
                  <a:srgbClr val="000000"/>
                </a:solidFill>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4930" name="Object 8"/>
          <p:cNvGraphicFramePr>
            <a:graphicFrameLocks noChangeAspect="1"/>
          </p:cNvGraphicFramePr>
          <p:nvPr/>
        </p:nvGraphicFramePr>
        <p:xfrm>
          <a:off x="2916238" y="1844675"/>
          <a:ext cx="2808287" cy="966788"/>
        </p:xfrm>
        <a:graphic>
          <a:graphicData uri="http://schemas.openxmlformats.org/presentationml/2006/ole">
            <mc:AlternateContent xmlns:mc="http://schemas.openxmlformats.org/markup-compatibility/2006">
              <mc:Choice xmlns:v="urn:schemas-microsoft-com:vml" Requires="v">
                <p:oleObj spid="_x0000_s124987" name="公式" r:id="rId3" imgW="799753" imgH="291973" progId="Equation.3">
                  <p:embed/>
                </p:oleObj>
              </mc:Choice>
              <mc:Fallback>
                <p:oleObj name="公式" r:id="rId3" imgW="799753" imgH="291973"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844675"/>
                        <a:ext cx="2808287" cy="9667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1" name="TextBox 1"/>
          <p:cNvSpPr txBox="1">
            <a:spLocks noChangeArrowheads="1"/>
          </p:cNvSpPr>
          <p:nvPr/>
        </p:nvSpPr>
        <p:spPr bwMode="auto">
          <a:xfrm>
            <a:off x="361950" y="476250"/>
            <a:ext cx="8208963"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FontTx/>
              <a:buNone/>
            </a:pPr>
            <a:r>
              <a:rPr lang="zh-CN" altLang="en-US" sz="2800" b="1">
                <a:solidFill>
                  <a:srgbClr val="000000"/>
                </a:solidFill>
                <a:latin typeface="Arial" pitchFamily="34" charset="0"/>
              </a:rPr>
              <a:t>磁场的</a:t>
            </a:r>
            <a:r>
              <a:rPr lang="zh-CN" altLang="en-US" sz="2800" b="1">
                <a:solidFill>
                  <a:srgbClr val="FF0000"/>
                </a:solidFill>
                <a:latin typeface="Arial" pitchFamily="34" charset="0"/>
              </a:rPr>
              <a:t>高斯定理</a:t>
            </a:r>
            <a:r>
              <a:rPr lang="zh-CN" altLang="en-US" sz="2800" b="1">
                <a:solidFill>
                  <a:srgbClr val="000000"/>
                </a:solidFill>
                <a:latin typeface="Arial" pitchFamily="34" charset="0"/>
              </a:rPr>
              <a:t>表述为：</a:t>
            </a:r>
            <a:r>
              <a:rPr lang="zh-CN" altLang="en-US" sz="2800" b="1">
                <a:solidFill>
                  <a:schemeClr val="bg2"/>
                </a:solidFill>
              </a:rPr>
              <a:t>磁场中通过任一</a:t>
            </a:r>
            <a:r>
              <a:rPr lang="zh-CN" altLang="en-US" sz="2800" b="1">
                <a:solidFill>
                  <a:schemeClr val="hlink"/>
                </a:solidFill>
              </a:rPr>
              <a:t>封闭曲面</a:t>
            </a:r>
            <a:r>
              <a:rPr lang="zh-CN" altLang="en-US" sz="2800" b="1">
                <a:solidFill>
                  <a:schemeClr val="bg2"/>
                </a:solidFill>
              </a:rPr>
              <a:t>的</a:t>
            </a:r>
            <a:r>
              <a:rPr lang="zh-CN" altLang="en-US" sz="2800" b="1">
                <a:solidFill>
                  <a:srgbClr val="0000FF"/>
                </a:solidFill>
              </a:rPr>
              <a:t>磁通量</a:t>
            </a:r>
            <a:r>
              <a:rPr lang="zh-CN" altLang="en-US" sz="2800" b="1">
                <a:solidFill>
                  <a:schemeClr val="bg2"/>
                </a:solidFill>
              </a:rPr>
              <a:t>一定为零</a:t>
            </a:r>
            <a:endParaRPr lang="zh-CN" altLang="en-US" sz="2800" b="1">
              <a:solidFill>
                <a:srgbClr val="000000"/>
              </a:solidFill>
              <a:latin typeface="Arial" pitchFamily="34" charset="0"/>
            </a:endParaRPr>
          </a:p>
          <a:p>
            <a:pPr eaLnBrk="1" hangingPunct="1">
              <a:spcBef>
                <a:spcPct val="0"/>
              </a:spcBef>
              <a:buClrTx/>
              <a:buSzTx/>
              <a:buFontTx/>
              <a:buNone/>
            </a:pPr>
            <a:endParaRPr lang="zh-CN" altLang="en-US" sz="2400"/>
          </a:p>
        </p:txBody>
      </p:sp>
      <p:sp>
        <p:nvSpPr>
          <p:cNvPr id="124932" name="TextBox 2"/>
          <p:cNvSpPr txBox="1">
            <a:spLocks noChangeArrowheads="1"/>
          </p:cNvSpPr>
          <p:nvPr/>
        </p:nvSpPr>
        <p:spPr bwMode="auto">
          <a:xfrm>
            <a:off x="290513" y="3141663"/>
            <a:ext cx="874553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FontTx/>
              <a:buNone/>
            </a:pPr>
            <a:r>
              <a:rPr lang="zh-CN" altLang="en-US" sz="2800" b="1">
                <a:solidFill>
                  <a:schemeClr val="hlink"/>
                </a:solidFill>
              </a:rPr>
              <a:t>高斯定理</a:t>
            </a:r>
            <a:r>
              <a:rPr lang="zh-CN" altLang="en-US" sz="2800" b="1">
                <a:solidFill>
                  <a:schemeClr val="bg2"/>
                </a:solidFill>
              </a:rPr>
              <a:t>表明磁场是</a:t>
            </a:r>
            <a:r>
              <a:rPr lang="zh-CN" altLang="en-US" sz="2800" b="1">
                <a:solidFill>
                  <a:schemeClr val="bg1"/>
                </a:solidFill>
              </a:rPr>
              <a:t>无源场。</a:t>
            </a:r>
            <a:r>
              <a:rPr lang="zh-CN" altLang="en-US" sz="2800" b="1">
                <a:solidFill>
                  <a:srgbClr val="000000"/>
                </a:solidFill>
              </a:rPr>
              <a:t>与电场的</a:t>
            </a:r>
            <a:r>
              <a:rPr lang="zh-CN" altLang="en-US" sz="2800" b="1">
                <a:solidFill>
                  <a:srgbClr val="FF0033"/>
                </a:solidFill>
              </a:rPr>
              <a:t>高斯定律</a:t>
            </a:r>
            <a:r>
              <a:rPr lang="zh-CN" altLang="en-US" sz="2800" b="1">
                <a:solidFill>
                  <a:srgbClr val="000000"/>
                </a:solidFill>
              </a:rPr>
              <a:t>相比，可知自然界中没有与电荷相对应的“</a:t>
            </a:r>
            <a:r>
              <a:rPr lang="zh-CN" altLang="en-US" sz="2800" b="1">
                <a:solidFill>
                  <a:srgbClr val="0000FF"/>
                </a:solidFill>
              </a:rPr>
              <a:t>磁荷</a:t>
            </a:r>
            <a:r>
              <a:rPr lang="zh-CN" altLang="en-US" sz="2800" b="1">
                <a:solidFill>
                  <a:srgbClr val="000000"/>
                </a:solidFill>
              </a:rPr>
              <a:t>”（单独的磁极）存在。</a:t>
            </a:r>
            <a:endParaRPr lang="zh-CN" altLang="en-US" sz="28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271463" y="404813"/>
            <a:ext cx="864235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sz="2800" b="1">
                <a:solidFill>
                  <a:srgbClr val="000000"/>
                </a:solidFill>
              </a:rPr>
              <a:t> 1931年</a:t>
            </a:r>
            <a:r>
              <a:rPr lang="zh-CN" altLang="en-US" sz="2800" b="1">
                <a:solidFill>
                  <a:srgbClr val="0000FF"/>
                </a:solidFill>
              </a:rPr>
              <a:t>英国</a:t>
            </a:r>
            <a:r>
              <a:rPr lang="zh-CN" altLang="en-US" sz="2800" b="1">
                <a:solidFill>
                  <a:srgbClr val="000000"/>
                </a:solidFill>
              </a:rPr>
              <a:t>物理学家</a:t>
            </a:r>
            <a:r>
              <a:rPr lang="zh-CN" altLang="en-US" sz="2800" b="1">
                <a:solidFill>
                  <a:srgbClr val="FF0033"/>
                </a:solidFill>
              </a:rPr>
              <a:t>狄拉克</a:t>
            </a:r>
            <a:r>
              <a:rPr lang="zh-CN" altLang="en-US" sz="2800" b="1">
                <a:solidFill>
                  <a:srgbClr val="000000"/>
                </a:solidFill>
              </a:rPr>
              <a:t>曾</a:t>
            </a:r>
            <a:r>
              <a:rPr lang="zh-CN" altLang="en-US" sz="2800" b="1">
                <a:solidFill>
                  <a:srgbClr val="0000FF"/>
                </a:solidFill>
              </a:rPr>
              <a:t>预言</a:t>
            </a:r>
            <a:r>
              <a:rPr lang="zh-CN" altLang="en-US" sz="2800" b="1">
                <a:solidFill>
                  <a:srgbClr val="000000"/>
                </a:solidFill>
              </a:rPr>
              <a:t>，可能存在</a:t>
            </a:r>
            <a:r>
              <a:rPr lang="zh-CN" altLang="en-US" sz="2800" b="1">
                <a:solidFill>
                  <a:srgbClr val="0000FF"/>
                </a:solidFill>
              </a:rPr>
              <a:t>磁单极子</a:t>
            </a:r>
            <a:r>
              <a:rPr lang="zh-CN" altLang="en-US" sz="2800" b="1">
                <a:solidFill>
                  <a:srgbClr val="000000"/>
                </a:solidFill>
              </a:rPr>
              <a:t>(</a:t>
            </a:r>
            <a:r>
              <a:rPr lang="en-US" altLang="zh-CN" sz="2800" b="1">
                <a:solidFill>
                  <a:srgbClr val="000000"/>
                </a:solidFill>
              </a:rPr>
              <a:t>Magnetic monopole)，</a:t>
            </a:r>
            <a:r>
              <a:rPr lang="zh-CN" altLang="en-US" sz="2800" b="1">
                <a:solidFill>
                  <a:srgbClr val="000000"/>
                </a:solidFill>
              </a:rPr>
              <a:t>并且磁单极子的磁荷同电荷一样也是</a:t>
            </a:r>
            <a:r>
              <a:rPr lang="zh-CN" altLang="en-US" sz="2800" b="1">
                <a:solidFill>
                  <a:srgbClr val="0000FF"/>
                </a:solidFill>
              </a:rPr>
              <a:t>量子化</a:t>
            </a:r>
            <a:r>
              <a:rPr lang="zh-CN" altLang="en-US" sz="2800" b="1">
                <a:solidFill>
                  <a:srgbClr val="000000"/>
                </a:solidFill>
              </a:rPr>
              <a:t>的。</a:t>
            </a:r>
            <a:r>
              <a:rPr lang="zh-CN" altLang="en-US" sz="2800">
                <a:solidFill>
                  <a:srgbClr val="000000"/>
                </a:solidFill>
              </a:rPr>
              <a:t> </a:t>
            </a:r>
          </a:p>
          <a:p>
            <a:pPr eaLnBrk="1" hangingPunct="1">
              <a:spcBef>
                <a:spcPct val="0"/>
              </a:spcBef>
              <a:buClrTx/>
              <a:buSzTx/>
              <a:buFontTx/>
              <a:buChar char="•"/>
            </a:pPr>
            <a:endParaRPr lang="zh-CN" altLang="en-US" sz="2800" b="1">
              <a:solidFill>
                <a:srgbClr val="000000"/>
              </a:solidFill>
            </a:endParaRPr>
          </a:p>
          <a:p>
            <a:pPr eaLnBrk="1" hangingPunct="1">
              <a:spcBef>
                <a:spcPct val="0"/>
              </a:spcBef>
              <a:buClrTx/>
              <a:buSzTx/>
              <a:buFontTx/>
              <a:buChar char="•"/>
            </a:pPr>
            <a:r>
              <a:rPr lang="zh-CN" altLang="en-US" sz="2800" b="1">
                <a:solidFill>
                  <a:srgbClr val="000000"/>
                </a:solidFill>
              </a:rPr>
              <a:t> 近几十年来，从月球岩石到深海沉积物，从高能加速器到宇宙射线，人们一直在捕捉</a:t>
            </a:r>
            <a:r>
              <a:rPr lang="zh-CN" altLang="en-US" sz="2800" b="1">
                <a:solidFill>
                  <a:srgbClr val="FF0000"/>
                </a:solidFill>
              </a:rPr>
              <a:t>磁单极子</a:t>
            </a:r>
            <a:r>
              <a:rPr lang="zh-CN" altLang="en-US" sz="2800" b="1">
                <a:solidFill>
                  <a:srgbClr val="000000"/>
                </a:solidFill>
              </a:rPr>
              <a:t>的踪迹。迄今为止，人们</a:t>
            </a:r>
            <a:r>
              <a:rPr lang="zh-CN" altLang="en-US" sz="2800" b="1">
                <a:solidFill>
                  <a:srgbClr val="0000FF"/>
                </a:solidFill>
              </a:rPr>
              <a:t>还没有发现</a:t>
            </a:r>
            <a:r>
              <a:rPr lang="zh-CN" altLang="en-US" sz="2800" b="1">
                <a:solidFill>
                  <a:srgbClr val="FF0033"/>
                </a:solidFill>
              </a:rPr>
              <a:t>磁单极子</a:t>
            </a:r>
            <a:r>
              <a:rPr lang="zh-CN" altLang="en-US" sz="2800" b="1">
                <a:solidFill>
                  <a:srgbClr val="000000"/>
                </a:solidFill>
              </a:rPr>
              <a:t>存在的证据。</a:t>
            </a:r>
            <a:endParaRPr lang="en-US" altLang="zh-CN" sz="2800" b="1">
              <a:solidFill>
                <a:srgbClr val="000000"/>
              </a:solidFill>
            </a:endParaRPr>
          </a:p>
          <a:p>
            <a:pPr eaLnBrk="1" hangingPunct="1">
              <a:spcBef>
                <a:spcPct val="0"/>
              </a:spcBef>
              <a:buClrTx/>
              <a:buSzTx/>
              <a:buFontTx/>
              <a:buChar char="•"/>
            </a:pPr>
            <a:endParaRPr lang="en-US" altLang="zh-CN" sz="2800" b="1">
              <a:solidFill>
                <a:srgbClr val="000000"/>
              </a:solidFill>
            </a:endParaRPr>
          </a:p>
          <a:p>
            <a:pPr eaLnBrk="1" hangingPunct="1">
              <a:spcBef>
                <a:spcPct val="0"/>
              </a:spcBef>
              <a:buClrTx/>
              <a:buSzTx/>
              <a:buFontTx/>
              <a:buChar char="•"/>
            </a:pPr>
            <a:r>
              <a:rPr lang="zh-CN" altLang="en-US" sz="2800" b="1">
                <a:solidFill>
                  <a:schemeClr val="bg2"/>
                </a:solidFill>
              </a:rPr>
              <a:t> 如果实验上找到了</a:t>
            </a:r>
            <a:r>
              <a:rPr lang="zh-CN" altLang="en-US" sz="2800" b="1">
                <a:solidFill>
                  <a:srgbClr val="0000FF"/>
                </a:solidFill>
              </a:rPr>
              <a:t>磁单极子</a:t>
            </a:r>
            <a:r>
              <a:rPr lang="zh-CN" altLang="en-US" sz="2800" b="1">
                <a:solidFill>
                  <a:schemeClr val="bg2"/>
                </a:solidFill>
              </a:rPr>
              <a:t>，那么不仅磁场的</a:t>
            </a:r>
            <a:r>
              <a:rPr lang="zh-CN" altLang="en-US" sz="2800" b="1">
                <a:solidFill>
                  <a:schemeClr val="hlink"/>
                </a:solidFill>
              </a:rPr>
              <a:t>高斯定理，</a:t>
            </a:r>
            <a:r>
              <a:rPr lang="zh-CN" altLang="en-US" sz="2800" b="1">
                <a:solidFill>
                  <a:schemeClr val="bg2"/>
                </a:solidFill>
              </a:rPr>
              <a:t>以至整个</a:t>
            </a:r>
            <a:r>
              <a:rPr lang="en-US" altLang="zh-CN" sz="2800" b="1">
                <a:solidFill>
                  <a:schemeClr val="hlink"/>
                </a:solidFill>
              </a:rPr>
              <a:t>Maxwell</a:t>
            </a:r>
            <a:r>
              <a:rPr lang="zh-CN" altLang="en-US" sz="2800" b="1">
                <a:solidFill>
                  <a:schemeClr val="bg2"/>
                </a:solidFill>
              </a:rPr>
              <a:t>的</a:t>
            </a:r>
            <a:r>
              <a:rPr lang="zh-CN" altLang="en-US" sz="2800" b="1">
                <a:solidFill>
                  <a:schemeClr val="bg1"/>
                </a:solidFill>
              </a:rPr>
              <a:t>电磁理论</a:t>
            </a:r>
            <a:r>
              <a:rPr lang="zh-CN" altLang="en-US" sz="2800" b="1">
                <a:solidFill>
                  <a:schemeClr val="bg2"/>
                </a:solidFill>
              </a:rPr>
              <a:t>都将作重大修改，而且还将深刻影响到有关</a:t>
            </a:r>
            <a:r>
              <a:rPr lang="zh-CN" altLang="en-US" sz="2800" b="1">
                <a:solidFill>
                  <a:srgbClr val="0000FF"/>
                </a:solidFill>
              </a:rPr>
              <a:t>基本粒子</a:t>
            </a:r>
            <a:r>
              <a:rPr lang="zh-CN" altLang="en-US" sz="2800" b="1">
                <a:solidFill>
                  <a:schemeClr val="bg2"/>
                </a:solidFill>
              </a:rPr>
              <a:t>的构造、相互作用的“</a:t>
            </a:r>
            <a:r>
              <a:rPr lang="zh-CN" altLang="en-US" sz="2800" b="1">
                <a:solidFill>
                  <a:srgbClr val="0000FF"/>
                </a:solidFill>
              </a:rPr>
              <a:t>大统一理论</a:t>
            </a:r>
            <a:r>
              <a:rPr lang="zh-CN" altLang="en-US" sz="2800" b="1">
                <a:solidFill>
                  <a:schemeClr val="bg2"/>
                </a:solidFill>
              </a:rPr>
              <a:t>”、</a:t>
            </a:r>
            <a:r>
              <a:rPr lang="zh-CN" altLang="en-US" sz="2800" b="1">
                <a:solidFill>
                  <a:srgbClr val="0000FF"/>
                </a:solidFill>
              </a:rPr>
              <a:t>宇宙的演化</a:t>
            </a:r>
            <a:r>
              <a:rPr lang="zh-CN" altLang="en-US" sz="2800" b="1">
                <a:solidFill>
                  <a:schemeClr val="bg2"/>
                </a:solidFill>
              </a:rPr>
              <a:t>等重大理论问题。</a:t>
            </a: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57200" y="25908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写出</a:t>
            </a:r>
            <a:r>
              <a:rPr lang="zh-CN" altLang="en-US" b="1">
                <a:solidFill>
                  <a:srgbClr val="0000FF"/>
                </a:solidFill>
              </a:rPr>
              <a:t>通过该面元的</a:t>
            </a:r>
            <a:r>
              <a:rPr lang="zh-CN" altLang="en-US" b="1">
                <a:solidFill>
                  <a:srgbClr val="FF0033"/>
                </a:solidFill>
              </a:rPr>
              <a:t>磁通量          的</a:t>
            </a:r>
            <a:r>
              <a:rPr lang="zh-CN" altLang="en-US" b="1">
                <a:solidFill>
                  <a:srgbClr val="0000FF"/>
                </a:solidFill>
              </a:rPr>
              <a:t>表达式</a:t>
            </a:r>
            <a:endParaRPr lang="zh-CN" altLang="en-US">
              <a:solidFill>
                <a:srgbClr val="0000FF"/>
              </a:solidFill>
            </a:endParaRPr>
          </a:p>
        </p:txBody>
      </p:sp>
      <p:graphicFrame>
        <p:nvGraphicFramePr>
          <p:cNvPr id="126979" name="Object 4"/>
          <p:cNvGraphicFramePr>
            <a:graphicFrameLocks noChangeAspect="1"/>
          </p:cNvGraphicFramePr>
          <p:nvPr/>
        </p:nvGraphicFramePr>
        <p:xfrm>
          <a:off x="5364163" y="2565400"/>
          <a:ext cx="914400" cy="635000"/>
        </p:xfrm>
        <a:graphic>
          <a:graphicData uri="http://schemas.openxmlformats.org/presentationml/2006/ole">
            <mc:AlternateContent xmlns:mc="http://schemas.openxmlformats.org/markup-compatibility/2006">
              <mc:Choice xmlns:v="urn:schemas-microsoft-com:vml" Requires="v">
                <p:oleObj spid="_x0000_s127262" name="Equation" r:id="rId3" imgW="330200" imgH="228600" progId="Equation.DSMT4">
                  <p:embed/>
                </p:oleObj>
              </mc:Choice>
              <mc:Fallback>
                <p:oleObj name="Equation" r:id="rId3" imgW="330200" imgH="228600" progId="Equation.DSMT4">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565400"/>
                        <a:ext cx="9144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0" name="Object 3"/>
          <p:cNvGraphicFramePr>
            <a:graphicFrameLocks noChangeAspect="1"/>
          </p:cNvGraphicFramePr>
          <p:nvPr/>
        </p:nvGraphicFramePr>
        <p:xfrm>
          <a:off x="4572000" y="1989138"/>
          <a:ext cx="533400" cy="504825"/>
        </p:xfrm>
        <a:graphic>
          <a:graphicData uri="http://schemas.openxmlformats.org/presentationml/2006/ole">
            <mc:AlternateContent xmlns:mc="http://schemas.openxmlformats.org/markup-compatibility/2006">
              <mc:Choice xmlns:v="urn:schemas-microsoft-com:vml" Requires="v">
                <p:oleObj spid="_x0000_s127263" name="Equation" r:id="rId5" imgW="215713" imgH="203024" progId="Equation.DSMT4">
                  <p:embed/>
                </p:oleObj>
              </mc:Choice>
              <mc:Fallback>
                <p:oleObj name="Equation" r:id="rId5" imgW="215713" imgH="203024" progId="Equation.DSMT4">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89138"/>
                        <a:ext cx="533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1" name="Object 2"/>
          <p:cNvGraphicFramePr>
            <a:graphicFrameLocks noChangeAspect="1"/>
          </p:cNvGraphicFramePr>
          <p:nvPr/>
        </p:nvGraphicFramePr>
        <p:xfrm>
          <a:off x="2667000" y="3810000"/>
          <a:ext cx="2768600" cy="801688"/>
        </p:xfrm>
        <a:graphic>
          <a:graphicData uri="http://schemas.openxmlformats.org/presentationml/2006/ole">
            <mc:AlternateContent xmlns:mc="http://schemas.openxmlformats.org/markup-compatibility/2006">
              <mc:Choice xmlns:v="urn:schemas-microsoft-com:vml" Requires="v">
                <p:oleObj spid="_x0000_s127264" name="Equation" r:id="rId7" imgW="838200" imgH="241300" progId="Equation.DSMT4">
                  <p:embed/>
                </p:oleObj>
              </mc:Choice>
              <mc:Fallback>
                <p:oleObj name="Equation" r:id="rId7" imgW="838200" imgH="241300" progId="Equation.DSMT4">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3810000"/>
                        <a:ext cx="276860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2" name="Rectangle 6"/>
          <p:cNvSpPr>
            <a:spLocks noChangeArrowheads="1"/>
          </p:cNvSpPr>
          <p:nvPr/>
        </p:nvSpPr>
        <p:spPr bwMode="auto">
          <a:xfrm>
            <a:off x="533400" y="457200"/>
            <a:ext cx="720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3600" b="1">
                <a:solidFill>
                  <a:srgbClr val="000000"/>
                </a:solidFill>
              </a:rPr>
              <a:t>四、求磁通量的一般方法</a:t>
            </a:r>
          </a:p>
        </p:txBody>
      </p:sp>
      <p:graphicFrame>
        <p:nvGraphicFramePr>
          <p:cNvPr id="126983" name="Object 7"/>
          <p:cNvGraphicFramePr>
            <a:graphicFrameLocks noChangeAspect="1"/>
          </p:cNvGraphicFramePr>
          <p:nvPr/>
        </p:nvGraphicFramePr>
        <p:xfrm>
          <a:off x="2133600" y="4800600"/>
          <a:ext cx="4727575" cy="890588"/>
        </p:xfrm>
        <a:graphic>
          <a:graphicData uri="http://schemas.openxmlformats.org/presentationml/2006/ole">
            <mc:AlternateContent xmlns:mc="http://schemas.openxmlformats.org/markup-compatibility/2006">
              <mc:Choice xmlns:v="urn:schemas-microsoft-com:vml" Requires="v">
                <p:oleObj spid="_x0000_s127265" name="公式" r:id="rId9" imgW="1562100" imgH="292100" progId="Equation.3">
                  <p:embed/>
                </p:oleObj>
              </mc:Choice>
              <mc:Fallback>
                <p:oleObj name="公式" r:id="rId9" imgW="1562100" imgH="292100" progId="Equation.3">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4800600"/>
                        <a:ext cx="4727575"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4" name="Rectangle 8"/>
          <p:cNvSpPr>
            <a:spLocks noChangeArrowheads="1"/>
          </p:cNvSpPr>
          <p:nvPr/>
        </p:nvSpPr>
        <p:spPr bwMode="auto">
          <a:xfrm>
            <a:off x="457200" y="3200400"/>
            <a:ext cx="2962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最后积分</a:t>
            </a:r>
          </a:p>
        </p:txBody>
      </p:sp>
      <p:sp>
        <p:nvSpPr>
          <p:cNvPr id="126985" name="Rectangle 10"/>
          <p:cNvSpPr>
            <a:spLocks noChangeArrowheads="1"/>
          </p:cNvSpPr>
          <p:nvPr/>
        </p:nvSpPr>
        <p:spPr bwMode="auto">
          <a:xfrm>
            <a:off x="4090988"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6986" name="Rectangle 11"/>
          <p:cNvSpPr>
            <a:spLocks noChangeArrowheads="1"/>
          </p:cNvSpPr>
          <p:nvPr/>
        </p:nvSpPr>
        <p:spPr bwMode="auto">
          <a:xfrm>
            <a:off x="228600" y="5791200"/>
            <a:ext cx="8015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FF0000"/>
                </a:solidFill>
              </a:rPr>
              <a:t>注意：</a:t>
            </a:r>
            <a:r>
              <a:rPr lang="zh-CN" altLang="en-US" b="1">
                <a:solidFill>
                  <a:srgbClr val="0000FF"/>
                </a:solidFill>
              </a:rPr>
              <a:t>必须使 </a:t>
            </a:r>
            <a:r>
              <a:rPr lang="en-US" altLang="zh-CN" b="1">
                <a:solidFill>
                  <a:srgbClr val="000000"/>
                </a:solidFill>
              </a:rPr>
              <a:t>B </a:t>
            </a:r>
            <a:r>
              <a:rPr lang="zh-CN" altLang="en-US" b="1">
                <a:solidFill>
                  <a:srgbClr val="000000"/>
                </a:solidFill>
              </a:rPr>
              <a:t>在面元    </a:t>
            </a:r>
            <a:r>
              <a:rPr lang="en-US" altLang="zh-CN" b="1">
                <a:solidFill>
                  <a:srgbClr val="000000"/>
                </a:solidFill>
              </a:rPr>
              <a:t>  </a:t>
            </a:r>
            <a:r>
              <a:rPr lang="zh-CN" altLang="en-US" b="1">
                <a:solidFill>
                  <a:srgbClr val="000000"/>
                </a:solidFill>
              </a:rPr>
              <a:t>上</a:t>
            </a:r>
            <a:r>
              <a:rPr lang="zh-CN" altLang="en-US" b="1">
                <a:solidFill>
                  <a:srgbClr val="0000FF"/>
                </a:solidFill>
              </a:rPr>
              <a:t>处处相等。</a:t>
            </a:r>
          </a:p>
        </p:txBody>
      </p:sp>
      <p:graphicFrame>
        <p:nvGraphicFramePr>
          <p:cNvPr id="126987" name="Object 12"/>
          <p:cNvGraphicFramePr>
            <a:graphicFrameLocks noChangeAspect="1"/>
          </p:cNvGraphicFramePr>
          <p:nvPr/>
        </p:nvGraphicFramePr>
        <p:xfrm>
          <a:off x="4572000" y="5805488"/>
          <a:ext cx="533400" cy="504825"/>
        </p:xfrm>
        <a:graphic>
          <a:graphicData uri="http://schemas.openxmlformats.org/presentationml/2006/ole">
            <mc:AlternateContent xmlns:mc="http://schemas.openxmlformats.org/markup-compatibility/2006">
              <mc:Choice xmlns:v="urn:schemas-microsoft-com:vml" Requires="v">
                <p:oleObj spid="_x0000_s127266" name="Equation" r:id="rId11" imgW="215713" imgH="203024" progId="Equation.DSMT4">
                  <p:embed/>
                </p:oleObj>
              </mc:Choice>
              <mc:Fallback>
                <p:oleObj name="Equation" r:id="rId11" imgW="215713" imgH="203024" progId="Equation.DSMT4">
                  <p:embed/>
                  <p:pic>
                    <p:nvPicPr>
                      <p:cNvPr id="0" name="Picture 9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5805488"/>
                        <a:ext cx="533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8" name="Rectangle 13"/>
          <p:cNvSpPr>
            <a:spLocks noChangeArrowheads="1"/>
          </p:cNvSpPr>
          <p:nvPr/>
        </p:nvSpPr>
        <p:spPr bwMode="auto">
          <a:xfrm>
            <a:off x="457200" y="1371600"/>
            <a:ext cx="5915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先</a:t>
            </a:r>
            <a:r>
              <a:rPr lang="zh-CN" altLang="en-US" b="1">
                <a:solidFill>
                  <a:srgbClr val="FF0033"/>
                </a:solidFill>
              </a:rPr>
              <a:t>确定</a:t>
            </a:r>
            <a:r>
              <a:rPr lang="zh-CN" altLang="en-US" b="1">
                <a:solidFill>
                  <a:srgbClr val="0000FF"/>
                </a:solidFill>
              </a:rPr>
              <a:t>磁场的分布</a:t>
            </a:r>
            <a:endParaRPr lang="zh-CN" altLang="en-US" b="1">
              <a:solidFill>
                <a:srgbClr val="000000"/>
              </a:solidFill>
            </a:endParaRPr>
          </a:p>
        </p:txBody>
      </p:sp>
      <p:sp>
        <p:nvSpPr>
          <p:cNvPr id="126989" name="Rectangle 14"/>
          <p:cNvSpPr>
            <a:spLocks noChangeArrowheads="1"/>
          </p:cNvSpPr>
          <p:nvPr/>
        </p:nvSpPr>
        <p:spPr bwMode="auto">
          <a:xfrm>
            <a:off x="457200" y="19812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在曲面上</a:t>
            </a:r>
            <a:r>
              <a:rPr lang="zh-CN" altLang="en-US" b="1">
                <a:solidFill>
                  <a:srgbClr val="FF0033"/>
                </a:solidFill>
              </a:rPr>
              <a:t>任取</a:t>
            </a:r>
            <a:r>
              <a:rPr lang="zh-CN" altLang="en-US" b="1">
                <a:solidFill>
                  <a:srgbClr val="0000FF"/>
                </a:solidFill>
              </a:rPr>
              <a:t>面积元</a:t>
            </a:r>
          </a:p>
        </p:txBody>
      </p:sp>
      <p:sp>
        <p:nvSpPr>
          <p:cNvPr id="126990" name="Line 15"/>
          <p:cNvSpPr>
            <a:spLocks noChangeShapeType="1"/>
          </p:cNvSpPr>
          <p:nvPr/>
        </p:nvSpPr>
        <p:spPr bwMode="auto">
          <a:xfrm>
            <a:off x="2843213" y="5805488"/>
            <a:ext cx="2159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126991" name="Picture 16" descr="http://cai.tongji.edu.cn/UPNetClass/electronaget/ch4/page/Image945.gif"/>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6227763" y="549275"/>
            <a:ext cx="2663825"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3"/>
          <p:cNvSpPr>
            <a:spLocks noChangeArrowheads="1"/>
          </p:cNvSpPr>
          <p:nvPr/>
        </p:nvSpPr>
        <p:spPr bwMode="auto">
          <a:xfrm>
            <a:off x="381000" y="5334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FF0000"/>
                </a:solidFill>
              </a:rPr>
              <a:t>[例题1]: </a:t>
            </a:r>
            <a:r>
              <a:rPr lang="zh-CN" altLang="en-US" b="1">
                <a:solidFill>
                  <a:srgbClr val="000000"/>
                </a:solidFill>
              </a:rPr>
              <a:t>一载流</a:t>
            </a:r>
            <a:r>
              <a:rPr lang="zh-CN" altLang="en-US" b="1">
                <a:solidFill>
                  <a:srgbClr val="0000FF"/>
                </a:solidFill>
              </a:rPr>
              <a:t>长直导线</a:t>
            </a:r>
            <a:r>
              <a:rPr lang="zh-CN" altLang="en-US" b="1">
                <a:solidFill>
                  <a:srgbClr val="000000"/>
                </a:solidFill>
              </a:rPr>
              <a:t>通有电流 </a:t>
            </a:r>
            <a:r>
              <a:rPr lang="en-US" altLang="zh-CN" b="1">
                <a:solidFill>
                  <a:srgbClr val="000000"/>
                </a:solidFill>
              </a:rPr>
              <a:t>I，</a:t>
            </a:r>
            <a:r>
              <a:rPr lang="zh-CN" altLang="en-US" b="1">
                <a:solidFill>
                  <a:srgbClr val="000000"/>
                </a:solidFill>
              </a:rPr>
              <a:t>一矩形线框与导线置于同一平面内，尺寸如图所示，</a:t>
            </a:r>
            <a:r>
              <a:rPr lang="zh-CN" altLang="en-US" b="1">
                <a:solidFill>
                  <a:srgbClr val="FF0033"/>
                </a:solidFill>
              </a:rPr>
              <a:t>求</a:t>
            </a:r>
            <a:r>
              <a:rPr lang="zh-CN" altLang="en-US" b="1">
                <a:solidFill>
                  <a:srgbClr val="000000"/>
                </a:solidFill>
              </a:rPr>
              <a:t>通过线框的</a:t>
            </a:r>
            <a:r>
              <a:rPr lang="zh-CN" altLang="en-US" b="1">
                <a:solidFill>
                  <a:srgbClr val="0000FF"/>
                </a:solidFill>
              </a:rPr>
              <a:t>磁通量</a:t>
            </a:r>
            <a:r>
              <a:rPr lang="zh-CN" altLang="en-US" b="1">
                <a:solidFill>
                  <a:srgbClr val="000000"/>
                </a:solidFill>
              </a:rPr>
              <a:t>。</a:t>
            </a:r>
            <a:r>
              <a:rPr lang="zh-CN" altLang="en-US">
                <a:solidFill>
                  <a:srgbClr val="FFFFFF"/>
                </a:solidFill>
              </a:rPr>
              <a:t> </a:t>
            </a:r>
          </a:p>
        </p:txBody>
      </p:sp>
      <p:graphicFrame>
        <p:nvGraphicFramePr>
          <p:cNvPr id="128003" name="Object 89"/>
          <p:cNvGraphicFramePr>
            <a:graphicFrameLocks noChangeAspect="1"/>
          </p:cNvGraphicFramePr>
          <p:nvPr/>
        </p:nvGraphicFramePr>
        <p:xfrm>
          <a:off x="2057400" y="2308225"/>
          <a:ext cx="2838450" cy="4549775"/>
        </p:xfrm>
        <a:graphic>
          <a:graphicData uri="http://schemas.openxmlformats.org/presentationml/2006/ole">
            <mc:AlternateContent xmlns:mc="http://schemas.openxmlformats.org/markup-compatibility/2006">
              <mc:Choice xmlns:v="urn:schemas-microsoft-com:vml" Requires="v">
                <p:oleObj spid="_x0000_s128072" name="BMP 图像" r:id="rId3" imgW="1486107" imgH="2381582" progId="PBrush">
                  <p:embed/>
                </p:oleObj>
              </mc:Choice>
              <mc:Fallback>
                <p:oleObj name="BMP 图像" r:id="rId3" imgW="1486107" imgH="2381582" progId="PBrush">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308225"/>
                        <a:ext cx="2838450" cy="454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8004" name="Group 90"/>
          <p:cNvGrpSpPr>
            <a:grpSpLocks/>
          </p:cNvGrpSpPr>
          <p:nvPr/>
        </p:nvGrpSpPr>
        <p:grpSpPr bwMode="auto">
          <a:xfrm>
            <a:off x="5364163" y="3429000"/>
            <a:ext cx="2438400" cy="2247900"/>
            <a:chOff x="5857" y="11700"/>
            <a:chExt cx="3840" cy="3540"/>
          </a:xfrm>
        </p:grpSpPr>
        <p:grpSp>
          <p:nvGrpSpPr>
            <p:cNvPr id="128005" name="Group 91"/>
            <p:cNvGrpSpPr>
              <a:grpSpLocks/>
            </p:cNvGrpSpPr>
            <p:nvPr/>
          </p:nvGrpSpPr>
          <p:grpSpPr bwMode="auto">
            <a:xfrm>
              <a:off x="5857" y="11700"/>
              <a:ext cx="3576" cy="3540"/>
              <a:chOff x="5857" y="11700"/>
              <a:chExt cx="3576" cy="3540"/>
            </a:xfrm>
          </p:grpSpPr>
          <p:sp>
            <p:nvSpPr>
              <p:cNvPr id="128007" name="AutoShape 92"/>
              <p:cNvSpPr>
                <a:spLocks noChangeArrowheads="1"/>
              </p:cNvSpPr>
              <p:nvPr/>
            </p:nvSpPr>
            <p:spPr bwMode="auto">
              <a:xfrm>
                <a:off x="5857" y="12640"/>
                <a:ext cx="3576" cy="1486"/>
              </a:xfrm>
              <a:prstGeom prst="parallelogram">
                <a:avLst>
                  <a:gd name="adj" fmla="val 60162"/>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08" name="Line 93"/>
              <p:cNvSpPr>
                <a:spLocks noChangeShapeType="1"/>
              </p:cNvSpPr>
              <p:nvPr/>
            </p:nvSpPr>
            <p:spPr bwMode="auto">
              <a:xfrm>
                <a:off x="7637" y="14120"/>
                <a:ext cx="0" cy="11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09" name="Oval 94"/>
              <p:cNvSpPr>
                <a:spLocks noChangeArrowheads="1"/>
              </p:cNvSpPr>
              <p:nvPr/>
            </p:nvSpPr>
            <p:spPr bwMode="auto">
              <a:xfrm>
                <a:off x="7317" y="13180"/>
                <a:ext cx="660" cy="36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0" name="Oval 95"/>
              <p:cNvSpPr>
                <a:spLocks noChangeArrowheads="1"/>
              </p:cNvSpPr>
              <p:nvPr/>
            </p:nvSpPr>
            <p:spPr bwMode="auto">
              <a:xfrm>
                <a:off x="7117" y="13060"/>
                <a:ext cx="1040" cy="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1" name="Oval 96"/>
              <p:cNvSpPr>
                <a:spLocks noChangeArrowheads="1"/>
              </p:cNvSpPr>
              <p:nvPr/>
            </p:nvSpPr>
            <p:spPr bwMode="auto">
              <a:xfrm>
                <a:off x="6717" y="12840"/>
                <a:ext cx="1820" cy="106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2" name="Line 97"/>
              <p:cNvSpPr>
                <a:spLocks noChangeShapeType="1"/>
              </p:cNvSpPr>
              <p:nvPr/>
            </p:nvSpPr>
            <p:spPr bwMode="auto">
              <a:xfrm>
                <a:off x="7637" y="11700"/>
                <a:ext cx="0" cy="1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13" name="Line 98"/>
              <p:cNvSpPr>
                <a:spLocks noChangeShapeType="1"/>
              </p:cNvSpPr>
              <p:nvPr/>
            </p:nvSpPr>
            <p:spPr bwMode="auto">
              <a:xfrm>
                <a:off x="7632" y="11960"/>
                <a:ext cx="0" cy="380"/>
              </a:xfrm>
              <a:prstGeom prst="line">
                <a:avLst/>
              </a:prstGeom>
              <a:noFill/>
              <a:ln w="1905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4" name="Line 99"/>
              <p:cNvSpPr>
                <a:spLocks noChangeShapeType="1"/>
              </p:cNvSpPr>
              <p:nvPr/>
            </p:nvSpPr>
            <p:spPr bwMode="auto">
              <a:xfrm flipH="1">
                <a:off x="8237" y="13560"/>
                <a:ext cx="220" cy="20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5" name="Line 100"/>
              <p:cNvSpPr>
                <a:spLocks noChangeShapeType="1"/>
              </p:cNvSpPr>
              <p:nvPr/>
            </p:nvSpPr>
            <p:spPr bwMode="auto">
              <a:xfrm flipH="1">
                <a:off x="8017" y="13440"/>
                <a:ext cx="140" cy="12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6" name="Line 101"/>
              <p:cNvSpPr>
                <a:spLocks noChangeShapeType="1"/>
              </p:cNvSpPr>
              <p:nvPr/>
            </p:nvSpPr>
            <p:spPr bwMode="auto">
              <a:xfrm flipH="1">
                <a:off x="7797" y="13360"/>
                <a:ext cx="200" cy="16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7" name="Text Box 102"/>
              <p:cNvSpPr txBox="1">
                <a:spLocks noChangeArrowheads="1"/>
              </p:cNvSpPr>
              <p:nvPr/>
            </p:nvSpPr>
            <p:spPr bwMode="auto">
              <a:xfrm>
                <a:off x="7697" y="11720"/>
                <a:ext cx="7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en-US" altLang="zh-CN" sz="1600" b="1" i="1">
                    <a:solidFill>
                      <a:srgbClr val="0000FF"/>
                    </a:solidFill>
                  </a:rPr>
                  <a:t>I</a:t>
                </a:r>
                <a:endParaRPr lang="en-US" altLang="zh-CN" sz="2400">
                  <a:solidFill>
                    <a:srgbClr val="FFFFFF"/>
                  </a:solidFill>
                  <a:latin typeface="Tahoma" pitchFamily="34" charset="0"/>
                </a:endParaRPr>
              </a:p>
            </p:txBody>
          </p:sp>
        </p:grpSp>
        <p:sp>
          <p:nvSpPr>
            <p:cNvPr id="128006" name="Text Box 103"/>
            <p:cNvSpPr txBox="1">
              <a:spLocks noChangeArrowheads="1"/>
            </p:cNvSpPr>
            <p:nvPr/>
          </p:nvSpPr>
          <p:spPr bwMode="auto">
            <a:xfrm>
              <a:off x="8137" y="12480"/>
              <a:ext cx="156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sz="1600" b="1">
                  <a:solidFill>
                    <a:srgbClr val="FF0000"/>
                  </a:solidFill>
                </a:rPr>
                <a:t>磁感线</a:t>
              </a:r>
              <a:endParaRPr lang="zh-CN" altLang="en-US" sz="2400">
                <a:solidFill>
                  <a:srgbClr val="FFFFFF"/>
                </a:solidFill>
                <a:latin typeface="Tahoma" pitchFamily="34" charset="0"/>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Rectangle 4"/>
          <p:cNvSpPr>
            <a:spLocks noChangeArrowheads="1"/>
          </p:cNvSpPr>
          <p:nvPr/>
        </p:nvSpPr>
        <p:spPr bwMode="auto">
          <a:xfrm>
            <a:off x="457200" y="3124200"/>
            <a:ext cx="5105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b="1">
                <a:solidFill>
                  <a:srgbClr val="000000"/>
                </a:solidFill>
              </a:rPr>
              <a:t>在线框上距离直导线为</a:t>
            </a:r>
            <a:r>
              <a:rPr lang="en-US" altLang="zh-CN" b="1">
                <a:solidFill>
                  <a:srgbClr val="000000"/>
                </a:solidFill>
              </a:rPr>
              <a:t>x</a:t>
            </a:r>
            <a:r>
              <a:rPr lang="zh-CN" altLang="en-US" b="1">
                <a:solidFill>
                  <a:srgbClr val="000000"/>
                </a:solidFill>
              </a:rPr>
              <a:t>处</a:t>
            </a:r>
            <a:r>
              <a:rPr lang="zh-CN" altLang="en-US" b="1">
                <a:solidFill>
                  <a:srgbClr val="0000FF"/>
                </a:solidFill>
              </a:rPr>
              <a:t>取</a:t>
            </a:r>
            <a:r>
              <a:rPr lang="zh-CN" altLang="en-US" b="1">
                <a:solidFill>
                  <a:srgbClr val="000000"/>
                </a:solidFill>
              </a:rPr>
              <a:t>面积元</a:t>
            </a:r>
            <a:r>
              <a:rPr lang="en-US" altLang="zh-CN" b="1">
                <a:solidFill>
                  <a:srgbClr val="000000"/>
                </a:solidFill>
              </a:rPr>
              <a:t>dS = bdx，</a:t>
            </a:r>
            <a:r>
              <a:rPr lang="zh-CN" altLang="en-US" b="1">
                <a:solidFill>
                  <a:srgbClr val="000000"/>
                </a:solidFill>
              </a:rPr>
              <a:t>通过此面元的</a:t>
            </a:r>
            <a:r>
              <a:rPr lang="zh-CN" altLang="en-US" b="1">
                <a:solidFill>
                  <a:srgbClr val="0000FF"/>
                </a:solidFill>
              </a:rPr>
              <a:t>磁通量</a:t>
            </a:r>
            <a:r>
              <a:rPr lang="zh-CN" altLang="en-US" b="1">
                <a:solidFill>
                  <a:srgbClr val="000000"/>
                </a:solidFill>
              </a:rPr>
              <a:t>为</a:t>
            </a:r>
            <a:endParaRPr lang="zh-CN" altLang="en-US">
              <a:solidFill>
                <a:srgbClr val="FFFFFF"/>
              </a:solidFill>
            </a:endParaRPr>
          </a:p>
        </p:txBody>
      </p:sp>
      <p:sp>
        <p:nvSpPr>
          <p:cNvPr id="129027" name="Rectangle 6"/>
          <p:cNvSpPr>
            <a:spLocks noChangeArrowheads="1"/>
          </p:cNvSpPr>
          <p:nvPr/>
        </p:nvSpPr>
        <p:spPr bwMode="auto">
          <a:xfrm>
            <a:off x="40386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graphicFrame>
        <p:nvGraphicFramePr>
          <p:cNvPr id="129028" name="Object 5"/>
          <p:cNvGraphicFramePr>
            <a:graphicFrameLocks noChangeAspect="1"/>
          </p:cNvGraphicFramePr>
          <p:nvPr/>
        </p:nvGraphicFramePr>
        <p:xfrm>
          <a:off x="1371600" y="5029200"/>
          <a:ext cx="3505200" cy="1346200"/>
        </p:xfrm>
        <a:graphic>
          <a:graphicData uri="http://schemas.openxmlformats.org/presentationml/2006/ole">
            <mc:AlternateContent xmlns:mc="http://schemas.openxmlformats.org/markup-compatibility/2006">
              <mc:Choice xmlns:v="urn:schemas-microsoft-com:vml" Requires="v">
                <p:oleObj spid="_x0000_s129195" name="公式" r:id="rId3" imgW="1066337" imgH="406224" progId="Equation.3">
                  <p:embed/>
                </p:oleObj>
              </mc:Choice>
              <mc:Fallback>
                <p:oleObj name="公式" r:id="rId3" imgW="1066337" imgH="406224"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029200"/>
                        <a:ext cx="3505200"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29" name="Rectangle 9"/>
          <p:cNvSpPr>
            <a:spLocks noChangeArrowheads="1"/>
          </p:cNvSpPr>
          <p:nvPr/>
        </p:nvSpPr>
        <p:spPr bwMode="auto">
          <a:xfrm>
            <a:off x="30861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9030" name="Rectangle 10"/>
          <p:cNvSpPr>
            <a:spLocks noChangeArrowheads="1"/>
          </p:cNvSpPr>
          <p:nvPr/>
        </p:nvSpPr>
        <p:spPr bwMode="auto">
          <a:xfrm>
            <a:off x="381000" y="533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b="1">
                <a:solidFill>
                  <a:srgbClr val="FF0000"/>
                </a:solidFill>
              </a:rPr>
              <a:t>[解]：</a:t>
            </a:r>
            <a:r>
              <a:rPr lang="zh-CN" altLang="en-US" b="1">
                <a:solidFill>
                  <a:srgbClr val="000000"/>
                </a:solidFill>
              </a:rPr>
              <a:t>取导线中心为坐标原点</a:t>
            </a:r>
            <a:r>
              <a:rPr lang="en-US" altLang="zh-CN" b="1">
                <a:solidFill>
                  <a:srgbClr val="000000"/>
                </a:solidFill>
              </a:rPr>
              <a:t>O，</a:t>
            </a:r>
            <a:r>
              <a:rPr lang="zh-CN" altLang="en-US" b="1">
                <a:solidFill>
                  <a:srgbClr val="000000"/>
                </a:solidFill>
              </a:rPr>
              <a:t>根据</a:t>
            </a:r>
            <a:r>
              <a:rPr lang="zh-CN" altLang="en-US" b="1">
                <a:solidFill>
                  <a:srgbClr val="FF0033"/>
                </a:solidFill>
              </a:rPr>
              <a:t>毕—萨定律</a:t>
            </a:r>
            <a:r>
              <a:rPr lang="zh-CN" altLang="en-US" b="1">
                <a:solidFill>
                  <a:srgbClr val="000000"/>
                </a:solidFill>
              </a:rPr>
              <a:t>，长直载流导线产生的磁场为</a:t>
            </a:r>
            <a:endParaRPr lang="zh-CN" altLang="en-US">
              <a:solidFill>
                <a:srgbClr val="000000"/>
              </a:solidFill>
            </a:endParaRPr>
          </a:p>
          <a:p>
            <a:pPr>
              <a:spcBef>
                <a:spcPct val="0"/>
              </a:spcBef>
              <a:buClrTx/>
              <a:buSzTx/>
              <a:buFontTx/>
              <a:buNone/>
            </a:pPr>
            <a:endParaRPr lang="zh-CN" altLang="en-US">
              <a:solidFill>
                <a:srgbClr val="FFFFFF"/>
              </a:solidFill>
            </a:endParaRPr>
          </a:p>
        </p:txBody>
      </p:sp>
      <p:graphicFrame>
        <p:nvGraphicFramePr>
          <p:cNvPr id="129031" name="Object 11"/>
          <p:cNvGraphicFramePr>
            <a:graphicFrameLocks noChangeAspect="1"/>
          </p:cNvGraphicFramePr>
          <p:nvPr/>
        </p:nvGraphicFramePr>
        <p:xfrm>
          <a:off x="2555875" y="1773238"/>
          <a:ext cx="1601788" cy="1162050"/>
        </p:xfrm>
        <a:graphic>
          <a:graphicData uri="http://schemas.openxmlformats.org/presentationml/2006/ole">
            <mc:AlternateContent xmlns:mc="http://schemas.openxmlformats.org/markup-compatibility/2006">
              <mc:Choice xmlns:v="urn:schemas-microsoft-com:vml" Requires="v">
                <p:oleObj spid="_x0000_s129196" name="公式" r:id="rId5" imgW="545863" imgH="393529" progId="Equation.3">
                  <p:embed/>
                </p:oleObj>
              </mc:Choice>
              <mc:Fallback>
                <p:oleObj name="公式" r:id="rId5" imgW="545863" imgH="393529" progId="Equation.3">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1773238"/>
                        <a:ext cx="160178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2" name="Object 12"/>
          <p:cNvGraphicFramePr>
            <a:graphicFrameLocks noChangeAspect="1"/>
          </p:cNvGraphicFramePr>
          <p:nvPr/>
        </p:nvGraphicFramePr>
        <p:xfrm>
          <a:off x="5867400" y="1676400"/>
          <a:ext cx="2838450" cy="4549775"/>
        </p:xfrm>
        <a:graphic>
          <a:graphicData uri="http://schemas.openxmlformats.org/presentationml/2006/ole">
            <mc:AlternateContent xmlns:mc="http://schemas.openxmlformats.org/markup-compatibility/2006">
              <mc:Choice xmlns:v="urn:schemas-microsoft-com:vml" Requires="v">
                <p:oleObj spid="_x0000_s129197" name="BMP 图像" r:id="rId7" imgW="1486107" imgH="2381582" progId="PBrush">
                  <p:embed/>
                </p:oleObj>
              </mc:Choice>
              <mc:Fallback>
                <p:oleObj name="BMP 图像" r:id="rId7" imgW="1486107" imgH="2381582" progId="PBrush">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1676400"/>
                        <a:ext cx="2838450" cy="454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395288" y="692150"/>
            <a:ext cx="853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sz="3600" b="1">
                <a:solidFill>
                  <a:srgbClr val="000000"/>
                </a:solidFill>
              </a:rPr>
              <a:t>通过整个线框的</a:t>
            </a:r>
            <a:r>
              <a:rPr lang="zh-CN" altLang="en-US" sz="3600" b="1">
                <a:solidFill>
                  <a:srgbClr val="0000FF"/>
                </a:solidFill>
              </a:rPr>
              <a:t>磁通量</a:t>
            </a:r>
            <a:r>
              <a:rPr lang="zh-CN" altLang="en-US" sz="3600" b="1">
                <a:solidFill>
                  <a:srgbClr val="000000"/>
                </a:solidFill>
              </a:rPr>
              <a:t>为积分</a:t>
            </a:r>
            <a:endParaRPr lang="zh-CN" altLang="en-US" sz="3600">
              <a:solidFill>
                <a:srgbClr val="FFFFFF"/>
              </a:solidFill>
            </a:endParaRPr>
          </a:p>
        </p:txBody>
      </p:sp>
      <p:graphicFrame>
        <p:nvGraphicFramePr>
          <p:cNvPr id="130051" name="Object 3"/>
          <p:cNvGraphicFramePr>
            <a:graphicFrameLocks noChangeAspect="1"/>
          </p:cNvGraphicFramePr>
          <p:nvPr>
            <p:extLst>
              <p:ext uri="{D42A27DB-BD31-4B8C-83A1-F6EECF244321}">
                <p14:modId xmlns:p14="http://schemas.microsoft.com/office/powerpoint/2010/main" val="704080403"/>
              </p:ext>
            </p:extLst>
          </p:nvPr>
        </p:nvGraphicFramePr>
        <p:xfrm>
          <a:off x="358776" y="1916832"/>
          <a:ext cx="5393548" cy="2335659"/>
        </p:xfrm>
        <a:graphic>
          <a:graphicData uri="http://schemas.openxmlformats.org/presentationml/2006/ole">
            <mc:AlternateContent xmlns:mc="http://schemas.openxmlformats.org/markup-compatibility/2006">
              <mc:Choice xmlns:v="urn:schemas-microsoft-com:vml" Requires="v">
                <p:oleObj spid="_x0000_s130107" name="公式" r:id="rId3" imgW="1892300" imgH="812800" progId="Equation.3">
                  <p:embed/>
                </p:oleObj>
              </mc:Choice>
              <mc:Fallback>
                <p:oleObj name="公式" r:id="rId3" imgW="1892300" imgH="812800"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6" y="1916832"/>
                        <a:ext cx="5393548" cy="2335659"/>
                      </a:xfrm>
                      <a:prstGeom prst="rect">
                        <a:avLst/>
                      </a:prstGeom>
                      <a:noFill/>
                      <a:extLst/>
                    </p:spPr>
                  </p:pic>
                </p:oleObj>
              </mc:Fallback>
            </mc:AlternateContent>
          </a:graphicData>
        </a:graphic>
      </p:graphicFrame>
      <p:pic>
        <p:nvPicPr>
          <p:cNvPr id="13005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412875"/>
            <a:ext cx="2838450"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descr="羊皮纸"/>
          <p:cNvGraphicFramePr>
            <a:graphicFrameLocks noChangeAspect="1"/>
          </p:cNvGraphicFramePr>
          <p:nvPr/>
        </p:nvGraphicFramePr>
        <p:xfrm>
          <a:off x="1042988" y="5445125"/>
          <a:ext cx="3387725" cy="876300"/>
        </p:xfrm>
        <a:graphic>
          <a:graphicData uri="http://schemas.openxmlformats.org/presentationml/2006/ole">
            <mc:AlternateContent xmlns:mc="http://schemas.openxmlformats.org/markup-compatibility/2006">
              <mc:Choice xmlns:v="urn:schemas-microsoft-com:vml" Requires="v">
                <p:oleObj spid="_x0000_s403832" name="公式" r:id="rId3" imgW="1167893" imgH="291973" progId="Equation.3">
                  <p:embed/>
                </p:oleObj>
              </mc:Choice>
              <mc:Fallback>
                <p:oleObj name="公式" r:id="rId3" imgW="1167893" imgH="291973" progId="Equation.3">
                  <p:embed/>
                  <p:pic>
                    <p:nvPicPr>
                      <p:cNvPr id="3074" name="Object 2" descr="羊皮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445125"/>
                        <a:ext cx="3387725" cy="876300"/>
                      </a:xfrm>
                      <a:prstGeom prst="rect">
                        <a:avLst/>
                      </a:prstGeom>
                      <a:blipFill dpi="0" rotWithShape="0">
                        <a:blip r:embed="rId5"/>
                        <a:srcRect/>
                        <a:tile tx="0" ty="0" sx="100000" sy="100000" flip="none" algn="tl"/>
                      </a:blipFill>
                      <a:ln w="28575">
                        <a:solidFill>
                          <a:srgbClr val="FF0000"/>
                        </a:solidFill>
                        <a:miter lim="800000"/>
                        <a:headEnd/>
                        <a:tailEnd/>
                      </a:ln>
                    </p:spPr>
                  </p:pic>
                </p:oleObj>
              </mc:Fallback>
            </mc:AlternateContent>
          </a:graphicData>
        </a:graphic>
      </p:graphicFrame>
      <p:graphicFrame>
        <p:nvGraphicFramePr>
          <p:cNvPr id="3075" name="Object 3"/>
          <p:cNvGraphicFramePr>
            <a:graphicFrameLocks noChangeAspect="1"/>
          </p:cNvGraphicFramePr>
          <p:nvPr/>
        </p:nvGraphicFramePr>
        <p:xfrm>
          <a:off x="539750" y="4221163"/>
          <a:ext cx="4248150" cy="552450"/>
        </p:xfrm>
        <a:graphic>
          <a:graphicData uri="http://schemas.openxmlformats.org/presentationml/2006/ole">
            <mc:AlternateContent xmlns:mc="http://schemas.openxmlformats.org/markup-compatibility/2006">
              <mc:Choice xmlns:v="urn:schemas-microsoft-com:vml" Requires="v">
                <p:oleObj spid="_x0000_s403833" name="公式" r:id="rId6" imgW="1866900" imgH="228600" progId="Equation.3">
                  <p:embed/>
                </p:oleObj>
              </mc:Choice>
              <mc:Fallback>
                <p:oleObj name="公式" r:id="rId6" imgW="1866900" imgH="228600" progId="Equation.3">
                  <p:embed/>
                  <p:pic>
                    <p:nvPicPr>
                      <p:cNvPr id="307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221163"/>
                        <a:ext cx="424815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1428728" y="2428868"/>
          <a:ext cx="4097343" cy="1075334"/>
        </p:xfrm>
        <a:graphic>
          <a:graphicData uri="http://schemas.openxmlformats.org/presentationml/2006/ole">
            <mc:AlternateContent xmlns:mc="http://schemas.openxmlformats.org/markup-compatibility/2006">
              <mc:Choice xmlns:v="urn:schemas-microsoft-com:vml" Requires="v">
                <p:oleObj spid="_x0000_s403834" name="公式" r:id="rId8" imgW="1637589" imgH="431613" progId="Equation.3">
                  <p:embed/>
                </p:oleObj>
              </mc:Choice>
              <mc:Fallback>
                <p:oleObj name="公式" r:id="rId8" imgW="1637589" imgH="431613" progId="Equation.3">
                  <p:embed/>
                  <p:pic>
                    <p:nvPicPr>
                      <p:cNvPr id="307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28" y="2428868"/>
                        <a:ext cx="4097343" cy="1075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3" name="Rectangle 5"/>
          <p:cNvSpPr>
            <a:spLocks noChangeArrowheads="1"/>
          </p:cNvSpPr>
          <p:nvPr/>
        </p:nvSpPr>
        <p:spPr bwMode="auto">
          <a:xfrm>
            <a:off x="179388" y="404813"/>
            <a:ext cx="7543800" cy="584200"/>
          </a:xfrm>
          <a:prstGeom prst="rect">
            <a:avLst/>
          </a:prstGeom>
          <a:noFill/>
          <a:ln w="9525">
            <a:noFill/>
            <a:miter lim="800000"/>
            <a:headEnd/>
            <a:tailEnd/>
          </a:ln>
          <a:effectLst/>
        </p:spPr>
        <p:txBody>
          <a:bodyPr>
            <a:spAutoFit/>
          </a:bodyPr>
          <a:lstStyle/>
          <a:p>
            <a:pPr fontAlgn="auto">
              <a:spcBef>
                <a:spcPts val="0"/>
              </a:spcBef>
              <a:spcAft>
                <a:spcPts val="0"/>
              </a:spcAft>
              <a:defRPr/>
            </a:pPr>
            <a:r>
              <a:rPr lang="zh-CN" altLang="en-US" sz="3200" dirty="0">
                <a:solidFill>
                  <a:srgbClr val="CC0000"/>
                </a:solidFill>
                <a:effectLst>
                  <a:outerShdw blurRad="38100" dist="38100" dir="2700000" algn="tl">
                    <a:srgbClr val="C0C0C0"/>
                  </a:outerShdw>
                </a:effectLst>
                <a:latin typeface="+mn-lt"/>
                <a:ea typeface="+mn-ea"/>
              </a:rPr>
              <a:t>  </a:t>
            </a:r>
            <a:r>
              <a:rPr lang="zh-CN" altLang="en-US" sz="3200" b="1" dirty="0">
                <a:solidFill>
                  <a:srgbClr val="080808"/>
                </a:solidFill>
                <a:effectLst>
                  <a:outerShdw blurRad="38100" dist="38100" dir="2700000" algn="tl">
                    <a:srgbClr val="C0C0C0"/>
                  </a:outerShdw>
                </a:effectLst>
                <a:latin typeface="+mn-lt"/>
                <a:ea typeface="+mn-ea"/>
              </a:rPr>
              <a:t>三、电流密度</a:t>
            </a:r>
          </a:p>
        </p:txBody>
      </p:sp>
      <p:sp>
        <p:nvSpPr>
          <p:cNvPr id="3086" name="Oval 6"/>
          <p:cNvSpPr>
            <a:spLocks noChangeArrowheads="1"/>
          </p:cNvSpPr>
          <p:nvPr/>
        </p:nvSpPr>
        <p:spPr bwMode="auto">
          <a:xfrm rot="715387">
            <a:off x="6353175" y="4795838"/>
            <a:ext cx="228600" cy="669925"/>
          </a:xfrm>
          <a:prstGeom prst="ellipse">
            <a:avLst/>
          </a:prstGeom>
          <a:solidFill>
            <a:srgbClr val="FFCCFF"/>
          </a:solidFill>
          <a:ln w="9525">
            <a:solidFill>
              <a:srgbClr val="CC00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87" name="Oval 7"/>
          <p:cNvSpPr>
            <a:spLocks noChangeArrowheads="1"/>
          </p:cNvSpPr>
          <p:nvPr/>
        </p:nvSpPr>
        <p:spPr bwMode="auto">
          <a:xfrm rot="-877252">
            <a:off x="6503988" y="4781550"/>
            <a:ext cx="227012" cy="728663"/>
          </a:xfrm>
          <a:prstGeom prst="ellipse">
            <a:avLst/>
          </a:prstGeom>
          <a:solidFill>
            <a:srgbClr val="FF66FF"/>
          </a:solidFill>
          <a:ln w="9525">
            <a:solidFill>
              <a:srgbClr val="CC00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3088" name="Group 8"/>
          <p:cNvGrpSpPr>
            <a:grpSpLocks/>
          </p:cNvGrpSpPr>
          <p:nvPr/>
        </p:nvGrpSpPr>
        <p:grpSpPr bwMode="auto">
          <a:xfrm>
            <a:off x="6659563" y="4652963"/>
            <a:ext cx="1512887" cy="520700"/>
            <a:chOff x="4198" y="2640"/>
            <a:chExt cx="746" cy="600"/>
          </a:xfrm>
        </p:grpSpPr>
        <p:sp>
          <p:nvSpPr>
            <p:cNvPr id="3103" name="Line 9"/>
            <p:cNvSpPr>
              <a:spLocks noChangeShapeType="1"/>
            </p:cNvSpPr>
            <p:nvPr/>
          </p:nvSpPr>
          <p:spPr bwMode="auto">
            <a:xfrm flipV="1">
              <a:off x="4198" y="2856"/>
              <a:ext cx="384" cy="38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4" name="Object 12"/>
            <p:cNvGraphicFramePr>
              <a:graphicFrameLocks noChangeAspect="1"/>
            </p:cNvGraphicFramePr>
            <p:nvPr/>
          </p:nvGraphicFramePr>
          <p:xfrm>
            <a:off x="4560" y="2640"/>
            <a:ext cx="384" cy="367"/>
          </p:xfrm>
          <a:graphic>
            <a:graphicData uri="http://schemas.openxmlformats.org/presentationml/2006/ole">
              <mc:AlternateContent xmlns:mc="http://schemas.openxmlformats.org/markup-compatibility/2006">
                <mc:Choice xmlns:v="urn:schemas-microsoft-com:vml" Requires="v">
                  <p:oleObj spid="_x0000_s403835" name="公式" r:id="rId10" imgW="215713" imgH="203024" progId="Equation.3">
                    <p:embed/>
                  </p:oleObj>
                </mc:Choice>
                <mc:Fallback>
                  <p:oleObj name="公式" r:id="rId10" imgW="215713" imgH="203024" progId="Equation.3">
                    <p:embed/>
                    <p:pic>
                      <p:nvPicPr>
                        <p:cNvPr id="3084"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2640"/>
                          <a:ext cx="384"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89" name="Group 11"/>
          <p:cNvGrpSpPr>
            <a:grpSpLocks/>
          </p:cNvGrpSpPr>
          <p:nvPr/>
        </p:nvGrpSpPr>
        <p:grpSpPr bwMode="auto">
          <a:xfrm>
            <a:off x="6656388" y="5130800"/>
            <a:ext cx="1268412" cy="736600"/>
            <a:chOff x="4080" y="3264"/>
            <a:chExt cx="799" cy="528"/>
          </a:xfrm>
        </p:grpSpPr>
        <p:sp>
          <p:nvSpPr>
            <p:cNvPr id="3102" name="Line 12"/>
            <p:cNvSpPr>
              <a:spLocks noChangeShapeType="1"/>
            </p:cNvSpPr>
            <p:nvPr/>
          </p:nvSpPr>
          <p:spPr bwMode="auto">
            <a:xfrm>
              <a:off x="4080" y="3264"/>
              <a:ext cx="47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3" name="Object 11"/>
            <p:cNvGraphicFramePr>
              <a:graphicFrameLocks noChangeAspect="1"/>
            </p:cNvGraphicFramePr>
            <p:nvPr/>
          </p:nvGraphicFramePr>
          <p:xfrm>
            <a:off x="4512" y="3312"/>
            <a:ext cx="367" cy="480"/>
          </p:xfrm>
          <a:graphic>
            <a:graphicData uri="http://schemas.openxmlformats.org/presentationml/2006/ole">
              <mc:AlternateContent xmlns:mc="http://schemas.openxmlformats.org/markup-compatibility/2006">
                <mc:Choice xmlns:v="urn:schemas-microsoft-com:vml" Requires="v">
                  <p:oleObj spid="_x0000_s403836" name="公式" r:id="rId12" imgW="139579" imgH="215713" progId="Equation.3">
                    <p:embed/>
                  </p:oleObj>
                </mc:Choice>
                <mc:Fallback>
                  <p:oleObj name="公式" r:id="rId12" imgW="139579" imgH="215713" progId="Equation.3">
                    <p:embed/>
                    <p:pic>
                      <p:nvPicPr>
                        <p:cNvPr id="3083"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2" y="3312"/>
                          <a:ext cx="367"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7" name="Object 5"/>
          <p:cNvGraphicFramePr>
            <a:graphicFrameLocks noChangeAspect="1"/>
          </p:cNvGraphicFramePr>
          <p:nvPr/>
        </p:nvGraphicFramePr>
        <p:xfrm>
          <a:off x="7092950" y="4941888"/>
          <a:ext cx="274638" cy="334962"/>
        </p:xfrm>
        <a:graphic>
          <a:graphicData uri="http://schemas.openxmlformats.org/presentationml/2006/ole">
            <mc:AlternateContent xmlns:mc="http://schemas.openxmlformats.org/markup-compatibility/2006">
              <mc:Choice xmlns:v="urn:schemas-microsoft-com:vml" Requires="v">
                <p:oleObj spid="_x0000_s403837" name="公式" r:id="rId14" imgW="139700" imgH="139700" progId="Equation.3">
                  <p:embed/>
                </p:oleObj>
              </mc:Choice>
              <mc:Fallback>
                <p:oleObj name="公式" r:id="rId14" imgW="139700" imgH="139700" progId="Equation.3">
                  <p:embed/>
                  <p:pic>
                    <p:nvPicPr>
                      <p:cNvPr id="3077"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2950" y="4941888"/>
                        <a:ext cx="274638"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90" name="Group 15"/>
          <p:cNvGrpSpPr>
            <a:grpSpLocks/>
          </p:cNvGrpSpPr>
          <p:nvPr/>
        </p:nvGrpSpPr>
        <p:grpSpPr bwMode="auto">
          <a:xfrm>
            <a:off x="5334000" y="3962400"/>
            <a:ext cx="3352800" cy="2133600"/>
            <a:chOff x="3360" y="2496"/>
            <a:chExt cx="2112" cy="1344"/>
          </a:xfrm>
        </p:grpSpPr>
        <p:sp>
          <p:nvSpPr>
            <p:cNvPr id="3096" name="Rectangle 16"/>
            <p:cNvSpPr>
              <a:spLocks noChangeArrowheads="1"/>
            </p:cNvSpPr>
            <p:nvPr/>
          </p:nvSpPr>
          <p:spPr bwMode="auto">
            <a:xfrm>
              <a:off x="3360" y="2496"/>
              <a:ext cx="2112" cy="13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7" name="Oval 17"/>
            <p:cNvSpPr>
              <a:spLocks noChangeArrowheads="1"/>
            </p:cNvSpPr>
            <p:nvPr/>
          </p:nvSpPr>
          <p:spPr bwMode="auto">
            <a:xfrm>
              <a:off x="3571" y="2909"/>
              <a:ext cx="174" cy="51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8" name="Oval 18"/>
            <p:cNvSpPr>
              <a:spLocks noChangeArrowheads="1"/>
            </p:cNvSpPr>
            <p:nvPr/>
          </p:nvSpPr>
          <p:spPr bwMode="auto">
            <a:xfrm>
              <a:off x="4989" y="2695"/>
              <a:ext cx="259" cy="1016"/>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9" name="Freeform 19"/>
            <p:cNvSpPr>
              <a:spLocks/>
            </p:cNvSpPr>
            <p:nvPr/>
          </p:nvSpPr>
          <p:spPr bwMode="auto">
            <a:xfrm>
              <a:off x="3657" y="2664"/>
              <a:ext cx="1460" cy="245"/>
            </a:xfrm>
            <a:custGeom>
              <a:avLst/>
              <a:gdLst>
                <a:gd name="T0" fmla="*/ 0 w 1509"/>
                <a:gd name="T1" fmla="*/ 207 h 207"/>
                <a:gd name="T2" fmla="*/ 240 w 1509"/>
                <a:gd name="T3" fmla="*/ 125 h 207"/>
                <a:gd name="T4" fmla="*/ 530 w 1509"/>
                <a:gd name="T5" fmla="*/ 60 h 207"/>
                <a:gd name="T6" fmla="*/ 789 w 1509"/>
                <a:gd name="T7" fmla="*/ 22 h 207"/>
                <a:gd name="T8" fmla="*/ 1159 w 1509"/>
                <a:gd name="T9" fmla="*/ 1 h 207"/>
                <a:gd name="T10" fmla="*/ 1509 w 1509"/>
                <a:gd name="T11" fmla="*/ 15 h 207"/>
                <a:gd name="T12" fmla="*/ 0 60000 65536"/>
                <a:gd name="T13" fmla="*/ 0 60000 65536"/>
                <a:gd name="T14" fmla="*/ 0 60000 65536"/>
                <a:gd name="T15" fmla="*/ 0 60000 65536"/>
                <a:gd name="T16" fmla="*/ 0 60000 65536"/>
                <a:gd name="T17" fmla="*/ 0 60000 65536"/>
                <a:gd name="T18" fmla="*/ 0 w 1509"/>
                <a:gd name="T19" fmla="*/ 0 h 207"/>
                <a:gd name="T20" fmla="*/ 1509 w 150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1509" h="207">
                  <a:moveTo>
                    <a:pt x="0" y="207"/>
                  </a:moveTo>
                  <a:cubicBezTo>
                    <a:pt x="40" y="193"/>
                    <a:pt x="152" y="149"/>
                    <a:pt x="240" y="125"/>
                  </a:cubicBezTo>
                  <a:cubicBezTo>
                    <a:pt x="328" y="101"/>
                    <a:pt x="439" y="77"/>
                    <a:pt x="530" y="60"/>
                  </a:cubicBezTo>
                  <a:cubicBezTo>
                    <a:pt x="621" y="43"/>
                    <a:pt x="684" y="32"/>
                    <a:pt x="789" y="22"/>
                  </a:cubicBezTo>
                  <a:cubicBezTo>
                    <a:pt x="894" y="12"/>
                    <a:pt x="1039" y="2"/>
                    <a:pt x="1159" y="1"/>
                  </a:cubicBezTo>
                  <a:cubicBezTo>
                    <a:pt x="1279" y="0"/>
                    <a:pt x="1436" y="12"/>
                    <a:pt x="1509" y="15"/>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100" name="Freeform 20"/>
            <p:cNvSpPr>
              <a:spLocks/>
            </p:cNvSpPr>
            <p:nvPr/>
          </p:nvSpPr>
          <p:spPr bwMode="auto">
            <a:xfrm>
              <a:off x="3650" y="3420"/>
              <a:ext cx="1461" cy="291"/>
            </a:xfrm>
            <a:custGeom>
              <a:avLst/>
              <a:gdLst>
                <a:gd name="T0" fmla="*/ 0 w 1509"/>
                <a:gd name="T1" fmla="*/ 0 h 247"/>
                <a:gd name="T2" fmla="*/ 521 w 1509"/>
                <a:gd name="T3" fmla="*/ 96 h 247"/>
                <a:gd name="T4" fmla="*/ 1509 w 1509"/>
                <a:gd name="T5" fmla="*/ 247 h 247"/>
                <a:gd name="T6" fmla="*/ 0 60000 65536"/>
                <a:gd name="T7" fmla="*/ 0 60000 65536"/>
                <a:gd name="T8" fmla="*/ 0 60000 65536"/>
                <a:gd name="T9" fmla="*/ 0 w 1509"/>
                <a:gd name="T10" fmla="*/ 0 h 247"/>
                <a:gd name="T11" fmla="*/ 1509 w 1509"/>
                <a:gd name="T12" fmla="*/ 247 h 247"/>
              </a:gdLst>
              <a:ahLst/>
              <a:cxnLst>
                <a:cxn ang="T6">
                  <a:pos x="T0" y="T1"/>
                </a:cxn>
                <a:cxn ang="T7">
                  <a:pos x="T2" y="T3"/>
                </a:cxn>
                <a:cxn ang="T8">
                  <a:pos x="T4" y="T5"/>
                </a:cxn>
              </a:cxnLst>
              <a:rect l="T9" t="T10" r="T11" b="T12"/>
              <a:pathLst>
                <a:path w="1509" h="247">
                  <a:moveTo>
                    <a:pt x="0" y="0"/>
                  </a:moveTo>
                  <a:cubicBezTo>
                    <a:pt x="87" y="16"/>
                    <a:pt x="270" y="55"/>
                    <a:pt x="521" y="96"/>
                  </a:cubicBezTo>
                  <a:cubicBezTo>
                    <a:pt x="772" y="137"/>
                    <a:pt x="1303" y="216"/>
                    <a:pt x="1509" y="247"/>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101" name="Line 21"/>
            <p:cNvSpPr>
              <a:spLocks noChangeShapeType="1"/>
            </p:cNvSpPr>
            <p:nvPr/>
          </p:nvSpPr>
          <p:spPr bwMode="auto">
            <a:xfrm>
              <a:off x="5050" y="3210"/>
              <a:ext cx="367" cy="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2" name="Object 10"/>
            <p:cNvGraphicFramePr>
              <a:graphicFrameLocks noChangeAspect="1"/>
            </p:cNvGraphicFramePr>
            <p:nvPr/>
          </p:nvGraphicFramePr>
          <p:xfrm>
            <a:off x="5299" y="2992"/>
            <a:ext cx="131" cy="241"/>
          </p:xfrm>
          <a:graphic>
            <a:graphicData uri="http://schemas.openxmlformats.org/presentationml/2006/ole">
              <mc:AlternateContent xmlns:mc="http://schemas.openxmlformats.org/markup-compatibility/2006">
                <mc:Choice xmlns:v="urn:schemas-microsoft-com:vml" Requires="v">
                  <p:oleObj spid="_x0000_s403838" name="公式" r:id="rId16" imgW="165028" imgH="228501" progId="Equation.3">
                    <p:embed/>
                  </p:oleObj>
                </mc:Choice>
                <mc:Fallback>
                  <p:oleObj name="公式" r:id="rId16" imgW="165028" imgH="228501" progId="Equation.3">
                    <p:embed/>
                    <p:pic>
                      <p:nvPicPr>
                        <p:cNvPr id="3082"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9" y="2992"/>
                          <a:ext cx="131"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8" name="Object 6"/>
          <p:cNvGraphicFramePr>
            <a:graphicFrameLocks noChangeAspect="1"/>
          </p:cNvGraphicFramePr>
          <p:nvPr/>
        </p:nvGraphicFramePr>
        <p:xfrm>
          <a:off x="2987675" y="333375"/>
          <a:ext cx="531813" cy="641350"/>
        </p:xfrm>
        <a:graphic>
          <a:graphicData uri="http://schemas.openxmlformats.org/presentationml/2006/ole">
            <mc:AlternateContent xmlns:mc="http://schemas.openxmlformats.org/markup-compatibility/2006">
              <mc:Choice xmlns:v="urn:schemas-microsoft-com:vml" Requires="v">
                <p:oleObj spid="_x0000_s403839" name="公式" r:id="rId18" imgW="139579" imgH="215713" progId="Equation.3">
                  <p:embed/>
                </p:oleObj>
              </mc:Choice>
              <mc:Fallback>
                <p:oleObj name="公式" r:id="rId18" imgW="139579" imgH="215713" progId="Equation.3">
                  <p:embed/>
                  <p:pic>
                    <p:nvPicPr>
                      <p:cNvPr id="307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333375"/>
                        <a:ext cx="531813"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Text Box 27"/>
          <p:cNvSpPr txBox="1">
            <a:spLocks noChangeArrowheads="1"/>
          </p:cNvSpPr>
          <p:nvPr/>
        </p:nvSpPr>
        <p:spPr bwMode="auto">
          <a:xfrm>
            <a:off x="1258888" y="1700213"/>
            <a:ext cx="6769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方向</a:t>
            </a:r>
            <a:r>
              <a:rPr lang="zh-CN" altLang="en-US" sz="2800" b="1"/>
              <a:t>规定：</a:t>
            </a:r>
            <a:r>
              <a:rPr lang="zh-CN" altLang="en-US" sz="2800" b="1">
                <a:solidFill>
                  <a:srgbClr val="000000"/>
                </a:solidFill>
              </a:rPr>
              <a:t>该点</a:t>
            </a:r>
            <a:r>
              <a:rPr lang="zh-CN" altLang="en-US" sz="2800" b="1">
                <a:solidFill>
                  <a:srgbClr val="CC0000"/>
                </a:solidFill>
              </a:rPr>
              <a:t>正</a:t>
            </a:r>
            <a:r>
              <a:rPr lang="zh-CN" altLang="en-US" sz="2800" b="1">
                <a:solidFill>
                  <a:srgbClr val="333333"/>
                </a:solidFill>
              </a:rPr>
              <a:t>电荷</a:t>
            </a:r>
            <a:r>
              <a:rPr lang="zh-CN" altLang="en-US" sz="2800" b="1">
                <a:solidFill>
                  <a:srgbClr val="000000"/>
                </a:solidFill>
              </a:rPr>
              <a:t>运动方向</a:t>
            </a:r>
          </a:p>
          <a:p>
            <a:endParaRPr lang="zh-CN" altLang="en-US"/>
          </a:p>
        </p:txBody>
      </p:sp>
      <p:sp>
        <p:nvSpPr>
          <p:cNvPr id="3092" name="Text Box 28"/>
          <p:cNvSpPr txBox="1">
            <a:spLocks noChangeArrowheads="1"/>
          </p:cNvSpPr>
          <p:nvPr/>
        </p:nvSpPr>
        <p:spPr bwMode="auto">
          <a:xfrm>
            <a:off x="1258888" y="1125538"/>
            <a:ext cx="816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大小</a:t>
            </a:r>
            <a:r>
              <a:rPr lang="zh-CN" altLang="en-US" sz="2800" b="1">
                <a:solidFill>
                  <a:srgbClr val="000000"/>
                </a:solidFill>
              </a:rPr>
              <a:t>规定：垂直电流方向上的单位面积的电流</a:t>
            </a:r>
          </a:p>
        </p:txBody>
      </p:sp>
      <p:graphicFrame>
        <p:nvGraphicFramePr>
          <p:cNvPr id="3079" name="Object 7"/>
          <p:cNvGraphicFramePr>
            <a:graphicFrameLocks noChangeAspect="1"/>
          </p:cNvGraphicFramePr>
          <p:nvPr/>
        </p:nvGraphicFramePr>
        <p:xfrm>
          <a:off x="6516688" y="4508500"/>
          <a:ext cx="468312" cy="385763"/>
        </p:xfrm>
        <a:graphic>
          <a:graphicData uri="http://schemas.openxmlformats.org/presentationml/2006/ole">
            <mc:AlternateContent xmlns:mc="http://schemas.openxmlformats.org/markup-compatibility/2006">
              <mc:Choice xmlns:v="urn:schemas-microsoft-com:vml" Requires="v">
                <p:oleObj spid="_x0000_s403840" name="公式" r:id="rId19" imgW="215619" imgH="177569" progId="Equation.3">
                  <p:embed/>
                </p:oleObj>
              </mc:Choice>
              <mc:Fallback>
                <p:oleObj name="公式" r:id="rId19" imgW="215619" imgH="177569" progId="Equation.3">
                  <p:embed/>
                  <p:pic>
                    <p:nvPicPr>
                      <p:cNvPr id="3079"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6688" y="4508500"/>
                        <a:ext cx="468312"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8"/>
          <p:cNvGraphicFramePr>
            <a:graphicFrameLocks noChangeAspect="1"/>
          </p:cNvGraphicFramePr>
          <p:nvPr/>
        </p:nvGraphicFramePr>
        <p:xfrm>
          <a:off x="5940425" y="5445125"/>
          <a:ext cx="577850" cy="468313"/>
        </p:xfrm>
        <a:graphic>
          <a:graphicData uri="http://schemas.openxmlformats.org/presentationml/2006/ole">
            <mc:AlternateContent xmlns:mc="http://schemas.openxmlformats.org/markup-compatibility/2006">
              <mc:Choice xmlns:v="urn:schemas-microsoft-com:vml" Requires="v">
                <p:oleObj spid="_x0000_s403841" name="公式" r:id="rId21" imgW="266353" imgH="215619" progId="Equation.3">
                  <p:embed/>
                </p:oleObj>
              </mc:Choice>
              <mc:Fallback>
                <p:oleObj name="公式" r:id="rId21" imgW="266353" imgH="215619" progId="Equation.3">
                  <p:embed/>
                  <p:pic>
                    <p:nvPicPr>
                      <p:cNvPr id="308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0425" y="5445125"/>
                        <a:ext cx="577850"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1" name="Object 9"/>
          <p:cNvGraphicFramePr>
            <a:graphicFrameLocks noChangeAspect="1"/>
          </p:cNvGraphicFramePr>
          <p:nvPr/>
        </p:nvGraphicFramePr>
        <p:xfrm>
          <a:off x="6000760" y="2714620"/>
          <a:ext cx="2303462" cy="539750"/>
        </p:xfrm>
        <a:graphic>
          <a:graphicData uri="http://schemas.openxmlformats.org/presentationml/2006/ole">
            <mc:AlternateContent xmlns:mc="http://schemas.openxmlformats.org/markup-compatibility/2006">
              <mc:Choice xmlns:v="urn:schemas-microsoft-com:vml" Requires="v">
                <p:oleObj spid="_x0000_s403842" name="公式" r:id="rId23" imgW="977900" imgH="228600" progId="Equation.3">
                  <p:embed/>
                </p:oleObj>
              </mc:Choice>
              <mc:Fallback>
                <p:oleObj name="公式" r:id="rId23" imgW="977900" imgH="228600" progId="Equation.3">
                  <p:embed/>
                  <p:pic>
                    <p:nvPicPr>
                      <p:cNvPr id="3081"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00760" y="2714620"/>
                        <a:ext cx="23034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3" name="Line 33"/>
          <p:cNvSpPr>
            <a:spLocks noChangeShapeType="1"/>
          </p:cNvSpPr>
          <p:nvPr/>
        </p:nvSpPr>
        <p:spPr bwMode="auto">
          <a:xfrm flipV="1">
            <a:off x="6659563" y="4941888"/>
            <a:ext cx="144462" cy="714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94" name="Line 34"/>
          <p:cNvSpPr>
            <a:spLocks noChangeShapeType="1"/>
          </p:cNvSpPr>
          <p:nvPr/>
        </p:nvSpPr>
        <p:spPr bwMode="auto">
          <a:xfrm>
            <a:off x="6804025" y="4941888"/>
            <a:ext cx="73025"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95" name="Arc 35"/>
          <p:cNvSpPr>
            <a:spLocks/>
          </p:cNvSpPr>
          <p:nvPr/>
        </p:nvSpPr>
        <p:spPr bwMode="auto">
          <a:xfrm>
            <a:off x="7019925" y="5013325"/>
            <a:ext cx="73025" cy="215900"/>
          </a:xfrm>
          <a:custGeom>
            <a:avLst/>
            <a:gdLst>
              <a:gd name="T0" fmla="*/ 0 w 21600"/>
              <a:gd name="T1" fmla="*/ 0 h 21600"/>
              <a:gd name="T2" fmla="*/ 73025 w 21600"/>
              <a:gd name="T3" fmla="*/ 215900 h 21600"/>
              <a:gd name="T4" fmla="*/ 0 w 21600"/>
              <a:gd name="T5" fmla="*/ 2159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Tree>
    <p:extLst>
      <p:ext uri="{BB962C8B-B14F-4D97-AF65-F5344CB8AC3E}">
        <p14:creationId xmlns:p14="http://schemas.microsoft.com/office/powerpoint/2010/main" val="24518888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4"/>
          <p:cNvGraphicFramePr>
            <a:graphicFrameLocks noChangeAspect="1"/>
          </p:cNvGraphicFramePr>
          <p:nvPr/>
        </p:nvGraphicFramePr>
        <p:xfrm>
          <a:off x="2214563" y="3714750"/>
          <a:ext cx="2208212" cy="800100"/>
        </p:xfrm>
        <a:graphic>
          <a:graphicData uri="http://schemas.openxmlformats.org/presentationml/2006/ole">
            <mc:AlternateContent xmlns:mc="http://schemas.openxmlformats.org/markup-compatibility/2006">
              <mc:Choice xmlns:v="urn:schemas-microsoft-com:vml" Requires="v">
                <p:oleObj spid="_x0000_s131299" name="公式" r:id="rId3" imgW="799753" imgH="291973" progId="Equation.3">
                  <p:embed/>
                </p:oleObj>
              </mc:Choice>
              <mc:Fallback>
                <p:oleObj name="公式" r:id="rId3" imgW="799753" imgH="291973"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3714750"/>
                        <a:ext cx="2208212"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5" name="Object 6"/>
          <p:cNvGraphicFramePr>
            <a:graphicFrameLocks noChangeAspect="1"/>
          </p:cNvGraphicFramePr>
          <p:nvPr/>
        </p:nvGraphicFramePr>
        <p:xfrm>
          <a:off x="2357438" y="1928813"/>
          <a:ext cx="2000250" cy="752475"/>
        </p:xfrm>
        <a:graphic>
          <a:graphicData uri="http://schemas.openxmlformats.org/presentationml/2006/ole">
            <mc:AlternateContent xmlns:mc="http://schemas.openxmlformats.org/markup-compatibility/2006">
              <mc:Choice xmlns:v="urn:schemas-microsoft-com:vml" Requires="v">
                <p:oleObj spid="_x0000_s131300" name="公式" r:id="rId5" imgW="787400" imgH="292100" progId="Equation.3">
                  <p:embed/>
                </p:oleObj>
              </mc:Choice>
              <mc:Fallback>
                <p:oleObj name="公式" r:id="rId5" imgW="787400" imgH="292100" progId="Equation.3">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1928813"/>
                        <a:ext cx="20002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6" name="Rectangle 9"/>
          <p:cNvSpPr>
            <a:spLocks noChangeArrowheads="1"/>
          </p:cNvSpPr>
          <p:nvPr/>
        </p:nvSpPr>
        <p:spPr bwMode="auto">
          <a:xfrm>
            <a:off x="4572000" y="1989138"/>
            <a:ext cx="222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电场是有源场</a:t>
            </a:r>
            <a:r>
              <a:rPr lang="en-US" altLang="zh-CN" sz="2400" b="1">
                <a:solidFill>
                  <a:srgbClr val="FF0000"/>
                </a:solidFill>
              </a:rPr>
              <a:t>)</a:t>
            </a:r>
          </a:p>
        </p:txBody>
      </p:sp>
      <p:sp>
        <p:nvSpPr>
          <p:cNvPr id="131077" name="Rectangle 10"/>
          <p:cNvSpPr>
            <a:spLocks noChangeArrowheads="1"/>
          </p:cNvSpPr>
          <p:nvPr/>
        </p:nvSpPr>
        <p:spPr bwMode="auto">
          <a:xfrm>
            <a:off x="4643438" y="2928938"/>
            <a:ext cx="222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电场是无旋场</a:t>
            </a:r>
            <a:r>
              <a:rPr lang="en-US" altLang="zh-CN" sz="2400" b="1">
                <a:solidFill>
                  <a:srgbClr val="FF0000"/>
                </a:solidFill>
              </a:rPr>
              <a:t>)</a:t>
            </a:r>
          </a:p>
        </p:txBody>
      </p:sp>
      <p:sp>
        <p:nvSpPr>
          <p:cNvPr id="131078" name="Rectangle 11"/>
          <p:cNvSpPr>
            <a:spLocks noChangeArrowheads="1"/>
          </p:cNvSpPr>
          <p:nvPr/>
        </p:nvSpPr>
        <p:spPr bwMode="auto">
          <a:xfrm>
            <a:off x="4714875" y="3786188"/>
            <a:ext cx="221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磁场是无源场</a:t>
            </a:r>
            <a:r>
              <a:rPr lang="en-US" altLang="zh-CN" sz="2400" b="1">
                <a:solidFill>
                  <a:srgbClr val="FF0000"/>
                </a:solidFill>
              </a:rPr>
              <a:t>)</a:t>
            </a:r>
          </a:p>
        </p:txBody>
      </p:sp>
      <p:graphicFrame>
        <p:nvGraphicFramePr>
          <p:cNvPr id="131079" name="Object 12"/>
          <p:cNvGraphicFramePr>
            <a:graphicFrameLocks noChangeAspect="1"/>
          </p:cNvGraphicFramePr>
          <p:nvPr/>
        </p:nvGraphicFramePr>
        <p:xfrm>
          <a:off x="1331913" y="4797425"/>
          <a:ext cx="1966912" cy="752475"/>
        </p:xfrm>
        <a:graphic>
          <a:graphicData uri="http://schemas.openxmlformats.org/presentationml/2006/ole">
            <mc:AlternateContent xmlns:mc="http://schemas.openxmlformats.org/markup-compatibility/2006">
              <mc:Choice xmlns:v="urn:schemas-microsoft-com:vml" Requires="v">
                <p:oleObj spid="_x0000_s131301" name="公式" r:id="rId7" imgW="774364" imgH="291973" progId="Equation.3">
                  <p:embed/>
                </p:oleObj>
              </mc:Choice>
              <mc:Fallback>
                <p:oleObj name="公式" r:id="rId7" imgW="774364" imgH="291973" progId="Equation.3">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797425"/>
                        <a:ext cx="196691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80" name="Rectangle 13"/>
          <p:cNvSpPr>
            <a:spLocks noChangeArrowheads="1"/>
          </p:cNvSpPr>
          <p:nvPr/>
        </p:nvSpPr>
        <p:spPr bwMode="auto">
          <a:xfrm>
            <a:off x="3563938" y="4797425"/>
            <a:ext cx="4875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a:solidFill>
                  <a:srgbClr val="000000"/>
                </a:solidFill>
                <a:latin typeface="Times New Roman" pitchFamily="18" charset="0"/>
                <a:ea typeface="楷体_GB2312"/>
                <a:cs typeface="楷体_GB2312"/>
              </a:rPr>
              <a:t>结果能说明磁场什么性质</a:t>
            </a:r>
            <a:r>
              <a:rPr lang="zh-CN" altLang="en-US" b="1">
                <a:solidFill>
                  <a:srgbClr val="000000"/>
                </a:solidFill>
                <a:latin typeface="Times New Roman" pitchFamily="18" charset="0"/>
              </a:rPr>
              <a:t>?</a:t>
            </a:r>
          </a:p>
        </p:txBody>
      </p:sp>
      <p:sp>
        <p:nvSpPr>
          <p:cNvPr id="131081" name="Rectangle 14"/>
          <p:cNvSpPr>
            <a:spLocks noChangeArrowheads="1"/>
          </p:cNvSpPr>
          <p:nvPr/>
        </p:nvSpPr>
        <p:spPr bwMode="auto">
          <a:xfrm>
            <a:off x="285750" y="642938"/>
            <a:ext cx="77930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kumimoji="0" lang="zh-CN" altLang="en-US" sz="4000" b="1" dirty="0" smtClean="0">
                <a:solidFill>
                  <a:srgbClr val="000000"/>
                </a:solidFill>
                <a:latin typeface="楷体_GB2312"/>
                <a:ea typeface="楷体_GB2312"/>
                <a:cs typeface="Times New Roman" pitchFamily="18" charset="0"/>
              </a:rPr>
              <a:t>第六节 </a:t>
            </a:r>
            <a:r>
              <a:rPr kumimoji="0" lang="zh-CN" altLang="en-US" sz="4000" b="1" dirty="0">
                <a:solidFill>
                  <a:srgbClr val="000000"/>
                </a:solidFill>
                <a:latin typeface="楷体_GB2312"/>
                <a:ea typeface="楷体_GB2312"/>
                <a:cs typeface="Times New Roman" pitchFamily="18" charset="0"/>
              </a:rPr>
              <a:t>安培环路定理</a:t>
            </a:r>
            <a:r>
              <a:rPr kumimoji="0" lang="zh-CN" altLang="en-US" sz="4400" dirty="0">
                <a:solidFill>
                  <a:srgbClr val="000000"/>
                </a:solidFill>
                <a:ea typeface="楷体_GB2312"/>
                <a:cs typeface="Times New Roman" pitchFamily="18" charset="0"/>
              </a:rPr>
              <a:t> </a:t>
            </a:r>
          </a:p>
        </p:txBody>
      </p:sp>
      <p:graphicFrame>
        <p:nvGraphicFramePr>
          <p:cNvPr id="131082" name="Object 16"/>
          <p:cNvGraphicFramePr>
            <a:graphicFrameLocks noChangeAspect="1"/>
          </p:cNvGraphicFramePr>
          <p:nvPr/>
        </p:nvGraphicFramePr>
        <p:xfrm>
          <a:off x="2357438" y="2857500"/>
          <a:ext cx="1966912" cy="752475"/>
        </p:xfrm>
        <a:graphic>
          <a:graphicData uri="http://schemas.openxmlformats.org/presentationml/2006/ole">
            <mc:AlternateContent xmlns:mc="http://schemas.openxmlformats.org/markup-compatibility/2006">
              <mc:Choice xmlns:v="urn:schemas-microsoft-com:vml" Requires="v">
                <p:oleObj spid="_x0000_s131302" name="公式" r:id="rId9" imgW="774364" imgH="291973" progId="Equation.3">
                  <p:embed/>
                </p:oleObj>
              </mc:Choice>
              <mc:Fallback>
                <p:oleObj name="公式" r:id="rId9" imgW="774364" imgH="291973" progId="Equation.3">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7438" y="2857500"/>
                        <a:ext cx="196691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6"/>
          <p:cNvSpPr>
            <a:spLocks noChangeArrowheads="1"/>
          </p:cNvSpPr>
          <p:nvPr/>
        </p:nvSpPr>
        <p:spPr bwMode="auto">
          <a:xfrm>
            <a:off x="611188" y="3933825"/>
            <a:ext cx="4321175" cy="1081088"/>
          </a:xfrm>
          <a:prstGeom prst="rect">
            <a:avLst/>
          </a:prstGeom>
          <a:solidFill>
            <a:schemeClr val="accent1"/>
          </a:solidFill>
          <a:ln w="381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2099" name="Rectangle 2"/>
          <p:cNvSpPr>
            <a:spLocks noGrp="1" noChangeArrowheads="1"/>
          </p:cNvSpPr>
          <p:nvPr>
            <p:ph type="title"/>
          </p:nvPr>
        </p:nvSpPr>
        <p:spPr>
          <a:xfrm>
            <a:off x="250825" y="260350"/>
            <a:ext cx="6269038" cy="762000"/>
          </a:xfrm>
        </p:spPr>
        <p:txBody>
          <a:bodyPr/>
          <a:lstStyle/>
          <a:p>
            <a:pPr eaLnBrk="1" hangingPunct="1"/>
            <a:r>
              <a:rPr lang="zh-CN" altLang="en-US" b="1" smtClean="0">
                <a:solidFill>
                  <a:schemeClr val="tx1"/>
                </a:solidFill>
                <a:latin typeface="Times New Roman" pitchFamily="18" charset="0"/>
              </a:rPr>
              <a:t>一、</a:t>
            </a:r>
            <a:r>
              <a:rPr lang="zh-CN" altLang="en-US" sz="4000" b="1" smtClean="0">
                <a:solidFill>
                  <a:schemeClr val="tx1"/>
                </a:solidFill>
                <a:latin typeface="楷体_GB2312"/>
                <a:ea typeface="楷体_GB2312"/>
                <a:cs typeface="楷体_GB2312"/>
              </a:rPr>
              <a:t>安培环路定理内容</a:t>
            </a:r>
            <a:endParaRPr lang="zh-CN" altLang="en-US" sz="4000" smtClean="0">
              <a:solidFill>
                <a:schemeClr val="tx1"/>
              </a:solidFill>
              <a:latin typeface="楷体_GB2312"/>
              <a:ea typeface="楷体_GB2312"/>
              <a:cs typeface="楷体_GB2312"/>
            </a:endParaRPr>
          </a:p>
        </p:txBody>
      </p:sp>
      <p:sp>
        <p:nvSpPr>
          <p:cNvPr id="132100" name="Rectangle 3"/>
          <p:cNvSpPr>
            <a:spLocks noGrp="1" noChangeArrowheads="1"/>
          </p:cNvSpPr>
          <p:nvPr>
            <p:ph type="body" idx="1"/>
          </p:nvPr>
        </p:nvSpPr>
        <p:spPr>
          <a:xfrm>
            <a:off x="179388" y="2276475"/>
            <a:ext cx="8785225" cy="1150938"/>
          </a:xfrm>
        </p:spPr>
        <p:txBody>
          <a:bodyPr/>
          <a:lstStyle/>
          <a:p>
            <a:pPr eaLnBrk="1" hangingPunct="1">
              <a:lnSpc>
                <a:spcPct val="90000"/>
              </a:lnSpc>
              <a:buFont typeface="Wingdings" pitchFamily="2" charset="2"/>
              <a:buNone/>
            </a:pPr>
            <a:r>
              <a:rPr lang="zh-CN" altLang="en-US" sz="3600" b="1" smtClean="0">
                <a:solidFill>
                  <a:srgbClr val="000000"/>
                </a:solidFill>
                <a:latin typeface="Times New Roman" pitchFamily="18" charset="0"/>
              </a:rPr>
              <a:t>   </a:t>
            </a:r>
            <a:r>
              <a:rPr lang="zh-CN" altLang="en-US" b="1" smtClean="0">
                <a:solidFill>
                  <a:srgbClr val="000000"/>
                </a:solidFill>
                <a:latin typeface="Times New Roman" pitchFamily="18" charset="0"/>
              </a:rPr>
              <a:t> </a:t>
            </a:r>
            <a:r>
              <a:rPr lang="zh-CN" altLang="en-US" sz="2800" b="1" smtClean="0">
                <a:solidFill>
                  <a:schemeClr val="tx2"/>
                </a:solidFill>
                <a:latin typeface="楷体_GB2312"/>
                <a:ea typeface="楷体_GB2312"/>
                <a:cs typeface="楷体_GB2312"/>
              </a:rPr>
              <a:t>在真空中的稳恒磁场内，磁感应强度</a:t>
            </a:r>
            <a:r>
              <a:rPr lang="en-US" altLang="zh-CN" sz="2800" b="1" smtClean="0">
                <a:solidFill>
                  <a:schemeClr val="tx2"/>
                </a:solidFill>
                <a:latin typeface="楷体_GB2312"/>
                <a:ea typeface="楷体_GB2312"/>
                <a:cs typeface="楷体_GB2312"/>
              </a:rPr>
              <a:t>B</a:t>
            </a:r>
            <a:r>
              <a:rPr lang="zh-CN" altLang="en-US" sz="2800" b="1" smtClean="0">
                <a:solidFill>
                  <a:schemeClr val="tx2"/>
                </a:solidFill>
                <a:latin typeface="楷体_GB2312"/>
                <a:ea typeface="楷体_GB2312"/>
                <a:cs typeface="楷体_GB2312"/>
              </a:rPr>
              <a:t>的环流等于</a:t>
            </a:r>
          </a:p>
          <a:p>
            <a:pPr eaLnBrk="1" hangingPunct="1">
              <a:lnSpc>
                <a:spcPct val="90000"/>
              </a:lnSpc>
              <a:buFont typeface="Wingdings" pitchFamily="2" charset="2"/>
              <a:buNone/>
            </a:pPr>
            <a:r>
              <a:rPr lang="zh-CN" altLang="en-US" sz="2800" b="1" smtClean="0">
                <a:solidFill>
                  <a:schemeClr val="tx2"/>
                </a:solidFill>
                <a:latin typeface="楷体_GB2312"/>
                <a:ea typeface="楷体_GB2312"/>
                <a:cs typeface="楷体_GB2312"/>
              </a:rPr>
              <a:t>穿过积分回路</a:t>
            </a:r>
            <a:r>
              <a:rPr lang="en-US" altLang="zh-CN" sz="2800" b="1" smtClean="0">
                <a:solidFill>
                  <a:schemeClr val="tx2"/>
                </a:solidFill>
                <a:latin typeface="楷体_GB2312"/>
                <a:ea typeface="楷体_GB2312"/>
                <a:cs typeface="楷体_GB2312"/>
              </a:rPr>
              <a:t>L</a:t>
            </a:r>
            <a:r>
              <a:rPr lang="zh-CN" altLang="en-US" sz="2800" b="1" smtClean="0">
                <a:solidFill>
                  <a:schemeClr val="tx2"/>
                </a:solidFill>
                <a:latin typeface="楷体_GB2312"/>
                <a:ea typeface="楷体_GB2312"/>
                <a:cs typeface="楷体_GB2312"/>
              </a:rPr>
              <a:t>的所有电流强度代数和的</a:t>
            </a:r>
            <a:r>
              <a:rPr lang="zh-CN" altLang="en-US" sz="2800" b="1" smtClean="0">
                <a:solidFill>
                  <a:schemeClr val="tx2"/>
                </a:solidFill>
                <a:latin typeface="楷体_GB2312"/>
                <a:ea typeface="楷体_GB2312"/>
                <a:cs typeface="楷体_GB2312"/>
                <a:sym typeface="Symbol" pitchFamily="18" charset="2"/>
              </a:rPr>
              <a:t></a:t>
            </a:r>
            <a:r>
              <a:rPr lang="en-US" altLang="zh-CN" sz="2800" b="1" baseline="-30000" smtClean="0">
                <a:solidFill>
                  <a:schemeClr val="tx2"/>
                </a:solidFill>
                <a:latin typeface="楷体_GB2312"/>
                <a:ea typeface="楷体_GB2312"/>
                <a:cs typeface="楷体_GB2312"/>
              </a:rPr>
              <a:t>0</a:t>
            </a:r>
            <a:r>
              <a:rPr lang="zh-CN" altLang="en-US" sz="2800" b="1" smtClean="0">
                <a:solidFill>
                  <a:schemeClr val="tx2"/>
                </a:solidFill>
                <a:latin typeface="楷体_GB2312"/>
                <a:ea typeface="楷体_GB2312"/>
                <a:cs typeface="楷体_GB2312"/>
              </a:rPr>
              <a:t>倍，即</a:t>
            </a:r>
            <a:endParaRPr lang="zh-CN" altLang="en-US" sz="2800" smtClean="0">
              <a:solidFill>
                <a:schemeClr val="tx2"/>
              </a:solidFill>
              <a:latin typeface="楷体_GB2312"/>
              <a:ea typeface="楷体_GB2312"/>
              <a:cs typeface="楷体_GB2312"/>
            </a:endParaRPr>
          </a:p>
        </p:txBody>
      </p:sp>
      <p:graphicFrame>
        <p:nvGraphicFramePr>
          <p:cNvPr id="132101" name="Object 4"/>
          <p:cNvGraphicFramePr>
            <a:graphicFrameLocks noChangeAspect="1"/>
          </p:cNvGraphicFramePr>
          <p:nvPr/>
        </p:nvGraphicFramePr>
        <p:xfrm>
          <a:off x="827088" y="4005263"/>
          <a:ext cx="3657600" cy="1066800"/>
        </p:xfrm>
        <a:graphic>
          <a:graphicData uri="http://schemas.openxmlformats.org/presentationml/2006/ole">
            <mc:AlternateContent xmlns:mc="http://schemas.openxmlformats.org/markup-compatibility/2006">
              <mc:Choice xmlns:v="urn:schemas-microsoft-com:vml" Requires="v">
                <p:oleObj spid="_x0000_s132227" name="公式" r:id="rId3" imgW="1205977" imgH="355446" progId="Equation.3">
                  <p:embed/>
                </p:oleObj>
              </mc:Choice>
              <mc:Fallback>
                <p:oleObj name="公式" r:id="rId3" imgW="1205977" imgH="355446"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005263"/>
                        <a:ext cx="3657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2" name="Rectangle 8"/>
          <p:cNvSpPr>
            <a:spLocks noChangeArrowheads="1"/>
          </p:cNvSpPr>
          <p:nvPr/>
        </p:nvSpPr>
        <p:spPr bwMode="auto">
          <a:xfrm>
            <a:off x="323850" y="1412875"/>
            <a:ext cx="698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sz="3600" b="1">
                <a:solidFill>
                  <a:srgbClr val="000000"/>
                </a:solidFill>
                <a:latin typeface="Times New Roman" pitchFamily="18" charset="0"/>
              </a:rPr>
              <a:t>1. </a:t>
            </a:r>
            <a:r>
              <a:rPr lang="zh-CN" altLang="en-US" b="1">
                <a:solidFill>
                  <a:srgbClr val="000000"/>
                </a:solidFill>
                <a:latin typeface="楷体_GB2312"/>
                <a:ea typeface="楷体_GB2312"/>
                <a:cs typeface="楷体_GB2312"/>
              </a:rPr>
              <a:t>安培环路定理内容</a:t>
            </a:r>
          </a:p>
        </p:txBody>
      </p:sp>
      <p:sp>
        <p:nvSpPr>
          <p:cNvPr id="132103" name="Line 11"/>
          <p:cNvSpPr>
            <a:spLocks noChangeShapeType="1"/>
          </p:cNvSpPr>
          <p:nvPr/>
        </p:nvSpPr>
        <p:spPr bwMode="auto">
          <a:xfrm>
            <a:off x="6429375" y="2357438"/>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04" name="Freeform 12"/>
          <p:cNvSpPr>
            <a:spLocks/>
          </p:cNvSpPr>
          <p:nvPr/>
        </p:nvSpPr>
        <p:spPr bwMode="auto">
          <a:xfrm>
            <a:off x="6156325" y="4868863"/>
            <a:ext cx="1849438" cy="990600"/>
          </a:xfrm>
          <a:custGeom>
            <a:avLst/>
            <a:gdLst>
              <a:gd name="T0" fmla="*/ 2147483647 w 1165"/>
              <a:gd name="T1" fmla="*/ 2147483647 h 624"/>
              <a:gd name="T2" fmla="*/ 2147483647 w 1165"/>
              <a:gd name="T3" fmla="*/ 0 h 624"/>
              <a:gd name="T4" fmla="*/ 2147483647 w 1165"/>
              <a:gd name="T5" fmla="*/ 2147483647 h 624"/>
              <a:gd name="T6" fmla="*/ 2147483647 w 1165"/>
              <a:gd name="T7" fmla="*/ 2147483647 h 624"/>
              <a:gd name="T8" fmla="*/ 2147483647 w 1165"/>
              <a:gd name="T9" fmla="*/ 2147483647 h 624"/>
              <a:gd name="T10" fmla="*/ 2147483647 w 1165"/>
              <a:gd name="T11" fmla="*/ 2147483647 h 624"/>
              <a:gd name="T12" fmla="*/ 2147483647 w 1165"/>
              <a:gd name="T13" fmla="*/ 2147483647 h 624"/>
              <a:gd name="T14" fmla="*/ 2147483647 w 1165"/>
              <a:gd name="T15" fmla="*/ 2147483647 h 624"/>
              <a:gd name="T16" fmla="*/ 2147483647 w 1165"/>
              <a:gd name="T17" fmla="*/ 2147483647 h 624"/>
              <a:gd name="T18" fmla="*/ 2147483647 w 1165"/>
              <a:gd name="T19" fmla="*/ 2147483647 h 624"/>
              <a:gd name="T20" fmla="*/ 2147483647 w 1165"/>
              <a:gd name="T21" fmla="*/ 2147483647 h 624"/>
              <a:gd name="T22" fmla="*/ 2147483647 w 1165"/>
              <a:gd name="T23" fmla="*/ 2147483647 h 624"/>
              <a:gd name="T24" fmla="*/ 2147483647 w 1165"/>
              <a:gd name="T25" fmla="*/ 2147483647 h 624"/>
              <a:gd name="T26" fmla="*/ 2147483647 w 1165"/>
              <a:gd name="T27" fmla="*/ 2147483647 h 624"/>
              <a:gd name="T28" fmla="*/ 2147483647 w 1165"/>
              <a:gd name="T29" fmla="*/ 2147483647 h 624"/>
              <a:gd name="T30" fmla="*/ 2147483647 w 1165"/>
              <a:gd name="T31" fmla="*/ 2147483647 h 624"/>
              <a:gd name="T32" fmla="*/ 2147483647 w 1165"/>
              <a:gd name="T33" fmla="*/ 2147483647 h 6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5"/>
              <a:gd name="T52" fmla="*/ 0 h 624"/>
              <a:gd name="T53" fmla="*/ 1165 w 1165"/>
              <a:gd name="T54" fmla="*/ 624 h 6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5" h="624">
                <a:moveTo>
                  <a:pt x="72" y="72"/>
                </a:moveTo>
                <a:cubicBezTo>
                  <a:pt x="98" y="64"/>
                  <a:pt x="178" y="7"/>
                  <a:pt x="204" y="0"/>
                </a:cubicBezTo>
                <a:cubicBezTo>
                  <a:pt x="456" y="7"/>
                  <a:pt x="529" y="0"/>
                  <a:pt x="723" y="49"/>
                </a:cubicBezTo>
                <a:cubicBezTo>
                  <a:pt x="745" y="55"/>
                  <a:pt x="781" y="59"/>
                  <a:pt x="803" y="67"/>
                </a:cubicBezTo>
                <a:cubicBezTo>
                  <a:pt x="869" y="92"/>
                  <a:pt x="932" y="121"/>
                  <a:pt x="998" y="146"/>
                </a:cubicBezTo>
                <a:cubicBezTo>
                  <a:pt x="1045" y="164"/>
                  <a:pt x="1066" y="215"/>
                  <a:pt x="1116" y="228"/>
                </a:cubicBezTo>
                <a:cubicBezTo>
                  <a:pt x="1146" y="278"/>
                  <a:pt x="1165" y="337"/>
                  <a:pt x="1164" y="384"/>
                </a:cubicBezTo>
                <a:cubicBezTo>
                  <a:pt x="1131" y="434"/>
                  <a:pt x="1150" y="467"/>
                  <a:pt x="1112" y="509"/>
                </a:cubicBezTo>
                <a:cubicBezTo>
                  <a:pt x="1103" y="520"/>
                  <a:pt x="1102" y="535"/>
                  <a:pt x="1089" y="544"/>
                </a:cubicBezTo>
                <a:cubicBezTo>
                  <a:pt x="1045" y="579"/>
                  <a:pt x="954" y="612"/>
                  <a:pt x="895" y="624"/>
                </a:cubicBezTo>
                <a:cubicBezTo>
                  <a:pt x="807" y="621"/>
                  <a:pt x="719" y="622"/>
                  <a:pt x="631" y="615"/>
                </a:cubicBezTo>
                <a:cubicBezTo>
                  <a:pt x="562" y="610"/>
                  <a:pt x="528" y="592"/>
                  <a:pt x="471" y="570"/>
                </a:cubicBezTo>
                <a:cubicBezTo>
                  <a:pt x="445" y="560"/>
                  <a:pt x="393" y="550"/>
                  <a:pt x="368" y="535"/>
                </a:cubicBezTo>
                <a:cubicBezTo>
                  <a:pt x="281" y="485"/>
                  <a:pt x="361" y="510"/>
                  <a:pt x="288" y="491"/>
                </a:cubicBezTo>
                <a:cubicBezTo>
                  <a:pt x="233" y="454"/>
                  <a:pt x="80" y="367"/>
                  <a:pt x="36" y="314"/>
                </a:cubicBezTo>
                <a:cubicBezTo>
                  <a:pt x="0" y="267"/>
                  <a:pt x="9" y="224"/>
                  <a:pt x="25" y="173"/>
                </a:cubicBezTo>
                <a:lnTo>
                  <a:pt x="106" y="39"/>
                </a:lnTo>
              </a:path>
            </a:pathLst>
          </a:custGeom>
          <a:noFill/>
          <a:ln w="38100" cap="sq">
            <a:solidFill>
              <a:srgbClr val="F4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05" name="Freeform 13"/>
          <p:cNvSpPr>
            <a:spLocks/>
          </p:cNvSpPr>
          <p:nvPr/>
        </p:nvSpPr>
        <p:spPr bwMode="auto">
          <a:xfrm>
            <a:off x="6372225" y="3933825"/>
            <a:ext cx="533400" cy="1371600"/>
          </a:xfrm>
          <a:custGeom>
            <a:avLst/>
            <a:gdLst>
              <a:gd name="T0" fmla="*/ 0 w 336"/>
              <a:gd name="T1" fmla="*/ 0 h 864"/>
              <a:gd name="T2" fmla="*/ 2147483647 w 336"/>
              <a:gd name="T3" fmla="*/ 2147483647 h 864"/>
              <a:gd name="T4" fmla="*/ 2147483647 w 336"/>
              <a:gd name="T5" fmla="*/ 2147483647 h 864"/>
              <a:gd name="T6" fmla="*/ 2147483647 w 336"/>
              <a:gd name="T7" fmla="*/ 2147483647 h 864"/>
              <a:gd name="T8" fmla="*/ 0 60000 65536"/>
              <a:gd name="T9" fmla="*/ 0 60000 65536"/>
              <a:gd name="T10" fmla="*/ 0 60000 65536"/>
              <a:gd name="T11" fmla="*/ 0 60000 65536"/>
              <a:gd name="T12" fmla="*/ 0 w 336"/>
              <a:gd name="T13" fmla="*/ 0 h 864"/>
              <a:gd name="T14" fmla="*/ 336 w 336"/>
              <a:gd name="T15" fmla="*/ 864 h 864"/>
            </a:gdLst>
            <a:ahLst/>
            <a:cxnLst>
              <a:cxn ang="T8">
                <a:pos x="T0" y="T1"/>
              </a:cxn>
              <a:cxn ang="T9">
                <a:pos x="T2" y="T3"/>
              </a:cxn>
              <a:cxn ang="T10">
                <a:pos x="T4" y="T5"/>
              </a:cxn>
              <a:cxn ang="T11">
                <a:pos x="T6" y="T7"/>
              </a:cxn>
            </a:cxnLst>
            <a:rect l="T12" t="T13" r="T14" b="T15"/>
            <a:pathLst>
              <a:path w="336" h="864">
                <a:moveTo>
                  <a:pt x="0" y="0"/>
                </a:moveTo>
                <a:cubicBezTo>
                  <a:pt x="72" y="96"/>
                  <a:pt x="144" y="192"/>
                  <a:pt x="192" y="288"/>
                </a:cubicBezTo>
                <a:cubicBezTo>
                  <a:pt x="240" y="384"/>
                  <a:pt x="264" y="480"/>
                  <a:pt x="288" y="576"/>
                </a:cubicBezTo>
                <a:cubicBezTo>
                  <a:pt x="312" y="672"/>
                  <a:pt x="328" y="816"/>
                  <a:pt x="336" y="864"/>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2106" name="Line 14"/>
          <p:cNvSpPr>
            <a:spLocks noChangeShapeType="1"/>
          </p:cNvSpPr>
          <p:nvPr/>
        </p:nvSpPr>
        <p:spPr bwMode="auto">
          <a:xfrm>
            <a:off x="6227763" y="5373688"/>
            <a:ext cx="215900" cy="1444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07" name="Text Box 15"/>
          <p:cNvSpPr txBox="1">
            <a:spLocks noChangeArrowheads="1"/>
          </p:cNvSpPr>
          <p:nvPr/>
        </p:nvSpPr>
        <p:spPr bwMode="auto">
          <a:xfrm>
            <a:off x="6804025" y="4292600"/>
            <a:ext cx="514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baseline="-25000">
                <a:solidFill>
                  <a:srgbClr val="000000"/>
                </a:solidFill>
                <a:latin typeface="Times New Roman" pitchFamily="18" charset="0"/>
                <a:ea typeface="方正姚体" pitchFamily="2" charset="-122"/>
              </a:rPr>
              <a:t>1</a:t>
            </a:r>
            <a:endParaRPr lang="en-US" altLang="zh-CN" b="1" i="1" u="sng">
              <a:solidFill>
                <a:srgbClr val="000000"/>
              </a:solidFill>
              <a:latin typeface="Times New Roman" pitchFamily="18" charset="0"/>
              <a:ea typeface="方正姚体" pitchFamily="2" charset="-122"/>
            </a:endParaRPr>
          </a:p>
        </p:txBody>
      </p:sp>
      <p:sp>
        <p:nvSpPr>
          <p:cNvPr id="132108" name="Text Box 16"/>
          <p:cNvSpPr txBox="1">
            <a:spLocks noChangeArrowheads="1"/>
          </p:cNvSpPr>
          <p:nvPr/>
        </p:nvSpPr>
        <p:spPr bwMode="auto">
          <a:xfrm>
            <a:off x="7235825" y="4365625"/>
            <a:ext cx="1047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i="1" baseline="-25000">
                <a:solidFill>
                  <a:srgbClr val="000000"/>
                </a:solidFill>
                <a:latin typeface="Times New Roman" pitchFamily="18" charset="0"/>
                <a:ea typeface="方正姚体" pitchFamily="2" charset="-122"/>
              </a:rPr>
              <a:t>2</a:t>
            </a:r>
            <a:endParaRPr lang="en-US" altLang="zh-CN" b="1" i="1" u="sng">
              <a:solidFill>
                <a:srgbClr val="000000"/>
              </a:solidFill>
              <a:latin typeface="Times New Roman" pitchFamily="18" charset="0"/>
              <a:ea typeface="方正姚体" pitchFamily="2" charset="-122"/>
            </a:endParaRPr>
          </a:p>
        </p:txBody>
      </p:sp>
      <p:sp>
        <p:nvSpPr>
          <p:cNvPr id="132109" name="Text Box 17"/>
          <p:cNvSpPr txBox="1">
            <a:spLocks noChangeArrowheads="1"/>
          </p:cNvSpPr>
          <p:nvPr/>
        </p:nvSpPr>
        <p:spPr bwMode="auto">
          <a:xfrm>
            <a:off x="8162925" y="5084763"/>
            <a:ext cx="514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baseline="-25000">
                <a:solidFill>
                  <a:srgbClr val="000000"/>
                </a:solidFill>
                <a:latin typeface="Times New Roman" pitchFamily="18" charset="0"/>
                <a:ea typeface="方正姚体" pitchFamily="2" charset="-122"/>
              </a:rPr>
              <a:t>3</a:t>
            </a:r>
            <a:endParaRPr lang="en-US" altLang="zh-CN" b="1" i="1" u="sng">
              <a:solidFill>
                <a:srgbClr val="000000"/>
              </a:solidFill>
              <a:latin typeface="Times New Roman" pitchFamily="18" charset="0"/>
              <a:ea typeface="方正姚体" pitchFamily="2" charset="-122"/>
            </a:endParaRPr>
          </a:p>
        </p:txBody>
      </p:sp>
      <p:sp>
        <p:nvSpPr>
          <p:cNvPr id="132110" name="Freeform 18"/>
          <p:cNvSpPr>
            <a:spLocks/>
          </p:cNvSpPr>
          <p:nvPr/>
        </p:nvSpPr>
        <p:spPr bwMode="auto">
          <a:xfrm>
            <a:off x="8143875" y="4051300"/>
            <a:ext cx="533400" cy="2590800"/>
          </a:xfrm>
          <a:custGeom>
            <a:avLst/>
            <a:gdLst>
              <a:gd name="T0" fmla="*/ 2147483647 w 488"/>
              <a:gd name="T1" fmla="*/ 0 h 2016"/>
              <a:gd name="T2" fmla="*/ 2147483647 w 488"/>
              <a:gd name="T3" fmla="*/ 2147483647 h 2016"/>
              <a:gd name="T4" fmla="*/ 2147483647 w 488"/>
              <a:gd name="T5" fmla="*/ 2147483647 h 2016"/>
              <a:gd name="T6" fmla="*/ 2147483647 w 488"/>
              <a:gd name="T7" fmla="*/ 2147483647 h 2016"/>
              <a:gd name="T8" fmla="*/ 2147483647 w 488"/>
              <a:gd name="T9" fmla="*/ 2147483647 h 2016"/>
              <a:gd name="T10" fmla="*/ 0 60000 65536"/>
              <a:gd name="T11" fmla="*/ 0 60000 65536"/>
              <a:gd name="T12" fmla="*/ 0 60000 65536"/>
              <a:gd name="T13" fmla="*/ 0 60000 65536"/>
              <a:gd name="T14" fmla="*/ 0 60000 65536"/>
              <a:gd name="T15" fmla="*/ 0 w 488"/>
              <a:gd name="T16" fmla="*/ 0 h 2016"/>
              <a:gd name="T17" fmla="*/ 488 w 488"/>
              <a:gd name="T18" fmla="*/ 2016 h 2016"/>
            </a:gdLst>
            <a:ahLst/>
            <a:cxnLst>
              <a:cxn ang="T10">
                <a:pos x="T0" y="T1"/>
              </a:cxn>
              <a:cxn ang="T11">
                <a:pos x="T2" y="T3"/>
              </a:cxn>
              <a:cxn ang="T12">
                <a:pos x="T4" y="T5"/>
              </a:cxn>
              <a:cxn ang="T13">
                <a:pos x="T6" y="T7"/>
              </a:cxn>
              <a:cxn ang="T14">
                <a:pos x="T8" y="T9"/>
              </a:cxn>
            </a:cxnLst>
            <a:rect l="T15" t="T16" r="T17" b="T18"/>
            <a:pathLst>
              <a:path w="488" h="2016">
                <a:moveTo>
                  <a:pt x="488" y="0"/>
                </a:moveTo>
                <a:cubicBezTo>
                  <a:pt x="336" y="168"/>
                  <a:pt x="184" y="336"/>
                  <a:pt x="104" y="528"/>
                </a:cubicBezTo>
                <a:cubicBezTo>
                  <a:pt x="24" y="720"/>
                  <a:pt x="16" y="952"/>
                  <a:pt x="8" y="1152"/>
                </a:cubicBezTo>
                <a:cubicBezTo>
                  <a:pt x="0" y="1352"/>
                  <a:pt x="32" y="1584"/>
                  <a:pt x="56" y="1728"/>
                </a:cubicBezTo>
                <a:cubicBezTo>
                  <a:pt x="80" y="1872"/>
                  <a:pt x="116" y="1944"/>
                  <a:pt x="152" y="20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1" name="Freeform 19"/>
          <p:cNvSpPr>
            <a:spLocks/>
          </p:cNvSpPr>
          <p:nvPr/>
        </p:nvSpPr>
        <p:spPr bwMode="auto">
          <a:xfrm>
            <a:off x="7308850" y="4076700"/>
            <a:ext cx="609600" cy="1295400"/>
          </a:xfrm>
          <a:custGeom>
            <a:avLst/>
            <a:gdLst>
              <a:gd name="T0" fmla="*/ 2147483647 w 384"/>
              <a:gd name="T1" fmla="*/ 0 h 816"/>
              <a:gd name="T2" fmla="*/ 2147483647 w 384"/>
              <a:gd name="T3" fmla="*/ 2147483647 h 816"/>
              <a:gd name="T4" fmla="*/ 0 w 384"/>
              <a:gd name="T5" fmla="*/ 2147483647 h 816"/>
              <a:gd name="T6" fmla="*/ 0 60000 65536"/>
              <a:gd name="T7" fmla="*/ 0 60000 65536"/>
              <a:gd name="T8" fmla="*/ 0 60000 65536"/>
              <a:gd name="T9" fmla="*/ 0 w 384"/>
              <a:gd name="T10" fmla="*/ 0 h 816"/>
              <a:gd name="T11" fmla="*/ 384 w 384"/>
              <a:gd name="T12" fmla="*/ 816 h 816"/>
            </a:gdLst>
            <a:ahLst/>
            <a:cxnLst>
              <a:cxn ang="T6">
                <a:pos x="T0" y="T1"/>
              </a:cxn>
              <a:cxn ang="T7">
                <a:pos x="T2" y="T3"/>
              </a:cxn>
              <a:cxn ang="T8">
                <a:pos x="T4" y="T5"/>
              </a:cxn>
            </a:cxnLst>
            <a:rect l="T9" t="T10" r="T11" b="T12"/>
            <a:pathLst>
              <a:path w="384" h="816">
                <a:moveTo>
                  <a:pt x="384" y="0"/>
                </a:moveTo>
                <a:cubicBezTo>
                  <a:pt x="320" y="76"/>
                  <a:pt x="256" y="152"/>
                  <a:pt x="192" y="288"/>
                </a:cubicBezTo>
                <a:cubicBezTo>
                  <a:pt x="128" y="424"/>
                  <a:pt x="32" y="728"/>
                  <a:pt x="0" y="8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2112" name="Freeform 20"/>
          <p:cNvSpPr>
            <a:spLocks/>
          </p:cNvSpPr>
          <p:nvPr/>
        </p:nvSpPr>
        <p:spPr bwMode="auto">
          <a:xfrm>
            <a:off x="7164388" y="5876925"/>
            <a:ext cx="71437" cy="765175"/>
          </a:xfrm>
          <a:custGeom>
            <a:avLst/>
            <a:gdLst>
              <a:gd name="T0" fmla="*/ 2147483647 w 48"/>
              <a:gd name="T1" fmla="*/ 0 h 768"/>
              <a:gd name="T2" fmla="*/ 0 w 48"/>
              <a:gd name="T3" fmla="*/ 2147483647 h 768"/>
              <a:gd name="T4" fmla="*/ 2147483647 w 48"/>
              <a:gd name="T5" fmla="*/ 2147483647 h 768"/>
              <a:gd name="T6" fmla="*/ 0 60000 65536"/>
              <a:gd name="T7" fmla="*/ 0 60000 65536"/>
              <a:gd name="T8" fmla="*/ 0 60000 65536"/>
              <a:gd name="T9" fmla="*/ 0 w 48"/>
              <a:gd name="T10" fmla="*/ 0 h 768"/>
              <a:gd name="T11" fmla="*/ 48 w 48"/>
              <a:gd name="T12" fmla="*/ 768 h 768"/>
            </a:gdLst>
            <a:ahLst/>
            <a:cxnLst>
              <a:cxn ang="T6">
                <a:pos x="T0" y="T1"/>
              </a:cxn>
              <a:cxn ang="T7">
                <a:pos x="T2" y="T3"/>
              </a:cxn>
              <a:cxn ang="T8">
                <a:pos x="T4" y="T5"/>
              </a:cxn>
            </a:cxnLst>
            <a:rect l="T9" t="T10" r="T11" b="T12"/>
            <a:pathLst>
              <a:path w="48" h="768">
                <a:moveTo>
                  <a:pt x="48" y="0"/>
                </a:moveTo>
                <a:cubicBezTo>
                  <a:pt x="24" y="104"/>
                  <a:pt x="0" y="208"/>
                  <a:pt x="0" y="336"/>
                </a:cubicBezTo>
                <a:cubicBezTo>
                  <a:pt x="0" y="464"/>
                  <a:pt x="40" y="696"/>
                  <a:pt x="48" y="76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3" name="Freeform 21"/>
          <p:cNvSpPr>
            <a:spLocks/>
          </p:cNvSpPr>
          <p:nvPr/>
        </p:nvSpPr>
        <p:spPr bwMode="auto">
          <a:xfrm>
            <a:off x="6661150" y="5761038"/>
            <a:ext cx="211138" cy="908050"/>
          </a:xfrm>
          <a:custGeom>
            <a:avLst/>
            <a:gdLst>
              <a:gd name="T0" fmla="*/ 2147483647 w 133"/>
              <a:gd name="T1" fmla="*/ 0 h 821"/>
              <a:gd name="T2" fmla="*/ 2147483647 w 133"/>
              <a:gd name="T3" fmla="*/ 2147483647 h 821"/>
              <a:gd name="T4" fmla="*/ 2147483647 w 133"/>
              <a:gd name="T5" fmla="*/ 2147483647 h 821"/>
              <a:gd name="T6" fmla="*/ 0 w 133"/>
              <a:gd name="T7" fmla="*/ 2147483647 h 821"/>
              <a:gd name="T8" fmla="*/ 0 60000 65536"/>
              <a:gd name="T9" fmla="*/ 0 60000 65536"/>
              <a:gd name="T10" fmla="*/ 0 60000 65536"/>
              <a:gd name="T11" fmla="*/ 0 60000 65536"/>
              <a:gd name="T12" fmla="*/ 0 w 133"/>
              <a:gd name="T13" fmla="*/ 0 h 821"/>
              <a:gd name="T14" fmla="*/ 133 w 133"/>
              <a:gd name="T15" fmla="*/ 821 h 821"/>
            </a:gdLst>
            <a:ahLst/>
            <a:cxnLst>
              <a:cxn ang="T8">
                <a:pos x="T0" y="T1"/>
              </a:cxn>
              <a:cxn ang="T9">
                <a:pos x="T2" y="T3"/>
              </a:cxn>
              <a:cxn ang="T10">
                <a:pos x="T4" y="T5"/>
              </a:cxn>
              <a:cxn ang="T11">
                <a:pos x="T6" y="T7"/>
              </a:cxn>
            </a:cxnLst>
            <a:rect l="T12" t="T13" r="T14" b="T15"/>
            <a:pathLst>
              <a:path w="133" h="821">
                <a:moveTo>
                  <a:pt x="125" y="0"/>
                </a:moveTo>
                <a:cubicBezTo>
                  <a:pt x="129" y="112"/>
                  <a:pt x="133" y="224"/>
                  <a:pt x="125" y="336"/>
                </a:cubicBezTo>
                <a:cubicBezTo>
                  <a:pt x="117" y="448"/>
                  <a:pt x="98" y="591"/>
                  <a:pt x="77" y="672"/>
                </a:cubicBezTo>
                <a:cubicBezTo>
                  <a:pt x="56" y="753"/>
                  <a:pt x="16" y="790"/>
                  <a:pt x="0" y="82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4" name="Line 22"/>
          <p:cNvSpPr>
            <a:spLocks noChangeShapeType="1"/>
          </p:cNvSpPr>
          <p:nvPr/>
        </p:nvSpPr>
        <p:spPr bwMode="auto">
          <a:xfrm flipV="1">
            <a:off x="8172450" y="5157788"/>
            <a:ext cx="0" cy="36036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15" name="Line 23"/>
          <p:cNvSpPr>
            <a:spLocks noChangeShapeType="1"/>
          </p:cNvSpPr>
          <p:nvPr/>
        </p:nvSpPr>
        <p:spPr bwMode="auto">
          <a:xfrm flipH="1" flipV="1">
            <a:off x="6715125" y="4429125"/>
            <a:ext cx="142875" cy="428625"/>
          </a:xfrm>
          <a:prstGeom prst="line">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16" name="Line 24"/>
          <p:cNvSpPr>
            <a:spLocks noChangeShapeType="1"/>
          </p:cNvSpPr>
          <p:nvPr/>
        </p:nvSpPr>
        <p:spPr bwMode="auto">
          <a:xfrm flipH="1">
            <a:off x="7431088" y="4643438"/>
            <a:ext cx="141287" cy="430212"/>
          </a:xfrm>
          <a:prstGeom prst="line">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2117" name="Object 25"/>
          <p:cNvGraphicFramePr>
            <a:graphicFrameLocks noChangeAspect="1"/>
          </p:cNvGraphicFramePr>
          <p:nvPr/>
        </p:nvGraphicFramePr>
        <p:xfrm>
          <a:off x="2163763" y="5373688"/>
          <a:ext cx="2047875" cy="769937"/>
        </p:xfrm>
        <a:graphic>
          <a:graphicData uri="http://schemas.openxmlformats.org/presentationml/2006/ole">
            <mc:AlternateContent xmlns:mc="http://schemas.openxmlformats.org/markup-compatibility/2006">
              <mc:Choice xmlns:v="urn:schemas-microsoft-com:vml" Requires="v">
                <p:oleObj spid="_x0000_s132228" name="公式" r:id="rId5" imgW="901309" imgH="342751" progId="Equation.3">
                  <p:embed/>
                </p:oleObj>
              </mc:Choice>
              <mc:Fallback>
                <p:oleObj name="公式" r:id="rId5" imgW="901309" imgH="342751" progId="Equation.3">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763" y="5373688"/>
                        <a:ext cx="2047875"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8" name="Text Box 29"/>
          <p:cNvSpPr txBox="1">
            <a:spLocks noChangeArrowheads="1"/>
          </p:cNvSpPr>
          <p:nvPr/>
        </p:nvSpPr>
        <p:spPr bwMode="auto">
          <a:xfrm>
            <a:off x="5580063" y="4868863"/>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F40000"/>
                </a:solidFill>
                <a:latin typeface="Times New Roman" pitchFamily="18" charset="0"/>
                <a:ea typeface="方正姚体" pitchFamily="2" charset="-122"/>
              </a:rPr>
              <a:t>L</a:t>
            </a:r>
            <a:endParaRPr lang="en-US" altLang="zh-CN" b="1" i="1" u="sng">
              <a:solidFill>
                <a:srgbClr val="F40000"/>
              </a:solidFill>
              <a:latin typeface="Times New Roman" pitchFamily="18" charset="0"/>
              <a:ea typeface="方正姚体"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4"/>
          <p:cNvSpPr>
            <a:spLocks noChangeArrowheads="1"/>
          </p:cNvSpPr>
          <p:nvPr/>
        </p:nvSpPr>
        <p:spPr bwMode="auto">
          <a:xfrm>
            <a:off x="323850" y="1557338"/>
            <a:ext cx="85883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   </a:t>
            </a:r>
            <a:r>
              <a:rPr lang="zh-CN" altLang="en-US" sz="2800" b="1">
                <a:solidFill>
                  <a:srgbClr val="000000"/>
                </a:solidFill>
                <a:latin typeface="楷体_GB2312"/>
                <a:ea typeface="楷体_GB2312"/>
                <a:cs typeface="楷体_GB2312"/>
              </a:rPr>
              <a:t>电流</a:t>
            </a:r>
            <a:r>
              <a:rPr lang="en-US" altLang="zh-CN" sz="2800" b="1" i="1">
                <a:solidFill>
                  <a:srgbClr val="000000"/>
                </a:solidFill>
                <a:latin typeface="楷体_GB2312"/>
                <a:ea typeface="楷体_GB2312"/>
                <a:cs typeface="楷体_GB2312"/>
              </a:rPr>
              <a:t>I</a:t>
            </a:r>
            <a:r>
              <a:rPr lang="zh-CN" altLang="en-US" sz="2800" b="1">
                <a:solidFill>
                  <a:srgbClr val="000000"/>
                </a:solidFill>
                <a:latin typeface="楷体_GB2312"/>
                <a:ea typeface="楷体_GB2312"/>
                <a:cs typeface="楷体_GB2312"/>
              </a:rPr>
              <a:t>方向与</a:t>
            </a:r>
            <a:r>
              <a:rPr lang="en-US" altLang="zh-CN" sz="2800" b="1" i="1">
                <a:solidFill>
                  <a:srgbClr val="000000"/>
                </a:solidFill>
                <a:latin typeface="楷体_GB2312"/>
                <a:ea typeface="楷体_GB2312"/>
                <a:cs typeface="楷体_GB2312"/>
              </a:rPr>
              <a:t>L</a:t>
            </a:r>
            <a:r>
              <a:rPr lang="zh-CN" altLang="en-US" sz="2800" b="1">
                <a:solidFill>
                  <a:srgbClr val="000000"/>
                </a:solidFill>
                <a:latin typeface="楷体_GB2312"/>
                <a:ea typeface="楷体_GB2312"/>
                <a:cs typeface="楷体_GB2312"/>
              </a:rPr>
              <a:t>的环绕方向服从</a:t>
            </a:r>
            <a:r>
              <a:rPr lang="zh-CN" altLang="en-US" sz="2800" b="1">
                <a:solidFill>
                  <a:srgbClr val="1C1C1C"/>
                </a:solidFill>
                <a:latin typeface="楷体_GB2312"/>
                <a:ea typeface="楷体_GB2312"/>
                <a:cs typeface="楷体_GB2312"/>
              </a:rPr>
              <a:t>右手螺旋关系</a:t>
            </a:r>
            <a:r>
              <a:rPr lang="zh-CN" altLang="en-US" sz="2800" b="1">
                <a:solidFill>
                  <a:srgbClr val="000000"/>
                </a:solidFill>
                <a:latin typeface="楷体_GB2312"/>
                <a:ea typeface="楷体_GB2312"/>
                <a:cs typeface="楷体_GB2312"/>
              </a:rPr>
              <a:t>时，</a:t>
            </a:r>
            <a:r>
              <a:rPr lang="en-US" altLang="zh-CN" sz="2800" b="1" i="1">
                <a:solidFill>
                  <a:srgbClr val="000000"/>
                </a:solidFill>
                <a:latin typeface="楷体_GB2312"/>
                <a:ea typeface="楷体_GB2312"/>
                <a:cs typeface="楷体_GB2312"/>
              </a:rPr>
              <a:t>I</a:t>
            </a:r>
            <a:r>
              <a:rPr lang="zh-CN" altLang="en-US" sz="2800" b="1">
                <a:solidFill>
                  <a:srgbClr val="000000"/>
                </a:solidFill>
                <a:latin typeface="楷体_GB2312"/>
                <a:ea typeface="楷体_GB2312"/>
                <a:cs typeface="楷体_GB2312"/>
              </a:rPr>
              <a:t>为正，否则为负。</a:t>
            </a:r>
          </a:p>
        </p:txBody>
      </p:sp>
      <p:sp>
        <p:nvSpPr>
          <p:cNvPr id="133123" name="Rectangle 5"/>
          <p:cNvSpPr>
            <a:spLocks noChangeArrowheads="1"/>
          </p:cNvSpPr>
          <p:nvPr/>
        </p:nvSpPr>
        <p:spPr bwMode="auto">
          <a:xfrm>
            <a:off x="611188" y="4652963"/>
            <a:ext cx="8329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zh-CN" altLang="en-US" b="1">
                <a:solidFill>
                  <a:srgbClr val="000000"/>
                </a:solidFill>
                <a:latin typeface="Times New Roman" pitchFamily="18" charset="0"/>
              </a:rPr>
              <a:t> </a:t>
            </a:r>
            <a:r>
              <a:rPr lang="zh-CN" altLang="en-US" sz="2800" b="1">
                <a:solidFill>
                  <a:srgbClr val="1C1C1C"/>
                </a:solidFill>
                <a:latin typeface="Times New Roman" pitchFamily="18" charset="0"/>
                <a:ea typeface="楷体_GB2312"/>
                <a:cs typeface="楷体_GB2312"/>
              </a:rPr>
              <a:t>稳恒磁场是无源有旋场</a:t>
            </a:r>
          </a:p>
        </p:txBody>
      </p:sp>
      <p:sp>
        <p:nvSpPr>
          <p:cNvPr id="133124" name="Rectangle 6"/>
          <p:cNvSpPr>
            <a:spLocks noChangeArrowheads="1"/>
          </p:cNvSpPr>
          <p:nvPr/>
        </p:nvSpPr>
        <p:spPr bwMode="auto">
          <a:xfrm>
            <a:off x="539750" y="2997200"/>
            <a:ext cx="5199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1C1C1C"/>
                </a:solidFill>
                <a:latin typeface="楷体_GB2312"/>
                <a:ea typeface="楷体_GB2312"/>
                <a:cs typeface="楷体_GB2312"/>
              </a:rPr>
              <a:t>3.</a:t>
            </a:r>
            <a:r>
              <a:rPr lang="zh-CN" altLang="en-US" b="1">
                <a:solidFill>
                  <a:srgbClr val="1C1C1C"/>
                </a:solidFill>
                <a:latin typeface="楷体_GB2312"/>
                <a:ea typeface="楷体_GB2312"/>
                <a:cs typeface="楷体_GB2312"/>
              </a:rPr>
              <a:t>安培环路定理</a:t>
            </a:r>
            <a:r>
              <a:rPr lang="zh-CN" altLang="en-US" b="1">
                <a:solidFill>
                  <a:srgbClr val="000000"/>
                </a:solidFill>
                <a:latin typeface="楷体_GB2312"/>
                <a:ea typeface="楷体_GB2312"/>
                <a:cs typeface="楷体_GB2312"/>
              </a:rPr>
              <a:t>表明</a:t>
            </a:r>
            <a:r>
              <a:rPr lang="zh-CN" altLang="en-US" b="1">
                <a:solidFill>
                  <a:srgbClr val="000000"/>
                </a:solidFill>
                <a:latin typeface="Times New Roman" pitchFamily="18" charset="0"/>
              </a:rPr>
              <a:t>：</a:t>
            </a:r>
          </a:p>
        </p:txBody>
      </p:sp>
      <p:sp>
        <p:nvSpPr>
          <p:cNvPr id="133125" name="Rectangle 7"/>
          <p:cNvSpPr>
            <a:spLocks noChangeArrowheads="1"/>
          </p:cNvSpPr>
          <p:nvPr/>
        </p:nvSpPr>
        <p:spPr bwMode="auto">
          <a:xfrm>
            <a:off x="533400" y="533400"/>
            <a:ext cx="8070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1C1C1C"/>
                </a:solidFill>
                <a:latin typeface="楷体_GB2312"/>
                <a:ea typeface="楷体_GB2312"/>
                <a:cs typeface="楷体_GB2312"/>
              </a:rPr>
              <a:t>2.</a:t>
            </a:r>
            <a:r>
              <a:rPr lang="zh-CN" altLang="en-US" b="1">
                <a:solidFill>
                  <a:srgbClr val="1C1C1C"/>
                </a:solidFill>
                <a:latin typeface="楷体_GB2312"/>
                <a:ea typeface="楷体_GB2312"/>
                <a:cs typeface="楷体_GB2312"/>
              </a:rPr>
              <a:t>电流强度</a:t>
            </a:r>
            <a:r>
              <a:rPr lang="en-US" altLang="zh-CN" b="1" i="1">
                <a:solidFill>
                  <a:srgbClr val="1C1C1C"/>
                </a:solidFill>
                <a:latin typeface="楷体_GB2312"/>
                <a:ea typeface="楷体_GB2312"/>
                <a:cs typeface="楷体_GB2312"/>
              </a:rPr>
              <a:t>I </a:t>
            </a:r>
            <a:r>
              <a:rPr lang="zh-CN" altLang="en-US" b="1">
                <a:solidFill>
                  <a:srgbClr val="1C1C1C"/>
                </a:solidFill>
                <a:latin typeface="楷体_GB2312"/>
                <a:ea typeface="楷体_GB2312"/>
                <a:cs typeface="楷体_GB2312"/>
              </a:rPr>
              <a:t>的符号规定：</a:t>
            </a:r>
          </a:p>
        </p:txBody>
      </p:sp>
      <p:sp>
        <p:nvSpPr>
          <p:cNvPr id="133126" name="Rectangle 11"/>
          <p:cNvSpPr>
            <a:spLocks noChangeArrowheads="1"/>
          </p:cNvSpPr>
          <p:nvPr/>
        </p:nvSpPr>
        <p:spPr bwMode="auto">
          <a:xfrm>
            <a:off x="539750" y="3933825"/>
            <a:ext cx="835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zh-CN" altLang="en-US" b="1">
                <a:solidFill>
                  <a:srgbClr val="000000"/>
                </a:solidFill>
                <a:latin typeface="Times New Roman" pitchFamily="18" charset="0"/>
              </a:rPr>
              <a:t> </a:t>
            </a:r>
            <a:r>
              <a:rPr lang="zh-CN" altLang="en-US" sz="2800" b="1">
                <a:solidFill>
                  <a:srgbClr val="1C1C1C"/>
                </a:solidFill>
                <a:latin typeface="Times New Roman" pitchFamily="18" charset="0"/>
                <a:ea typeface="楷体_GB2312"/>
                <a:cs typeface="楷体_GB2312"/>
              </a:rPr>
              <a:t>稳恒磁场不同于静电场，不能引入磁势</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title"/>
          </p:nvPr>
        </p:nvSpPr>
        <p:spPr>
          <a:xfrm>
            <a:off x="214313" y="357188"/>
            <a:ext cx="8229600" cy="796925"/>
          </a:xfrm>
          <a:noFill/>
        </p:spPr>
        <p:txBody>
          <a:bodyPr anchor="b"/>
          <a:lstStyle/>
          <a:p>
            <a:pPr algn="l" eaLnBrk="1" hangingPunct="1"/>
            <a:r>
              <a:rPr lang="zh-CN" altLang="en-US" sz="3600" b="1" smtClean="0">
                <a:latin typeface="楷体_GB2312"/>
                <a:ea typeface="楷体_GB2312"/>
                <a:cs typeface="楷体_GB2312"/>
              </a:rPr>
              <a:t>二、安培环路定理的证明</a:t>
            </a:r>
          </a:p>
        </p:txBody>
      </p:sp>
      <p:sp>
        <p:nvSpPr>
          <p:cNvPr id="134147" name="Oval 8"/>
          <p:cNvSpPr>
            <a:spLocks noChangeArrowheads="1"/>
          </p:cNvSpPr>
          <p:nvPr/>
        </p:nvSpPr>
        <p:spPr bwMode="auto">
          <a:xfrm>
            <a:off x="971550" y="2708275"/>
            <a:ext cx="1584325" cy="14398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34148" name="Line 9"/>
          <p:cNvSpPr>
            <a:spLocks noChangeShapeType="1"/>
          </p:cNvSpPr>
          <p:nvPr/>
        </p:nvSpPr>
        <p:spPr bwMode="auto">
          <a:xfrm>
            <a:off x="1763713" y="2205038"/>
            <a:ext cx="0" cy="8636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49" name="Line 10"/>
          <p:cNvSpPr>
            <a:spLocks noChangeShapeType="1"/>
          </p:cNvSpPr>
          <p:nvPr/>
        </p:nvSpPr>
        <p:spPr bwMode="auto">
          <a:xfrm flipV="1">
            <a:off x="1763713" y="2924175"/>
            <a:ext cx="0" cy="576263"/>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0" name="Line 11"/>
          <p:cNvSpPr>
            <a:spLocks noChangeShapeType="1"/>
          </p:cNvSpPr>
          <p:nvPr/>
        </p:nvSpPr>
        <p:spPr bwMode="auto">
          <a:xfrm>
            <a:off x="1763713" y="4148138"/>
            <a:ext cx="0" cy="6477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51" name="AutoShape 13"/>
          <p:cNvSpPr>
            <a:spLocks noChangeArrowheads="1"/>
          </p:cNvSpPr>
          <p:nvPr/>
        </p:nvSpPr>
        <p:spPr bwMode="auto">
          <a:xfrm>
            <a:off x="539750" y="2997200"/>
            <a:ext cx="360363" cy="576263"/>
          </a:xfrm>
          <a:prstGeom prst="curvedRightArrow">
            <a:avLst>
              <a:gd name="adj1" fmla="val 31982"/>
              <a:gd name="adj2" fmla="val 63965"/>
              <a:gd name="adj3" fmla="val 33333"/>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34152" name="Rectangle 14"/>
          <p:cNvSpPr>
            <a:spLocks noChangeArrowheads="1"/>
          </p:cNvSpPr>
          <p:nvPr/>
        </p:nvSpPr>
        <p:spPr bwMode="auto">
          <a:xfrm>
            <a:off x="2268538" y="3933825"/>
            <a:ext cx="6121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kumimoji="0" lang="zh-CN" altLang="en-US" sz="2800" b="1">
                <a:solidFill>
                  <a:srgbClr val="000000"/>
                </a:solidFill>
                <a:latin typeface="楷体_GB2312"/>
                <a:ea typeface="楷体_GB2312"/>
                <a:cs typeface="楷体_GB2312"/>
              </a:rPr>
              <a:t>磁感应强度沿回路</a:t>
            </a:r>
            <a:r>
              <a:rPr kumimoji="0" lang="en-US" altLang="zh-CN" sz="2800" b="1" i="1">
                <a:solidFill>
                  <a:srgbClr val="000000"/>
                </a:solidFill>
                <a:latin typeface="楷体_GB2312"/>
                <a:ea typeface="楷体_GB2312"/>
                <a:cs typeface="楷体_GB2312"/>
              </a:rPr>
              <a:t>L</a:t>
            </a:r>
            <a:r>
              <a:rPr kumimoji="0" lang="zh-CN" altLang="en-US" sz="2800" b="1">
                <a:solidFill>
                  <a:srgbClr val="000000"/>
                </a:solidFill>
                <a:latin typeface="楷体_GB2312"/>
                <a:ea typeface="楷体_GB2312"/>
                <a:cs typeface="楷体_GB2312"/>
              </a:rPr>
              <a:t>的</a:t>
            </a:r>
            <a:r>
              <a:rPr kumimoji="0" lang="zh-CN" altLang="en-US" sz="2800" b="1">
                <a:solidFill>
                  <a:srgbClr val="0000FF"/>
                </a:solidFill>
                <a:latin typeface="楷体_GB2312"/>
                <a:ea typeface="楷体_GB2312"/>
                <a:cs typeface="楷体_GB2312"/>
              </a:rPr>
              <a:t>环流</a:t>
            </a:r>
            <a:r>
              <a:rPr kumimoji="0" lang="zh-CN" altLang="en-US" sz="2800" b="1">
                <a:solidFill>
                  <a:srgbClr val="000000"/>
                </a:solidFill>
                <a:latin typeface="楷体_GB2312"/>
                <a:ea typeface="楷体_GB2312"/>
                <a:cs typeface="楷体_GB2312"/>
              </a:rPr>
              <a:t>为</a:t>
            </a:r>
            <a:endParaRPr kumimoji="0" lang="zh-CN" altLang="en-US" sz="2800">
              <a:solidFill>
                <a:srgbClr val="000000"/>
              </a:solidFill>
              <a:latin typeface="楷体_GB2312"/>
              <a:ea typeface="楷体_GB2312"/>
              <a:cs typeface="楷体_GB2312"/>
            </a:endParaRPr>
          </a:p>
        </p:txBody>
      </p:sp>
      <p:sp>
        <p:nvSpPr>
          <p:cNvPr id="134153" name="Rectangle 17"/>
          <p:cNvSpPr>
            <a:spLocks noChangeArrowheads="1"/>
          </p:cNvSpPr>
          <p:nvPr/>
        </p:nvSpPr>
        <p:spPr bwMode="auto">
          <a:xfrm>
            <a:off x="2700338" y="2492375"/>
            <a:ext cx="61563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0" lang="zh-CN" altLang="en-US" sz="2800" b="1">
                <a:solidFill>
                  <a:srgbClr val="000000"/>
                </a:solidFill>
                <a:latin typeface="楷体_GB2312"/>
                <a:ea typeface="楷体_GB2312"/>
                <a:cs typeface="楷体_GB2312"/>
              </a:rPr>
              <a:t>在磁力线平面上选一闭合回路，以</a:t>
            </a:r>
            <a:r>
              <a:rPr kumimoji="0" lang="en-US" altLang="zh-CN" sz="2800" b="1">
                <a:solidFill>
                  <a:srgbClr val="000000"/>
                </a:solidFill>
                <a:latin typeface="楷体_GB2312"/>
                <a:ea typeface="楷体_GB2312"/>
                <a:cs typeface="楷体_GB2312"/>
              </a:rPr>
              <a:t>o</a:t>
            </a:r>
            <a:r>
              <a:rPr kumimoji="0" lang="zh-CN" altLang="en-US" sz="2800" b="1">
                <a:solidFill>
                  <a:srgbClr val="000000"/>
                </a:solidFill>
                <a:latin typeface="楷体_GB2312"/>
                <a:ea typeface="楷体_GB2312"/>
                <a:cs typeface="楷体_GB2312"/>
              </a:rPr>
              <a:t>为圆心做一圆形路径</a:t>
            </a:r>
            <a:endParaRPr kumimoji="0" lang="zh-CN" altLang="en-US" sz="2800">
              <a:solidFill>
                <a:srgbClr val="000000"/>
              </a:solidFill>
              <a:latin typeface="楷体_GB2312"/>
              <a:ea typeface="楷体_GB2312"/>
              <a:cs typeface="楷体_GB2312"/>
            </a:endParaRPr>
          </a:p>
        </p:txBody>
      </p:sp>
      <p:sp>
        <p:nvSpPr>
          <p:cNvPr id="134154" name="Rectangle 18"/>
          <p:cNvSpPr>
            <a:spLocks noChangeArrowheads="1"/>
          </p:cNvSpPr>
          <p:nvPr/>
        </p:nvSpPr>
        <p:spPr bwMode="auto">
          <a:xfrm>
            <a:off x="357188" y="14287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0" lang="en-US" altLang="zh-CN" sz="3600" b="1">
                <a:solidFill>
                  <a:srgbClr val="000000"/>
                </a:solidFill>
                <a:latin typeface="楷体_GB2312"/>
                <a:ea typeface="楷体_GB2312"/>
                <a:cs typeface="楷体_GB2312"/>
              </a:rPr>
              <a:t>1.</a:t>
            </a:r>
            <a:r>
              <a:rPr kumimoji="0" lang="zh-CN" altLang="en-US" sz="2800" b="1">
                <a:solidFill>
                  <a:srgbClr val="000000"/>
                </a:solidFill>
                <a:latin typeface="楷体_GB2312"/>
                <a:ea typeface="楷体_GB2312"/>
                <a:cs typeface="楷体_GB2312"/>
              </a:rPr>
              <a:t> </a:t>
            </a:r>
            <a:r>
              <a:rPr kumimoji="0" lang="en-US" altLang="zh-CN" sz="2800" b="1">
                <a:solidFill>
                  <a:srgbClr val="000000"/>
                </a:solidFill>
                <a:latin typeface="楷体_GB2312"/>
                <a:ea typeface="楷体_GB2312"/>
                <a:cs typeface="楷体_GB2312"/>
              </a:rPr>
              <a:t>L</a:t>
            </a:r>
            <a:r>
              <a:rPr kumimoji="0" lang="zh-CN" altLang="en-US" sz="2800" b="1">
                <a:solidFill>
                  <a:srgbClr val="000000"/>
                </a:solidFill>
                <a:latin typeface="楷体_GB2312"/>
                <a:ea typeface="楷体_GB2312"/>
                <a:cs typeface="楷体_GB2312"/>
              </a:rPr>
              <a:t>为圆形回路</a:t>
            </a:r>
          </a:p>
        </p:txBody>
      </p:sp>
      <p:graphicFrame>
        <p:nvGraphicFramePr>
          <p:cNvPr id="134155" name="Object 4"/>
          <p:cNvGraphicFramePr>
            <a:graphicFrameLocks noChangeAspect="1"/>
          </p:cNvGraphicFramePr>
          <p:nvPr/>
        </p:nvGraphicFramePr>
        <p:xfrm>
          <a:off x="214313" y="5000625"/>
          <a:ext cx="8702675" cy="1181100"/>
        </p:xfrm>
        <a:graphic>
          <a:graphicData uri="http://schemas.openxmlformats.org/presentationml/2006/ole">
            <mc:AlternateContent xmlns:mc="http://schemas.openxmlformats.org/markup-compatibility/2006">
              <mc:Choice xmlns:v="urn:schemas-microsoft-com:vml" Requires="v">
                <p:oleObj spid="_x0000_s134210" name="公式" r:id="rId3" imgW="2870200" imgH="393700" progId="Equation.3">
                  <p:embed/>
                </p:oleObj>
              </mc:Choice>
              <mc:Fallback>
                <p:oleObj name="公式" r:id="rId3" imgW="2870200" imgH="3937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5000625"/>
                        <a:ext cx="8702675"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5"/>
          <p:cNvSpPr>
            <a:spLocks noChangeArrowheads="1"/>
          </p:cNvSpPr>
          <p:nvPr/>
        </p:nvSpPr>
        <p:spPr bwMode="auto">
          <a:xfrm>
            <a:off x="3481388"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5171" name="Rectangle 6"/>
          <p:cNvSpPr>
            <a:spLocks noChangeArrowheads="1"/>
          </p:cNvSpPr>
          <p:nvPr/>
        </p:nvSpPr>
        <p:spPr bwMode="auto">
          <a:xfrm>
            <a:off x="107504" y="278606"/>
            <a:ext cx="81026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2.  </a:t>
            </a:r>
            <a:r>
              <a:rPr lang="en-US" altLang="zh-CN" b="1" dirty="0">
                <a:solidFill>
                  <a:srgbClr val="000000"/>
                </a:solidFill>
              </a:rPr>
              <a:t>L</a:t>
            </a:r>
            <a:r>
              <a:rPr lang="zh-CN" altLang="en-US" b="1" dirty="0">
                <a:solidFill>
                  <a:srgbClr val="000000"/>
                </a:solidFill>
              </a:rPr>
              <a:t>为</a:t>
            </a:r>
            <a:r>
              <a:rPr lang="zh-CN" altLang="en-US" b="1" dirty="0">
                <a:solidFill>
                  <a:srgbClr val="000000"/>
                </a:solidFill>
                <a:latin typeface="Times New Roman" pitchFamily="18" charset="0"/>
              </a:rPr>
              <a:t>任意闭合回路</a:t>
            </a:r>
          </a:p>
        </p:txBody>
      </p:sp>
      <p:sp>
        <p:nvSpPr>
          <p:cNvPr id="135172" name="Rectangle 8"/>
          <p:cNvSpPr>
            <a:spLocks noChangeArrowheads="1"/>
          </p:cNvSpPr>
          <p:nvPr/>
        </p:nvSpPr>
        <p:spPr bwMode="auto">
          <a:xfrm>
            <a:off x="251520" y="987986"/>
            <a:ext cx="87129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800" b="1" dirty="0">
                <a:solidFill>
                  <a:srgbClr val="000000"/>
                </a:solidFill>
                <a:latin typeface="Times New Roman" pitchFamily="18" charset="0"/>
              </a:rPr>
              <a:t>回路</a:t>
            </a:r>
            <a:r>
              <a:rPr lang="en-US" altLang="zh-CN" sz="2800" b="1" i="1" dirty="0">
                <a:solidFill>
                  <a:srgbClr val="000000"/>
                </a:solidFill>
                <a:latin typeface="Times New Roman" pitchFamily="18" charset="0"/>
              </a:rPr>
              <a:t>L</a:t>
            </a:r>
            <a:r>
              <a:rPr lang="zh-CN" altLang="en-US" sz="2800" b="1" dirty="0">
                <a:solidFill>
                  <a:srgbClr val="000000"/>
                </a:solidFill>
                <a:latin typeface="Times New Roman" pitchFamily="18" charset="0"/>
              </a:rPr>
              <a:t>在垂直于电流的平面</a:t>
            </a:r>
            <a:r>
              <a:rPr lang="zh-CN" altLang="en-US" sz="2800" b="1" dirty="0" smtClean="0">
                <a:solidFill>
                  <a:srgbClr val="000000"/>
                </a:solidFill>
                <a:latin typeface="Times New Roman" pitchFamily="18" charset="0"/>
              </a:rPr>
              <a:t>上</a:t>
            </a:r>
            <a:r>
              <a:rPr lang="zh-CN" altLang="en-US" sz="2800" b="1" dirty="0">
                <a:solidFill>
                  <a:srgbClr val="000000"/>
                </a:solidFill>
                <a:latin typeface="Times New Roman" pitchFamily="18" charset="0"/>
              </a:rPr>
              <a:t>，</a:t>
            </a:r>
            <a:r>
              <a:rPr lang="zh-CN" altLang="en-US" sz="2800" b="1" kern="0" dirty="0" smtClean="0">
                <a:latin typeface="Times New Roman" pitchFamily="18" charset="0"/>
              </a:rPr>
              <a:t>磁感应强度</a:t>
            </a:r>
            <a:r>
              <a:rPr lang="zh-CN" altLang="en-US" sz="2800" b="1" kern="0" dirty="0">
                <a:latin typeface="Times New Roman" pitchFamily="18" charset="0"/>
              </a:rPr>
              <a:t>沿回路</a:t>
            </a:r>
            <a:r>
              <a:rPr lang="en-US" altLang="zh-CN" sz="2800" b="1" i="1" kern="0" dirty="0" smtClean="0">
                <a:latin typeface="Times New Roman" pitchFamily="18" charset="0"/>
              </a:rPr>
              <a:t>L</a:t>
            </a:r>
            <a:r>
              <a:rPr lang="zh-CN" altLang="en-US" sz="2800" b="1" kern="0" dirty="0" smtClean="0">
                <a:latin typeface="Times New Roman" pitchFamily="18" charset="0"/>
              </a:rPr>
              <a:t>环流</a:t>
            </a:r>
            <a:r>
              <a:rPr lang="zh-CN" altLang="en-US" sz="2800" b="1" kern="0" dirty="0" smtClean="0">
                <a:solidFill>
                  <a:srgbClr val="000000"/>
                </a:solidFill>
                <a:latin typeface="Times New Roman" pitchFamily="18" charset="0"/>
              </a:rPr>
              <a:t>为</a:t>
            </a:r>
            <a:endParaRPr lang="zh-CN" altLang="en-US" sz="2800" b="1" dirty="0">
              <a:solidFill>
                <a:srgbClr val="000000"/>
              </a:solidFill>
              <a:latin typeface="Times New Roman" pitchFamily="18" charset="0"/>
            </a:endParaRPr>
          </a:p>
        </p:txBody>
      </p:sp>
      <p:pic>
        <p:nvPicPr>
          <p:cNvPr id="135177" name="Picture 3" descr="http://cai.tongji.edu.cn/UPNetClass/electronaget/ch4/page/Image950.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230" y="2079399"/>
            <a:ext cx="3841042" cy="286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txBox="1">
            <a:spLocks noChangeArrowheads="1"/>
          </p:cNvSpPr>
          <p:nvPr/>
        </p:nvSpPr>
        <p:spPr bwMode="auto">
          <a:xfrm>
            <a:off x="685800" y="1772816"/>
            <a:ext cx="784701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a:lstStyle>
          <a:p>
            <a:pPr eaLnBrk="1" hangingPunct="1"/>
            <a:endParaRPr lang="zh-CN" altLang="en-US" sz="3600" kern="0" dirty="0" smtClean="0">
              <a:solidFill>
                <a:srgbClr val="000000"/>
              </a:solidFill>
              <a:latin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3450231573"/>
              </p:ext>
            </p:extLst>
          </p:nvPr>
        </p:nvGraphicFramePr>
        <p:xfrm>
          <a:off x="3394680" y="2079399"/>
          <a:ext cx="5544616" cy="1868904"/>
        </p:xfrm>
        <a:graphic>
          <a:graphicData uri="http://schemas.openxmlformats.org/presentationml/2006/ole">
            <mc:AlternateContent xmlns:mc="http://schemas.openxmlformats.org/markup-compatibility/2006">
              <mc:Choice xmlns:v="urn:schemas-microsoft-com:vml" Requires="v">
                <p:oleObj spid="_x0000_s234629" name="Equation" r:id="rId5" imgW="4546440" imgH="1549080" progId="Equation.DSMT4">
                  <p:embed/>
                </p:oleObj>
              </mc:Choice>
              <mc:Fallback>
                <p:oleObj name="Equation" r:id="rId5" imgW="4546440" imgH="1549080" progId="Equation.DSMT4">
                  <p:embed/>
                  <p:pic>
                    <p:nvPicPr>
                      <p:cNvPr id="0" name="Picture 13"/>
                      <p:cNvPicPr>
                        <a:picLocks noChangeAspect="1" noChangeArrowheads="1"/>
                      </p:cNvPicPr>
                      <p:nvPr/>
                    </p:nvPicPr>
                    <p:blipFill>
                      <a:blip r:embed="rId6"/>
                      <a:srcRect/>
                      <a:stretch>
                        <a:fillRect/>
                      </a:stretch>
                    </p:blipFill>
                    <p:spPr bwMode="auto">
                      <a:xfrm>
                        <a:off x="3394680" y="2079399"/>
                        <a:ext cx="5544616" cy="1868904"/>
                      </a:xfrm>
                      <a:prstGeom prst="rect">
                        <a:avLst/>
                      </a:prstGeom>
                      <a:noFill/>
                      <a:extLst/>
                    </p:spPr>
                  </p:pic>
                </p:oleObj>
              </mc:Fallback>
            </mc:AlternateContent>
          </a:graphicData>
        </a:graphic>
      </p:graphicFrame>
      <p:sp>
        <p:nvSpPr>
          <p:cNvPr id="13" name="Rectangle 14"/>
          <p:cNvSpPr>
            <a:spLocks noChangeArrowheads="1"/>
          </p:cNvSpPr>
          <p:nvPr/>
        </p:nvSpPr>
        <p:spPr bwMode="auto">
          <a:xfrm>
            <a:off x="8028384" y="2240054"/>
            <a:ext cx="648072" cy="468866"/>
          </a:xfrm>
          <a:prstGeom prst="rect">
            <a:avLst/>
          </a:prstGeom>
          <a:noFill/>
          <a:ln w="28575">
            <a:solidFill>
              <a:schemeClr val="accent5">
                <a:lumMod val="75000"/>
              </a:schemeClr>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 name="Rectangle 13"/>
          <p:cNvSpPr>
            <a:spLocks noChangeArrowheads="1"/>
          </p:cNvSpPr>
          <p:nvPr/>
        </p:nvSpPr>
        <p:spPr bwMode="auto">
          <a:xfrm>
            <a:off x="5724128" y="2171959"/>
            <a:ext cx="1224136" cy="535214"/>
          </a:xfrm>
          <a:prstGeom prst="rect">
            <a:avLst/>
          </a:prstGeom>
          <a:noFill/>
          <a:ln w="6350">
            <a:solidFill>
              <a:schemeClr val="accent5">
                <a:lumMod val="75000"/>
              </a:schemeClr>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77599677"/>
              </p:ext>
            </p:extLst>
          </p:nvPr>
        </p:nvGraphicFramePr>
        <p:xfrm>
          <a:off x="4023250" y="4293096"/>
          <a:ext cx="2232248" cy="513035"/>
        </p:xfrm>
        <a:graphic>
          <a:graphicData uri="http://schemas.openxmlformats.org/presentationml/2006/ole">
            <mc:AlternateContent xmlns:mc="http://schemas.openxmlformats.org/markup-compatibility/2006">
              <mc:Choice xmlns:v="urn:schemas-microsoft-com:vml" Requires="v">
                <p:oleObj spid="_x0000_s234630" name="公式" r:id="rId7" imgW="888614" imgH="203112" progId="Equation.3">
                  <p:embed/>
                </p:oleObj>
              </mc:Choice>
              <mc:Fallback>
                <p:oleObj name="公式" r:id="rId7" imgW="888614" imgH="203112" progId="Equation.3">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250" y="4293096"/>
                        <a:ext cx="2232248" cy="513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983069214"/>
              </p:ext>
            </p:extLst>
          </p:nvPr>
        </p:nvGraphicFramePr>
        <p:xfrm>
          <a:off x="3955892" y="5085184"/>
          <a:ext cx="1306827" cy="904344"/>
        </p:xfrm>
        <a:graphic>
          <a:graphicData uri="http://schemas.openxmlformats.org/presentationml/2006/ole">
            <mc:AlternateContent xmlns:mc="http://schemas.openxmlformats.org/markup-compatibility/2006">
              <mc:Choice xmlns:v="urn:schemas-microsoft-com:vml" Requires="v">
                <p:oleObj spid="_x0000_s234631" name="Equation" r:id="rId9" imgW="571252" imgH="393529" progId="Equation.DSMT4">
                  <p:embed/>
                </p:oleObj>
              </mc:Choice>
              <mc:Fallback>
                <p:oleObj name="Equation" r:id="rId9" imgW="571252" imgH="393529" progId="Equation.DSMT4">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892" y="5085184"/>
                        <a:ext cx="1306827" cy="904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Oval 19"/>
          <p:cNvSpPr>
            <a:spLocks noChangeArrowheads="1"/>
          </p:cNvSpPr>
          <p:nvPr/>
        </p:nvSpPr>
        <p:spPr bwMode="auto">
          <a:xfrm>
            <a:off x="6372200" y="1916832"/>
            <a:ext cx="358775" cy="431800"/>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7221" name="Rectangle 5"/>
          <p:cNvSpPr>
            <a:spLocks noGrp="1" noChangeArrowheads="1"/>
          </p:cNvSpPr>
          <p:nvPr>
            <p:ph type="ctrTitle"/>
          </p:nvPr>
        </p:nvSpPr>
        <p:spPr>
          <a:xfrm>
            <a:off x="358675" y="3764904"/>
            <a:ext cx="7777163" cy="677863"/>
          </a:xfrm>
        </p:spPr>
        <p:txBody>
          <a:bodyPr/>
          <a:lstStyle/>
          <a:p>
            <a:pPr eaLnBrk="1" hangingPunct="1"/>
            <a:r>
              <a:rPr lang="zh-CN" altLang="en-US" sz="3200" b="1" dirty="0" smtClean="0">
                <a:solidFill>
                  <a:schemeClr val="tx1"/>
                </a:solidFill>
                <a:latin typeface="Times New Roman" pitchFamily="18" charset="0"/>
              </a:rPr>
              <a:t>磁感应强度沿回路</a:t>
            </a:r>
            <a:r>
              <a:rPr lang="en-US" altLang="zh-CN" sz="3200" b="1" i="1" dirty="0" smtClean="0">
                <a:solidFill>
                  <a:schemeClr val="tx1"/>
                </a:solidFill>
                <a:latin typeface="Times New Roman" pitchFamily="18" charset="0"/>
              </a:rPr>
              <a:t>L</a:t>
            </a:r>
            <a:r>
              <a:rPr lang="zh-CN" altLang="en-US" sz="3200" b="1" dirty="0" smtClean="0">
                <a:solidFill>
                  <a:schemeClr val="tx1"/>
                </a:solidFill>
                <a:latin typeface="Times New Roman" pitchFamily="18" charset="0"/>
              </a:rPr>
              <a:t>的环流</a:t>
            </a:r>
            <a:r>
              <a:rPr lang="zh-CN" altLang="en-US" sz="3200" b="1" dirty="0" smtClean="0">
                <a:solidFill>
                  <a:srgbClr val="000000"/>
                </a:solidFill>
                <a:latin typeface="Times New Roman" pitchFamily="18" charset="0"/>
              </a:rPr>
              <a:t>为</a:t>
            </a:r>
            <a:endParaRPr lang="en-US" altLang="zh-CN" sz="3200" dirty="0" smtClean="0">
              <a:solidFill>
                <a:srgbClr val="000000"/>
              </a:solidFill>
              <a:latin typeface="Times New Roman" pitchFamily="18" charset="0"/>
            </a:endParaRPr>
          </a:p>
        </p:txBody>
      </p:sp>
      <p:grpSp>
        <p:nvGrpSpPr>
          <p:cNvPr id="2" name="组合 1"/>
          <p:cNvGrpSpPr/>
          <p:nvPr/>
        </p:nvGrpSpPr>
        <p:grpSpPr>
          <a:xfrm>
            <a:off x="251520" y="548680"/>
            <a:ext cx="7924800" cy="584775"/>
            <a:chOff x="395288" y="692150"/>
            <a:chExt cx="7924800" cy="584775"/>
          </a:xfrm>
        </p:grpSpPr>
        <p:sp>
          <p:nvSpPr>
            <p:cNvPr id="137220" name="Rectangle 4"/>
            <p:cNvSpPr>
              <a:spLocks noChangeArrowheads="1"/>
            </p:cNvSpPr>
            <p:nvPr/>
          </p:nvSpPr>
          <p:spPr bwMode="auto">
            <a:xfrm>
              <a:off x="395288" y="692150"/>
              <a:ext cx="7924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电流反向（</a:t>
              </a:r>
              <a:r>
                <a:rPr lang="en-US" altLang="zh-CN" b="1" dirty="0">
                  <a:solidFill>
                    <a:srgbClr val="000000"/>
                  </a:solidFill>
                  <a:latin typeface="Times New Roman" pitchFamily="18" charset="0"/>
                </a:rPr>
                <a:t>B</a:t>
              </a:r>
              <a:r>
                <a:rPr lang="zh-CN" altLang="en-US" b="1" dirty="0">
                  <a:solidFill>
                    <a:srgbClr val="000000"/>
                  </a:solidFill>
                  <a:latin typeface="Times New Roman" pitchFamily="18" charset="0"/>
                </a:rPr>
                <a:t>反向）或回路方向相反</a:t>
              </a:r>
            </a:p>
          </p:txBody>
        </p:sp>
        <p:sp>
          <p:nvSpPr>
            <p:cNvPr id="137222" name="Line 8"/>
            <p:cNvSpPr>
              <a:spLocks noChangeShapeType="1"/>
            </p:cNvSpPr>
            <p:nvPr/>
          </p:nvSpPr>
          <p:spPr bwMode="auto">
            <a:xfrm>
              <a:off x="2554288" y="766675"/>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137223" name="Picture 9" descr="http://cai.tongji.edu.cn/UPNetClass/electronaget/ch4/page/Image950.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62707" y="1236017"/>
            <a:ext cx="33845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7225" name="Object 16"/>
          <p:cNvGraphicFramePr>
            <a:graphicFrameLocks noChangeAspect="1"/>
          </p:cNvGraphicFramePr>
          <p:nvPr>
            <p:extLst>
              <p:ext uri="{D42A27DB-BD31-4B8C-83A1-F6EECF244321}">
                <p14:modId xmlns:p14="http://schemas.microsoft.com/office/powerpoint/2010/main" val="1704770365"/>
              </p:ext>
            </p:extLst>
          </p:nvPr>
        </p:nvGraphicFramePr>
        <p:xfrm>
          <a:off x="4572000" y="1824038"/>
          <a:ext cx="2894012" cy="596900"/>
        </p:xfrm>
        <a:graphic>
          <a:graphicData uri="http://schemas.openxmlformats.org/presentationml/2006/ole">
            <mc:AlternateContent xmlns:mc="http://schemas.openxmlformats.org/markup-compatibility/2006">
              <mc:Choice xmlns:v="urn:schemas-microsoft-com:vml" Requires="v">
                <p:oleObj spid="_x0000_s137337" name="Equation" r:id="rId5" imgW="990170" imgH="203112" progId="Equation.DSMT4">
                  <p:embed/>
                </p:oleObj>
              </mc:Choice>
              <mc:Fallback>
                <p:oleObj name="Equation" r:id="rId5" imgW="990170" imgH="203112" progId="Equation.DSMT4">
                  <p:embed/>
                  <p:pic>
                    <p:nvPicPr>
                      <p:cNvPr id="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824038"/>
                        <a:ext cx="28940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8" name="Object 4"/>
          <p:cNvGraphicFramePr>
            <a:graphicFrameLocks noChangeAspect="1"/>
          </p:cNvGraphicFramePr>
          <p:nvPr>
            <p:extLst>
              <p:ext uri="{D42A27DB-BD31-4B8C-83A1-F6EECF244321}">
                <p14:modId xmlns:p14="http://schemas.microsoft.com/office/powerpoint/2010/main" val="2961005917"/>
              </p:ext>
            </p:extLst>
          </p:nvPr>
        </p:nvGraphicFramePr>
        <p:xfrm>
          <a:off x="862707" y="4653136"/>
          <a:ext cx="6425629" cy="786289"/>
        </p:xfrm>
        <a:graphic>
          <a:graphicData uri="http://schemas.openxmlformats.org/presentationml/2006/ole">
            <mc:AlternateContent xmlns:mc="http://schemas.openxmlformats.org/markup-compatibility/2006">
              <mc:Choice xmlns:v="urn:schemas-microsoft-com:vml" Requires="v">
                <p:oleObj spid="_x0000_s137338" name="公式" r:id="rId7" imgW="2362200" imgH="292100" progId="Equation.3">
                  <p:embed/>
                </p:oleObj>
              </mc:Choice>
              <mc:Fallback>
                <p:oleObj name="公式" r:id="rId7" imgW="2362200" imgH="292100" progId="Equation.3">
                  <p:embed/>
                  <p:pic>
                    <p:nvPicPr>
                      <p:cNvPr id="0"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707" y="4653136"/>
                        <a:ext cx="6425629" cy="786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5"/>
          <p:cNvSpPr>
            <a:spLocks noChangeArrowheads="1"/>
          </p:cNvSpPr>
          <p:nvPr/>
        </p:nvSpPr>
        <p:spPr bwMode="auto">
          <a:xfrm>
            <a:off x="468313" y="2349500"/>
            <a:ext cx="6734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B —— </a:t>
            </a:r>
            <a:r>
              <a:rPr lang="zh-CN" altLang="en-US" b="1">
                <a:solidFill>
                  <a:srgbClr val="000000"/>
                </a:solidFill>
                <a:latin typeface="Times New Roman" pitchFamily="18" charset="0"/>
                <a:ea typeface="楷体_GB2312"/>
                <a:cs typeface="Times New Roman" pitchFamily="18" charset="0"/>
              </a:rPr>
              <a:t>空间</a:t>
            </a:r>
            <a:r>
              <a:rPr lang="zh-CN" altLang="en-US" b="1">
                <a:solidFill>
                  <a:srgbClr val="0000FF"/>
                </a:solidFill>
                <a:latin typeface="Times New Roman" pitchFamily="18" charset="0"/>
                <a:ea typeface="楷体_GB2312"/>
                <a:cs typeface="楷体_GB2312"/>
              </a:rPr>
              <a:t>所有电流</a:t>
            </a:r>
            <a:r>
              <a:rPr lang="zh-CN" altLang="en-US" b="1">
                <a:solidFill>
                  <a:srgbClr val="000000"/>
                </a:solidFill>
                <a:latin typeface="Times New Roman" pitchFamily="18" charset="0"/>
                <a:ea typeface="楷体_GB2312"/>
                <a:cs typeface="楷体_GB2312"/>
              </a:rPr>
              <a:t>产生的</a:t>
            </a:r>
          </a:p>
        </p:txBody>
      </p:sp>
      <p:sp>
        <p:nvSpPr>
          <p:cNvPr id="138243" name="Rectangle 8"/>
          <p:cNvSpPr>
            <a:spLocks noChangeArrowheads="1"/>
          </p:cNvSpPr>
          <p:nvPr/>
        </p:nvSpPr>
        <p:spPr bwMode="auto">
          <a:xfrm>
            <a:off x="468313" y="3068638"/>
            <a:ext cx="604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ea typeface="楷体_GB2312"/>
                <a:cs typeface="楷体_GB2312"/>
              </a:rPr>
              <a:t>L —— </a:t>
            </a:r>
            <a:r>
              <a:rPr lang="zh-CN" altLang="en-US" b="1">
                <a:solidFill>
                  <a:srgbClr val="000000"/>
                </a:solidFill>
                <a:latin typeface="Times New Roman" pitchFamily="18" charset="0"/>
                <a:ea typeface="楷体_GB2312"/>
                <a:cs typeface="楷体_GB2312"/>
              </a:rPr>
              <a:t>在场中</a:t>
            </a:r>
            <a:r>
              <a:rPr lang="zh-CN" altLang="en-US" b="1">
                <a:solidFill>
                  <a:srgbClr val="FF0000"/>
                </a:solidFill>
                <a:latin typeface="Times New Roman" pitchFamily="18" charset="0"/>
                <a:ea typeface="楷体_GB2312"/>
                <a:cs typeface="楷体_GB2312"/>
              </a:rPr>
              <a:t>任取</a:t>
            </a:r>
            <a:r>
              <a:rPr lang="zh-CN" altLang="en-US" b="1">
                <a:solidFill>
                  <a:srgbClr val="000000"/>
                </a:solidFill>
                <a:latin typeface="Times New Roman" pitchFamily="18" charset="0"/>
                <a:ea typeface="楷体_GB2312"/>
                <a:cs typeface="楷体_GB2312"/>
              </a:rPr>
              <a:t>的一闭合线</a:t>
            </a:r>
          </a:p>
        </p:txBody>
      </p:sp>
      <p:sp>
        <p:nvSpPr>
          <p:cNvPr id="138244" name="Rectangle 9"/>
          <p:cNvSpPr>
            <a:spLocks noChangeArrowheads="1"/>
          </p:cNvSpPr>
          <p:nvPr/>
        </p:nvSpPr>
        <p:spPr bwMode="auto">
          <a:xfrm>
            <a:off x="395288" y="3933825"/>
            <a:ext cx="655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i="1">
                <a:solidFill>
                  <a:srgbClr val="000000"/>
                </a:solidFill>
                <a:latin typeface="Times New Roman" pitchFamily="18" charset="0"/>
                <a:ea typeface="楷体_GB2312"/>
                <a:cs typeface="楷体_GB2312"/>
              </a:rPr>
              <a:t>dl —— </a:t>
            </a:r>
            <a:r>
              <a:rPr lang="zh-CN" altLang="en-US" b="1">
                <a:solidFill>
                  <a:srgbClr val="000000"/>
                </a:solidFill>
                <a:latin typeface="Times New Roman" pitchFamily="18" charset="0"/>
                <a:ea typeface="楷体_GB2312"/>
                <a:cs typeface="楷体_GB2312"/>
              </a:rPr>
              <a:t>绕行方向上的任一线元</a:t>
            </a:r>
          </a:p>
        </p:txBody>
      </p:sp>
      <p:sp>
        <p:nvSpPr>
          <p:cNvPr id="138245" name="Rectangle 11"/>
          <p:cNvSpPr>
            <a:spLocks noChangeArrowheads="1"/>
          </p:cNvSpPr>
          <p:nvPr/>
        </p:nvSpPr>
        <p:spPr bwMode="auto">
          <a:xfrm>
            <a:off x="250825" y="5229225"/>
            <a:ext cx="7993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i="1">
                <a:solidFill>
                  <a:srgbClr val="000000"/>
                </a:solidFill>
                <a:latin typeface="Times New Roman" pitchFamily="18" charset="0"/>
                <a:ea typeface="楷体_GB2312"/>
                <a:cs typeface="楷体_GB2312"/>
              </a:rPr>
              <a:t>I</a:t>
            </a:r>
            <a:r>
              <a:rPr lang="en-US" altLang="zh-CN" b="1" baseline="-25000">
                <a:solidFill>
                  <a:srgbClr val="000000"/>
                </a:solidFill>
                <a:latin typeface="Times New Roman" pitchFamily="18" charset="0"/>
                <a:ea typeface="楷体_GB2312"/>
                <a:cs typeface="楷体_GB2312"/>
              </a:rPr>
              <a:t>i</a:t>
            </a:r>
            <a:r>
              <a:rPr lang="en-US" altLang="zh-CN" b="1">
                <a:solidFill>
                  <a:srgbClr val="000000"/>
                </a:solidFill>
                <a:latin typeface="Times New Roman" pitchFamily="18" charset="0"/>
                <a:ea typeface="楷体_GB2312"/>
                <a:cs typeface="楷体_GB2312"/>
              </a:rPr>
              <a:t>  —— </a:t>
            </a:r>
            <a:r>
              <a:rPr lang="zh-CN" altLang="en-US" b="1">
                <a:solidFill>
                  <a:srgbClr val="FF0000"/>
                </a:solidFill>
                <a:latin typeface="楷体_GB2312"/>
                <a:ea typeface="楷体_GB2312"/>
                <a:cs typeface="楷体_GB2312"/>
              </a:rPr>
              <a:t>穿过</a:t>
            </a:r>
            <a:r>
              <a:rPr lang="en-US" altLang="zh-CN" b="1" i="1">
                <a:solidFill>
                  <a:srgbClr val="000000"/>
                </a:solidFill>
                <a:latin typeface="楷体_GB2312"/>
                <a:ea typeface="楷体_GB2312"/>
                <a:cs typeface="楷体_GB2312"/>
              </a:rPr>
              <a:t>L</a:t>
            </a:r>
            <a:r>
              <a:rPr lang="zh-CN" altLang="en-US" b="1">
                <a:solidFill>
                  <a:srgbClr val="000000"/>
                </a:solidFill>
                <a:latin typeface="楷体_GB2312"/>
                <a:ea typeface="楷体_GB2312"/>
                <a:cs typeface="楷体_GB2312"/>
              </a:rPr>
              <a:t>的电流，如图示的 </a:t>
            </a:r>
            <a:r>
              <a:rPr lang="en-US" altLang="zh-CN" b="1" i="1">
                <a:solidFill>
                  <a:srgbClr val="000000"/>
                </a:solidFill>
                <a:latin typeface="楷体_GB2312"/>
                <a:ea typeface="楷体_GB2312"/>
                <a:cs typeface="楷体_GB2312"/>
              </a:rPr>
              <a:t>I</a:t>
            </a:r>
            <a:r>
              <a:rPr lang="en-US" altLang="zh-CN" b="1" baseline="-25000">
                <a:solidFill>
                  <a:srgbClr val="000000"/>
                </a:solidFill>
                <a:latin typeface="楷体_GB2312"/>
                <a:ea typeface="楷体_GB2312"/>
                <a:cs typeface="楷体_GB2312"/>
              </a:rPr>
              <a:t>1</a:t>
            </a:r>
            <a:r>
              <a:rPr lang="zh-CN" altLang="en-US" b="1" baseline="-25000">
                <a:solidFill>
                  <a:srgbClr val="000000"/>
                </a:solidFill>
                <a:latin typeface="楷体_GB2312"/>
                <a:ea typeface="楷体_GB2312"/>
                <a:cs typeface="楷体_GB2312"/>
              </a:rPr>
              <a:t>，</a:t>
            </a:r>
            <a:r>
              <a:rPr lang="en-US" altLang="zh-CN" b="1" i="1">
                <a:solidFill>
                  <a:srgbClr val="000000"/>
                </a:solidFill>
                <a:latin typeface="楷体_GB2312"/>
                <a:ea typeface="楷体_GB2312"/>
                <a:cs typeface="楷体_GB2312"/>
              </a:rPr>
              <a:t>I</a:t>
            </a:r>
            <a:r>
              <a:rPr lang="en-US" altLang="zh-CN" b="1" baseline="-25000">
                <a:solidFill>
                  <a:srgbClr val="000000"/>
                </a:solidFill>
                <a:latin typeface="楷体_GB2312"/>
                <a:ea typeface="楷体_GB2312"/>
                <a:cs typeface="楷体_GB2312"/>
              </a:rPr>
              <a:t>2</a:t>
            </a:r>
          </a:p>
        </p:txBody>
      </p:sp>
      <p:sp>
        <p:nvSpPr>
          <p:cNvPr id="138246" name="Text Box 12"/>
          <p:cNvSpPr txBox="1">
            <a:spLocks noChangeArrowheads="1"/>
          </p:cNvSpPr>
          <p:nvPr/>
        </p:nvSpPr>
        <p:spPr bwMode="auto">
          <a:xfrm>
            <a:off x="468313" y="404813"/>
            <a:ext cx="2951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defTabSz="76200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defTabSz="7620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zh-CN" altLang="en-US" sz="3600" b="1">
                <a:solidFill>
                  <a:srgbClr val="000000"/>
                </a:solidFill>
                <a:latin typeface="楷体_GB2312"/>
                <a:ea typeface="楷体_GB2312"/>
                <a:cs typeface="楷体_GB2312"/>
              </a:rPr>
              <a:t>三、说明</a:t>
            </a:r>
          </a:p>
        </p:txBody>
      </p:sp>
      <p:pic>
        <p:nvPicPr>
          <p:cNvPr id="138247" name="Picture 13" descr="s5p1_g2.GIF (9892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3" y="2781300"/>
            <a:ext cx="2265362"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8" name="Line 14"/>
          <p:cNvSpPr>
            <a:spLocks noChangeShapeType="1"/>
          </p:cNvSpPr>
          <p:nvPr/>
        </p:nvSpPr>
        <p:spPr bwMode="auto">
          <a:xfrm>
            <a:off x="539750" y="24209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49" name="Line 15"/>
          <p:cNvSpPr>
            <a:spLocks noChangeShapeType="1"/>
          </p:cNvSpPr>
          <p:nvPr/>
        </p:nvSpPr>
        <p:spPr bwMode="auto">
          <a:xfrm>
            <a:off x="684213" y="4005263"/>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50" name="Text Box 16"/>
          <p:cNvSpPr txBox="1">
            <a:spLocks noChangeArrowheads="1"/>
          </p:cNvSpPr>
          <p:nvPr/>
        </p:nvSpPr>
        <p:spPr bwMode="auto">
          <a:xfrm>
            <a:off x="395288" y="1341438"/>
            <a:ext cx="698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defTabSz="76200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defTabSz="7620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a:solidFill>
                  <a:srgbClr val="000000"/>
                </a:solidFill>
                <a:latin typeface="楷体_GB2312"/>
                <a:ea typeface="楷体_GB2312"/>
                <a:cs typeface="楷体_GB2312"/>
              </a:rPr>
              <a:t>1. </a:t>
            </a:r>
            <a:r>
              <a:rPr lang="zh-CN" altLang="en-US" b="1">
                <a:solidFill>
                  <a:srgbClr val="000000"/>
                </a:solidFill>
                <a:latin typeface="楷体_GB2312"/>
                <a:ea typeface="楷体_GB2312"/>
                <a:cs typeface="楷体_GB2312"/>
              </a:rPr>
              <a:t>正确理解定理中各量的含义</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5"/>
          <p:cNvSpPr>
            <a:spLocks noChangeArrowheads="1"/>
          </p:cNvSpPr>
          <p:nvPr/>
        </p:nvSpPr>
        <p:spPr bwMode="auto">
          <a:xfrm>
            <a:off x="323850" y="1916113"/>
            <a:ext cx="853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a)   </a:t>
            </a:r>
            <a:r>
              <a:rPr lang="zh-CN" altLang="en-US" b="1">
                <a:solidFill>
                  <a:srgbClr val="000000"/>
                </a:solidFill>
                <a:latin typeface="Times New Roman" pitchFamily="18" charset="0"/>
              </a:rPr>
              <a:t>在闭合曲线</a:t>
            </a:r>
            <a:r>
              <a:rPr lang="zh-CN" altLang="en-US" b="1" i="1">
                <a:solidFill>
                  <a:srgbClr val="000000"/>
                </a:solidFill>
                <a:latin typeface="Times New Roman" pitchFamily="18" charset="0"/>
              </a:rPr>
              <a:t> </a:t>
            </a:r>
            <a:r>
              <a:rPr lang="en-US" altLang="zh-CN" b="1" i="1">
                <a:solidFill>
                  <a:srgbClr val="000000"/>
                </a:solidFill>
                <a:latin typeface="Times New Roman" pitchFamily="18" charset="0"/>
                <a:cs typeface="Times New Roman" pitchFamily="18" charset="0"/>
              </a:rPr>
              <a:t>L</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上某一部分的</a:t>
            </a:r>
            <a:r>
              <a:rPr lang="en-US" altLang="zh-CN" b="1" i="1">
                <a:solidFill>
                  <a:srgbClr val="000000"/>
                </a:solidFill>
                <a:latin typeface="Times New Roman" pitchFamily="18" charset="0"/>
                <a:cs typeface="Times New Roman" pitchFamily="18" charset="0"/>
              </a:rPr>
              <a:t>B</a:t>
            </a:r>
            <a:r>
              <a:rPr lang="zh-CN" altLang="en-US" b="1">
                <a:solidFill>
                  <a:srgbClr val="000000"/>
                </a:solidFill>
                <a:latin typeface="Times New Roman" pitchFamily="18" charset="0"/>
              </a:rPr>
              <a:t>是常数</a:t>
            </a:r>
            <a:endParaRPr lang="zh-CN" altLang="en-US" sz="3600" b="1">
              <a:solidFill>
                <a:srgbClr val="000000"/>
              </a:solidFill>
              <a:latin typeface="Times New Roman" pitchFamily="18" charset="0"/>
            </a:endParaRPr>
          </a:p>
        </p:txBody>
      </p:sp>
      <p:sp>
        <p:nvSpPr>
          <p:cNvPr id="139267" name="Rectangle 9"/>
          <p:cNvSpPr>
            <a:spLocks noChangeArrowheads="1"/>
          </p:cNvSpPr>
          <p:nvPr/>
        </p:nvSpPr>
        <p:spPr bwMode="auto">
          <a:xfrm>
            <a:off x="357188" y="3929063"/>
            <a:ext cx="8458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3600" b="1">
                <a:solidFill>
                  <a:srgbClr val="000000"/>
                </a:solidFill>
                <a:latin typeface="Times New Roman" pitchFamily="18" charset="0"/>
              </a:rPr>
              <a:t>3、注意点：左端的磁感应强度是空间所有电流的贡献，右端的电流仅仅是环内的电流。</a:t>
            </a:r>
            <a:endParaRPr lang="en-US" altLang="zh-CN" sz="3600" b="1">
              <a:solidFill>
                <a:srgbClr val="000000"/>
              </a:solidFill>
              <a:latin typeface="Times New Roman" pitchFamily="18" charset="0"/>
            </a:endParaRPr>
          </a:p>
        </p:txBody>
      </p:sp>
      <p:sp>
        <p:nvSpPr>
          <p:cNvPr id="139268" name="Rectangle 16"/>
          <p:cNvSpPr>
            <a:spLocks noChangeArrowheads="1"/>
          </p:cNvSpPr>
          <p:nvPr/>
        </p:nvSpPr>
        <p:spPr bwMode="auto">
          <a:xfrm>
            <a:off x="357188" y="642938"/>
            <a:ext cx="714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a:solidFill>
                  <a:srgbClr val="000000"/>
                </a:solidFill>
                <a:latin typeface="Times New Roman" pitchFamily="18" charset="0"/>
              </a:rPr>
              <a:t>2、利用</a:t>
            </a:r>
            <a:r>
              <a:rPr lang="zh-CN" altLang="en-US" sz="3600" b="1">
                <a:solidFill>
                  <a:srgbClr val="FF0000"/>
                </a:solidFill>
                <a:latin typeface="Times New Roman" pitchFamily="18" charset="0"/>
              </a:rPr>
              <a:t>安培环路定理</a:t>
            </a:r>
            <a:r>
              <a:rPr lang="zh-CN" altLang="en-US" sz="3600" b="1">
                <a:solidFill>
                  <a:srgbClr val="000000"/>
                </a:solidFill>
                <a:latin typeface="Times New Roman" pitchFamily="18" charset="0"/>
              </a:rPr>
              <a:t>求</a:t>
            </a:r>
            <a:r>
              <a:rPr lang="en-US" altLang="zh-CN" sz="3600" b="1">
                <a:solidFill>
                  <a:srgbClr val="000000"/>
                </a:solidFill>
                <a:latin typeface="Times New Roman" pitchFamily="18" charset="0"/>
              </a:rPr>
              <a:t>B</a:t>
            </a:r>
            <a:r>
              <a:rPr lang="zh-CN" altLang="en-US" sz="3600" b="1">
                <a:solidFill>
                  <a:srgbClr val="000000"/>
                </a:solidFill>
                <a:latin typeface="Times New Roman" pitchFamily="18" charset="0"/>
              </a:rPr>
              <a:t>的</a:t>
            </a:r>
            <a:r>
              <a:rPr lang="zh-CN" altLang="en-US" sz="3600" b="1">
                <a:solidFill>
                  <a:srgbClr val="FF0000"/>
                </a:solidFill>
                <a:latin typeface="Times New Roman" pitchFamily="18" charset="0"/>
              </a:rPr>
              <a:t>条件</a:t>
            </a:r>
            <a:r>
              <a:rPr lang="zh-CN" altLang="en-US" sz="3600" b="1">
                <a:solidFill>
                  <a:srgbClr val="000000"/>
                </a:solidFill>
                <a:latin typeface="Times New Roman" pitchFamily="18" charset="0"/>
              </a:rPr>
              <a:t>：</a:t>
            </a:r>
          </a:p>
        </p:txBody>
      </p:sp>
      <p:sp>
        <p:nvSpPr>
          <p:cNvPr id="139269" name="Rectangle 18"/>
          <p:cNvSpPr>
            <a:spLocks noChangeArrowheads="1"/>
          </p:cNvSpPr>
          <p:nvPr/>
        </p:nvSpPr>
        <p:spPr bwMode="auto">
          <a:xfrm>
            <a:off x="395288" y="2781300"/>
            <a:ext cx="8137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b)  B</a:t>
            </a:r>
            <a:r>
              <a:rPr lang="zh-CN" altLang="en-US" b="1">
                <a:solidFill>
                  <a:srgbClr val="000000"/>
                </a:solidFill>
                <a:latin typeface="Times New Roman" pitchFamily="18" charset="0"/>
              </a:rPr>
              <a:t>和</a:t>
            </a:r>
            <a:r>
              <a:rPr lang="en-US" altLang="zh-CN" b="1">
                <a:solidFill>
                  <a:srgbClr val="000000"/>
                </a:solidFill>
                <a:latin typeface="Times New Roman" pitchFamily="18" charset="0"/>
              </a:rPr>
              <a:t>dl</a:t>
            </a:r>
            <a:r>
              <a:rPr lang="en-US" altLang="zh-CN" b="1" i="1">
                <a:solidFill>
                  <a:srgbClr val="000000"/>
                </a:solidFill>
                <a:latin typeface="Times New Roman" pitchFamily="18" charset="0"/>
                <a:cs typeface="Times New Roman" pitchFamily="18" charset="0"/>
              </a:rPr>
              <a:t> </a:t>
            </a:r>
            <a:r>
              <a:rPr lang="zh-CN" altLang="en-US" b="1">
                <a:solidFill>
                  <a:srgbClr val="000000"/>
                </a:solidFill>
                <a:latin typeface="Times New Roman" pitchFamily="18" charset="0"/>
              </a:rPr>
              <a:t>间夹角恒定，最好为</a:t>
            </a:r>
            <a:r>
              <a:rPr lang="zh-CN" altLang="en-US" b="1">
                <a:solidFill>
                  <a:srgbClr val="000000"/>
                </a:solidFill>
                <a:latin typeface="Times New Roman" pitchFamily="18" charset="0"/>
                <a:sym typeface="Symbol" pitchFamily="18" charset="2"/>
              </a:rPr>
              <a:t></a:t>
            </a:r>
            <a:r>
              <a:rPr lang="en-US" altLang="zh-CN" b="1">
                <a:solidFill>
                  <a:srgbClr val="000000"/>
                </a:solidFill>
                <a:latin typeface="Times New Roman" pitchFamily="18" charset="0"/>
                <a:sym typeface="Symbol" pitchFamily="18" charset="2"/>
              </a:rPr>
              <a:t>/2</a:t>
            </a:r>
            <a:r>
              <a:rPr lang="zh-CN" altLang="en-US" b="1">
                <a:solidFill>
                  <a:srgbClr val="000000"/>
                </a:solidFill>
                <a:latin typeface="Times New Roman" pitchFamily="18" charset="0"/>
              </a:rPr>
              <a:t>或零和</a:t>
            </a:r>
            <a:r>
              <a:rPr lang="zh-CN" altLang="en-US" b="1">
                <a:solidFill>
                  <a:srgbClr val="000000"/>
                </a:solidFill>
                <a:latin typeface="Times New Roman" pitchFamily="18" charset="0"/>
                <a:sym typeface="Symbol" pitchFamily="18" charset="2"/>
              </a:rPr>
              <a:t></a:t>
            </a:r>
          </a:p>
        </p:txBody>
      </p:sp>
      <p:sp>
        <p:nvSpPr>
          <p:cNvPr id="139270" name="Line 1031"/>
          <p:cNvSpPr>
            <a:spLocks noChangeShapeType="1"/>
          </p:cNvSpPr>
          <p:nvPr/>
        </p:nvSpPr>
        <p:spPr bwMode="auto">
          <a:xfrm>
            <a:off x="5286375" y="6429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1" name="Line 1032"/>
          <p:cNvSpPr>
            <a:spLocks noChangeShapeType="1"/>
          </p:cNvSpPr>
          <p:nvPr/>
        </p:nvSpPr>
        <p:spPr bwMode="auto">
          <a:xfrm>
            <a:off x="6011863" y="19891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2" name="Line 1033"/>
          <p:cNvSpPr>
            <a:spLocks noChangeShapeType="1"/>
          </p:cNvSpPr>
          <p:nvPr/>
        </p:nvSpPr>
        <p:spPr bwMode="auto">
          <a:xfrm>
            <a:off x="1042988" y="28527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3" name="Line 1034"/>
          <p:cNvSpPr>
            <a:spLocks noChangeShapeType="1"/>
          </p:cNvSpPr>
          <p:nvPr/>
        </p:nvSpPr>
        <p:spPr bwMode="auto">
          <a:xfrm>
            <a:off x="1908175" y="28527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Oval 20"/>
          <p:cNvSpPr>
            <a:spLocks noChangeArrowheads="1"/>
          </p:cNvSpPr>
          <p:nvPr/>
        </p:nvSpPr>
        <p:spPr bwMode="auto">
          <a:xfrm>
            <a:off x="1908175" y="4365625"/>
            <a:ext cx="1223963" cy="647700"/>
          </a:xfrm>
          <a:prstGeom prst="ellipse">
            <a:avLst/>
          </a:prstGeom>
          <a:solidFill>
            <a:schemeClr val="accent1"/>
          </a:solidFill>
          <a:ln w="28575">
            <a:solidFill>
              <a:srgbClr val="9933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291" name="Rectangle 2"/>
          <p:cNvSpPr>
            <a:spLocks noGrp="1" noChangeArrowheads="1"/>
          </p:cNvSpPr>
          <p:nvPr>
            <p:ph type="title"/>
          </p:nvPr>
        </p:nvSpPr>
        <p:spPr>
          <a:xfrm>
            <a:off x="142844" y="142852"/>
            <a:ext cx="6345238" cy="685800"/>
          </a:xfrm>
        </p:spPr>
        <p:txBody>
          <a:bodyPr/>
          <a:lstStyle/>
          <a:p>
            <a:pPr eaLnBrk="1" hangingPunct="1"/>
            <a:r>
              <a:rPr lang="zh-CN" altLang="en-US" sz="3000" b="1" dirty="0" smtClean="0">
                <a:solidFill>
                  <a:schemeClr val="tx1"/>
                </a:solidFill>
                <a:latin typeface="黑体" pitchFamily="49" charset="-122"/>
                <a:ea typeface="黑体" pitchFamily="49" charset="-122"/>
                <a:cs typeface="Times New Roman" pitchFamily="18" charset="0"/>
              </a:rPr>
              <a:t>四、安培环路定理的应用</a:t>
            </a:r>
            <a:r>
              <a:rPr lang="zh-CN" altLang="en-US" sz="3000" dirty="0" smtClean="0">
                <a:solidFill>
                  <a:schemeClr val="tx1"/>
                </a:solidFill>
                <a:latin typeface="黑体" pitchFamily="49" charset="-122"/>
                <a:ea typeface="黑体" pitchFamily="49" charset="-122"/>
                <a:cs typeface="Times New Roman" pitchFamily="18" charset="0"/>
              </a:rPr>
              <a:t> </a:t>
            </a:r>
          </a:p>
        </p:txBody>
      </p:sp>
      <p:graphicFrame>
        <p:nvGraphicFramePr>
          <p:cNvPr id="140292" name="Object 5"/>
          <p:cNvGraphicFramePr>
            <a:graphicFrameLocks noChangeAspect="1"/>
          </p:cNvGraphicFramePr>
          <p:nvPr/>
        </p:nvGraphicFramePr>
        <p:xfrm>
          <a:off x="0" y="3657600"/>
          <a:ext cx="114300" cy="219075"/>
        </p:xfrm>
        <a:graphic>
          <a:graphicData uri="http://schemas.openxmlformats.org/presentationml/2006/ole">
            <mc:AlternateContent xmlns:mc="http://schemas.openxmlformats.org/markup-compatibility/2006">
              <mc:Choice xmlns:v="urn:schemas-microsoft-com:vml" Requires="v">
                <p:oleObj spid="_x0000_s140377" name="公式" r:id="rId3" imgW="114151" imgH="215619" progId="Equation.3">
                  <p:embed/>
                </p:oleObj>
              </mc:Choice>
              <mc:Fallback>
                <p:oleObj name="公式" r:id="rId3" imgW="114151" imgH="215619" progId="Equation.3">
                  <p:embed/>
                  <p:pic>
                    <p:nvPicPr>
                      <p:cNvPr id="0"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3" name="Rectangle 16"/>
          <p:cNvSpPr>
            <a:spLocks noChangeArrowheads="1"/>
          </p:cNvSpPr>
          <p:nvPr/>
        </p:nvSpPr>
        <p:spPr bwMode="auto">
          <a:xfrm>
            <a:off x="214282" y="1071546"/>
            <a:ext cx="8786874" cy="169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dirty="0">
                <a:latin typeface="+mj-ea"/>
                <a:ea typeface="+mj-ea"/>
                <a:cs typeface="Times New Roman" pitchFamily="18" charset="0"/>
              </a:rPr>
              <a:t>电流分布具有某种对称性时，磁场分布也具有某种对称性。利用安培环路定理可以很方便地计算电流产生的磁场。</a:t>
            </a:r>
          </a:p>
        </p:txBody>
      </p:sp>
      <p:sp>
        <p:nvSpPr>
          <p:cNvPr id="140294" name="Line 18"/>
          <p:cNvSpPr>
            <a:spLocks noChangeShapeType="1"/>
          </p:cNvSpPr>
          <p:nvPr/>
        </p:nvSpPr>
        <p:spPr bwMode="auto">
          <a:xfrm flipV="1">
            <a:off x="2555875" y="3789363"/>
            <a:ext cx="0" cy="863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5" name="Line 19"/>
          <p:cNvSpPr>
            <a:spLocks noChangeShapeType="1"/>
          </p:cNvSpPr>
          <p:nvPr/>
        </p:nvSpPr>
        <p:spPr bwMode="auto">
          <a:xfrm flipV="1">
            <a:off x="2555875" y="4221163"/>
            <a:ext cx="0" cy="433387"/>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296" name="Line 21"/>
          <p:cNvSpPr>
            <a:spLocks noChangeShapeType="1"/>
          </p:cNvSpPr>
          <p:nvPr/>
        </p:nvSpPr>
        <p:spPr bwMode="auto">
          <a:xfrm flipV="1">
            <a:off x="2555875" y="5013325"/>
            <a:ext cx="0" cy="863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7" name="Line 22"/>
          <p:cNvSpPr>
            <a:spLocks noChangeShapeType="1"/>
          </p:cNvSpPr>
          <p:nvPr/>
        </p:nvSpPr>
        <p:spPr bwMode="auto">
          <a:xfrm>
            <a:off x="2555875" y="5013325"/>
            <a:ext cx="2159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298" name="AutoShape 23"/>
          <p:cNvSpPr>
            <a:spLocks noChangeArrowheads="1"/>
          </p:cNvSpPr>
          <p:nvPr/>
        </p:nvSpPr>
        <p:spPr bwMode="auto">
          <a:xfrm>
            <a:off x="3779838" y="4221163"/>
            <a:ext cx="936625" cy="1539875"/>
          </a:xfrm>
          <a:prstGeom prst="can">
            <a:avLst>
              <a:gd name="adj" fmla="val 41102"/>
            </a:avLst>
          </a:prstGeom>
          <a:solidFill>
            <a:schemeClr val="bg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299" name="Line 24"/>
          <p:cNvSpPr>
            <a:spLocks noChangeShapeType="1"/>
          </p:cNvSpPr>
          <p:nvPr/>
        </p:nvSpPr>
        <p:spPr bwMode="auto">
          <a:xfrm flipV="1">
            <a:off x="4716463" y="4221163"/>
            <a:ext cx="0" cy="2889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00" name="Line 25"/>
          <p:cNvSpPr>
            <a:spLocks noChangeShapeType="1"/>
          </p:cNvSpPr>
          <p:nvPr/>
        </p:nvSpPr>
        <p:spPr bwMode="auto">
          <a:xfrm flipV="1">
            <a:off x="3779838" y="4221163"/>
            <a:ext cx="0" cy="2889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01" name="Rectangle 27"/>
          <p:cNvSpPr>
            <a:spLocks noChangeArrowheads="1"/>
          </p:cNvSpPr>
          <p:nvPr/>
        </p:nvSpPr>
        <p:spPr bwMode="auto">
          <a:xfrm>
            <a:off x="2771775" y="3933825"/>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rPr>
              <a:t>I</a:t>
            </a:r>
            <a:endParaRPr lang="zh-CN" altLang="en-US" b="1">
              <a:solidFill>
                <a:srgbClr val="FF0000"/>
              </a:solidFill>
            </a:endParaRPr>
          </a:p>
        </p:txBody>
      </p:sp>
      <p:sp>
        <p:nvSpPr>
          <p:cNvPr id="140302" name="Rectangle 28"/>
          <p:cNvSpPr>
            <a:spLocks noChangeArrowheads="1"/>
          </p:cNvSpPr>
          <p:nvPr/>
        </p:nvSpPr>
        <p:spPr bwMode="auto">
          <a:xfrm>
            <a:off x="4932363" y="4221163"/>
            <a:ext cx="38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rPr>
              <a:t>I</a:t>
            </a:r>
            <a:endParaRPr lang="zh-CN" altLang="en-US" b="1">
              <a:solidFill>
                <a:srgbClr val="FF0000"/>
              </a:solidFill>
            </a:endParaRPr>
          </a:p>
        </p:txBody>
      </p:sp>
      <p:sp>
        <p:nvSpPr>
          <p:cNvPr id="140303" name="Line 29"/>
          <p:cNvSpPr>
            <a:spLocks noChangeShapeType="1"/>
          </p:cNvSpPr>
          <p:nvPr/>
        </p:nvSpPr>
        <p:spPr bwMode="auto">
          <a:xfrm>
            <a:off x="4284663" y="3716338"/>
            <a:ext cx="0" cy="431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4" name="Line 30"/>
          <p:cNvSpPr>
            <a:spLocks noChangeShapeType="1"/>
          </p:cNvSpPr>
          <p:nvPr/>
        </p:nvSpPr>
        <p:spPr bwMode="auto">
          <a:xfrm>
            <a:off x="4284663" y="4221163"/>
            <a:ext cx="0" cy="1296987"/>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5" name="Line 31"/>
          <p:cNvSpPr>
            <a:spLocks noChangeShapeType="1"/>
          </p:cNvSpPr>
          <p:nvPr/>
        </p:nvSpPr>
        <p:spPr bwMode="auto">
          <a:xfrm>
            <a:off x="4284663" y="5805488"/>
            <a:ext cx="0" cy="476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6" name="Line 32"/>
          <p:cNvSpPr>
            <a:spLocks noChangeShapeType="1"/>
          </p:cNvSpPr>
          <p:nvPr/>
        </p:nvSpPr>
        <p:spPr bwMode="auto">
          <a:xfrm>
            <a:off x="4284663" y="4221163"/>
            <a:ext cx="431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7" name="Oval 60"/>
          <p:cNvSpPr>
            <a:spLocks noChangeArrowheads="1"/>
          </p:cNvSpPr>
          <p:nvPr/>
        </p:nvSpPr>
        <p:spPr bwMode="auto">
          <a:xfrm>
            <a:off x="5508625" y="4149725"/>
            <a:ext cx="1079500" cy="1008063"/>
          </a:xfrm>
          <a:prstGeom prst="ellipse">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308" name="Line 61"/>
          <p:cNvSpPr>
            <a:spLocks noChangeShapeType="1"/>
          </p:cNvSpPr>
          <p:nvPr/>
        </p:nvSpPr>
        <p:spPr bwMode="auto">
          <a:xfrm>
            <a:off x="6011863" y="4652963"/>
            <a:ext cx="151288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9" name="Line 62"/>
          <p:cNvSpPr>
            <a:spLocks noChangeShapeType="1"/>
          </p:cNvSpPr>
          <p:nvPr/>
        </p:nvSpPr>
        <p:spPr bwMode="auto">
          <a:xfrm flipV="1">
            <a:off x="6156325" y="4652963"/>
            <a:ext cx="1008063"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0" name="Line 63"/>
          <p:cNvSpPr>
            <a:spLocks noChangeShapeType="1"/>
          </p:cNvSpPr>
          <p:nvPr/>
        </p:nvSpPr>
        <p:spPr bwMode="auto">
          <a:xfrm>
            <a:off x="6156325" y="4149725"/>
            <a:ext cx="1008063"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1" name="Line 67"/>
          <p:cNvSpPr>
            <a:spLocks noChangeShapeType="1"/>
          </p:cNvSpPr>
          <p:nvPr/>
        </p:nvSpPr>
        <p:spPr bwMode="auto">
          <a:xfrm flipV="1">
            <a:off x="6156325" y="4652963"/>
            <a:ext cx="288925"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2" name="Line 68"/>
          <p:cNvSpPr>
            <a:spLocks noChangeShapeType="1"/>
          </p:cNvSpPr>
          <p:nvPr/>
        </p:nvSpPr>
        <p:spPr bwMode="auto">
          <a:xfrm>
            <a:off x="6156325" y="4149725"/>
            <a:ext cx="288925"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3" name="Rectangle 72"/>
          <p:cNvSpPr>
            <a:spLocks noChangeArrowheads="1"/>
          </p:cNvSpPr>
          <p:nvPr/>
        </p:nvSpPr>
        <p:spPr bwMode="auto">
          <a:xfrm>
            <a:off x="5868988" y="5157788"/>
            <a:ext cx="579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800" b="1">
                <a:solidFill>
                  <a:srgbClr val="FF0000"/>
                </a:solidFill>
              </a:rPr>
              <a:t>dI</a:t>
            </a:r>
            <a:endParaRPr lang="zh-CN" altLang="en-US" sz="2800" b="1">
              <a:solidFill>
                <a:srgbClr val="FF0000"/>
              </a:solidFill>
            </a:endParaRPr>
          </a:p>
        </p:txBody>
      </p:sp>
      <p:sp>
        <p:nvSpPr>
          <p:cNvPr id="140314" name="Arc 74"/>
          <p:cNvSpPr>
            <a:spLocks/>
          </p:cNvSpPr>
          <p:nvPr/>
        </p:nvSpPr>
        <p:spPr bwMode="auto">
          <a:xfrm flipV="1">
            <a:off x="4572000" y="4725988"/>
            <a:ext cx="288925" cy="2873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5" name="Line 75"/>
          <p:cNvSpPr>
            <a:spLocks noChangeShapeType="1"/>
          </p:cNvSpPr>
          <p:nvPr/>
        </p:nvSpPr>
        <p:spPr bwMode="auto">
          <a:xfrm flipV="1">
            <a:off x="4716463" y="4870450"/>
            <a:ext cx="144462" cy="714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16" name="Rectangle 76"/>
          <p:cNvSpPr>
            <a:spLocks noChangeArrowheads="1"/>
          </p:cNvSpPr>
          <p:nvPr/>
        </p:nvSpPr>
        <p:spPr bwMode="auto">
          <a:xfrm>
            <a:off x="900113" y="39338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000000"/>
                </a:solidFill>
              </a:rPr>
              <a:t>直导线</a:t>
            </a:r>
          </a:p>
        </p:txBody>
      </p:sp>
      <p:sp>
        <p:nvSpPr>
          <p:cNvPr id="140317" name="Rectangle 77"/>
          <p:cNvSpPr>
            <a:spLocks noChangeArrowheads="1"/>
          </p:cNvSpPr>
          <p:nvPr/>
        </p:nvSpPr>
        <p:spPr bwMode="auto">
          <a:xfrm>
            <a:off x="3203575" y="30686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000000"/>
                </a:solidFill>
              </a:rPr>
              <a:t>圆柱体</a:t>
            </a:r>
            <a:r>
              <a:rPr lang="en-US" altLang="zh-CN" sz="2400" b="1">
                <a:solidFill>
                  <a:srgbClr val="000000"/>
                </a:solidFill>
              </a:rPr>
              <a:t>(</a:t>
            </a:r>
            <a:r>
              <a:rPr lang="zh-CN" altLang="en-US" sz="2400" b="1">
                <a:solidFill>
                  <a:srgbClr val="000000"/>
                </a:solidFill>
              </a:rPr>
              <a:t>面</a:t>
            </a:r>
            <a:r>
              <a:rPr lang="en-US" altLang="zh-CN" sz="2400" b="1">
                <a:solidFill>
                  <a:srgbClr val="000000"/>
                </a:solidFill>
              </a:rPr>
              <a:t>,</a:t>
            </a:r>
            <a:r>
              <a:rPr lang="zh-CN" altLang="en-US" sz="2400" b="1">
                <a:solidFill>
                  <a:srgbClr val="000000"/>
                </a:solidFill>
              </a:rPr>
              <a:t>壳</a:t>
            </a:r>
            <a:r>
              <a:rPr lang="en-US" altLang="zh-CN" sz="2400" b="1">
                <a:solidFill>
                  <a:srgbClr val="000000"/>
                </a:solidFill>
              </a:rPr>
              <a:t>)</a:t>
            </a:r>
          </a:p>
        </p:txBody>
      </p:sp>
      <p:sp>
        <p:nvSpPr>
          <p:cNvPr id="140318" name="Rectangle 79"/>
          <p:cNvSpPr>
            <a:spLocks noChangeArrowheads="1"/>
          </p:cNvSpPr>
          <p:nvPr/>
        </p:nvSpPr>
        <p:spPr bwMode="auto">
          <a:xfrm>
            <a:off x="4284663" y="393382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0000"/>
                </a:solidFill>
                <a:latin typeface="Times New Roman" pitchFamily="18" charset="0"/>
              </a:rPr>
              <a:t>R</a:t>
            </a:r>
            <a:endParaRPr lang="zh-CN" altLang="en-US" sz="2400" b="1">
              <a:solidFill>
                <a:srgbClr val="000000"/>
              </a:solidFill>
              <a:latin typeface="Times New Roman" pitchFamily="18" charset="0"/>
            </a:endParaRPr>
          </a:p>
        </p:txBody>
      </p:sp>
      <p:sp>
        <p:nvSpPr>
          <p:cNvPr id="140319" name="Rectangle 81"/>
          <p:cNvSpPr>
            <a:spLocks noChangeArrowheads="1"/>
          </p:cNvSpPr>
          <p:nvPr/>
        </p:nvSpPr>
        <p:spPr bwMode="auto">
          <a:xfrm>
            <a:off x="6445250" y="48704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Arial" pitchFamily="34" charset="0"/>
              </a:rPr>
              <a:t>内部</a:t>
            </a:r>
          </a:p>
        </p:txBody>
      </p:sp>
      <p:sp>
        <p:nvSpPr>
          <p:cNvPr id="140320" name="Rectangle 83"/>
          <p:cNvSpPr>
            <a:spLocks noChangeArrowheads="1"/>
          </p:cNvSpPr>
          <p:nvPr/>
        </p:nvSpPr>
        <p:spPr bwMode="auto">
          <a:xfrm>
            <a:off x="6372225" y="5229225"/>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Arial" pitchFamily="34" charset="0"/>
              </a:rPr>
              <a:t>外部</a:t>
            </a:r>
          </a:p>
        </p:txBody>
      </p:sp>
      <p:sp>
        <p:nvSpPr>
          <p:cNvPr id="140321" name="Oval 84"/>
          <p:cNvSpPr>
            <a:spLocks noChangeArrowheads="1"/>
          </p:cNvSpPr>
          <p:nvPr/>
        </p:nvSpPr>
        <p:spPr bwMode="auto">
          <a:xfrm>
            <a:off x="7164388" y="4581525"/>
            <a:ext cx="71437" cy="73025"/>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322" name="Oval 85"/>
          <p:cNvSpPr>
            <a:spLocks noChangeArrowheads="1"/>
          </p:cNvSpPr>
          <p:nvPr/>
        </p:nvSpPr>
        <p:spPr bwMode="auto">
          <a:xfrm>
            <a:off x="6445250" y="4652963"/>
            <a:ext cx="71438" cy="73025"/>
          </a:xfrm>
          <a:prstGeom prst="ellipse">
            <a:avLst/>
          </a:prstGeom>
          <a:solidFill>
            <a:srgbClr val="FF0000"/>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262512" y="1556792"/>
            <a:ext cx="868680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b="1" dirty="0">
                <a:solidFill>
                  <a:srgbClr val="FF0000"/>
                </a:solidFill>
                <a:latin typeface="楷体_GB2312"/>
                <a:ea typeface="楷体_GB2312"/>
                <a:cs typeface="楷体_GB2312"/>
              </a:rPr>
              <a:t>基本</a:t>
            </a:r>
            <a:r>
              <a:rPr lang="zh-CN" altLang="en-US" b="1" dirty="0" smtClean="0">
                <a:solidFill>
                  <a:srgbClr val="FF0000"/>
                </a:solidFill>
                <a:latin typeface="楷体_GB2312"/>
                <a:ea typeface="楷体_GB2312"/>
                <a:cs typeface="楷体_GB2312"/>
              </a:rPr>
              <a:t>步骤</a:t>
            </a:r>
            <a:r>
              <a:rPr lang="zh-CN" altLang="en-US" b="1" dirty="0" smtClean="0">
                <a:solidFill>
                  <a:srgbClr val="000000"/>
                </a:solidFill>
                <a:latin typeface="楷体_GB2312"/>
                <a:ea typeface="楷体_GB2312"/>
                <a:cs typeface="楷体_GB2312"/>
              </a:rPr>
              <a:t>：</a:t>
            </a:r>
            <a:endParaRPr lang="en-US" altLang="zh-CN" dirty="0">
              <a:solidFill>
                <a:srgbClr val="000000"/>
              </a:solidFill>
              <a:latin typeface="楷体_GB2312"/>
              <a:ea typeface="楷体_GB2312"/>
              <a:cs typeface="楷体_GB2312"/>
            </a:endParaRPr>
          </a:p>
          <a:p>
            <a:pPr eaLnBrk="1" hangingPunct="1">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1</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根据电流</a:t>
            </a:r>
            <a:r>
              <a:rPr lang="en-US" altLang="zh-CN" sz="2800" b="1" dirty="0">
                <a:solidFill>
                  <a:srgbClr val="000000"/>
                </a:solidFill>
                <a:latin typeface="Times New Roman" pitchFamily="18" charset="0"/>
                <a:ea typeface="+mn-ea"/>
                <a:cs typeface="Times New Roman" pitchFamily="18" charset="0"/>
              </a:rPr>
              <a:t>I</a:t>
            </a:r>
            <a:r>
              <a:rPr lang="zh-CN" altLang="en-US" sz="2800" b="1" dirty="0">
                <a:solidFill>
                  <a:srgbClr val="000000"/>
                </a:solidFill>
                <a:latin typeface="Times New Roman" pitchFamily="18" charset="0"/>
                <a:ea typeface="+mn-ea"/>
                <a:cs typeface="Times New Roman" pitchFamily="18" charset="0"/>
              </a:rPr>
              <a:t>的对称性</a:t>
            </a:r>
            <a:r>
              <a:rPr lang="zh-CN" altLang="en-US" sz="2800" b="1" dirty="0">
                <a:solidFill>
                  <a:srgbClr val="FF0000"/>
                </a:solidFill>
                <a:latin typeface="Times New Roman" pitchFamily="18" charset="0"/>
                <a:ea typeface="+mn-ea"/>
                <a:cs typeface="Times New Roman" pitchFamily="18" charset="0"/>
              </a:rPr>
              <a:t>分析</a:t>
            </a:r>
            <a:r>
              <a:rPr lang="zh-CN" altLang="en-US" sz="2800" b="1" dirty="0">
                <a:solidFill>
                  <a:srgbClr val="000000"/>
                </a:solidFill>
                <a:latin typeface="Times New Roman" pitchFamily="18" charset="0"/>
                <a:ea typeface="+mn-ea"/>
                <a:cs typeface="Times New Roman" pitchFamily="18" charset="0"/>
              </a:rPr>
              <a:t>磁场的</a:t>
            </a:r>
            <a:r>
              <a:rPr lang="zh-CN" altLang="en-US" sz="2800" b="1" dirty="0">
                <a:solidFill>
                  <a:srgbClr val="0000FF"/>
                </a:solidFill>
                <a:latin typeface="Times New Roman" pitchFamily="18" charset="0"/>
                <a:ea typeface="+mn-ea"/>
                <a:cs typeface="Times New Roman" pitchFamily="18" charset="0"/>
              </a:rPr>
              <a:t>对称性</a:t>
            </a:r>
            <a:r>
              <a:rPr lang="zh-CN" altLang="en-US" sz="2800" b="1" dirty="0">
                <a:solidFill>
                  <a:srgbClr val="000000"/>
                </a:solidFill>
                <a:latin typeface="Times New Roman" pitchFamily="18" charset="0"/>
                <a:ea typeface="+mn-ea"/>
                <a:cs typeface="Times New Roman" pitchFamily="18" charset="0"/>
              </a:rPr>
              <a:t>；</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2</a:t>
            </a:r>
            <a:r>
              <a:rPr lang="zh-CN" altLang="en-US" sz="2800" b="1" dirty="0">
                <a:solidFill>
                  <a:srgbClr val="000000"/>
                </a:solidFill>
                <a:latin typeface="Times New Roman" pitchFamily="18" charset="0"/>
                <a:ea typeface="+mn-ea"/>
                <a:cs typeface="Times New Roman" pitchFamily="18" charset="0"/>
              </a:rPr>
              <a:t>.</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过磁场中</a:t>
            </a:r>
            <a:r>
              <a:rPr lang="en-US" altLang="zh-CN" sz="2800" b="1" dirty="0">
                <a:solidFill>
                  <a:srgbClr val="000000"/>
                </a:solidFill>
                <a:latin typeface="Times New Roman" pitchFamily="18" charset="0"/>
                <a:ea typeface="+mn-ea"/>
                <a:cs typeface="Times New Roman" pitchFamily="18" charset="0"/>
              </a:rPr>
              <a:t>P</a:t>
            </a:r>
            <a:r>
              <a:rPr lang="zh-CN" altLang="en-US" sz="2800" b="1" dirty="0">
                <a:solidFill>
                  <a:srgbClr val="000000"/>
                </a:solidFill>
                <a:latin typeface="Times New Roman" pitchFamily="18" charset="0"/>
                <a:ea typeface="+mn-ea"/>
                <a:cs typeface="Times New Roman" pitchFamily="18" charset="0"/>
              </a:rPr>
              <a:t>点</a:t>
            </a:r>
            <a:r>
              <a:rPr lang="zh-CN" altLang="en-US" sz="2800" b="1" dirty="0">
                <a:solidFill>
                  <a:srgbClr val="FF0000"/>
                </a:solidFill>
                <a:latin typeface="Times New Roman" pitchFamily="18" charset="0"/>
                <a:ea typeface="+mn-ea"/>
                <a:cs typeface="Times New Roman" pitchFamily="18" charset="0"/>
              </a:rPr>
              <a:t>作</a:t>
            </a:r>
            <a:r>
              <a:rPr lang="zh-CN" altLang="en-US" sz="2800" b="1" dirty="0">
                <a:solidFill>
                  <a:srgbClr val="000000"/>
                </a:solidFill>
                <a:latin typeface="Times New Roman" pitchFamily="18" charset="0"/>
                <a:ea typeface="+mn-ea"/>
                <a:cs typeface="Times New Roman" pitchFamily="18" charset="0"/>
              </a:rPr>
              <a:t>一条满足上述两个条件的闭合曲线</a:t>
            </a:r>
            <a:r>
              <a:rPr lang="en-US" altLang="zh-CN" sz="2800" b="1" dirty="0">
                <a:solidFill>
                  <a:srgbClr val="000000"/>
                </a:solidFill>
                <a:latin typeface="Times New Roman" pitchFamily="18" charset="0"/>
                <a:ea typeface="+mn-ea"/>
                <a:cs typeface="Times New Roman" pitchFamily="18" charset="0"/>
              </a:rPr>
              <a:t>L，</a:t>
            </a:r>
            <a:r>
              <a:rPr lang="zh-CN" altLang="en-US" sz="2800" b="1" dirty="0">
                <a:solidFill>
                  <a:srgbClr val="000000"/>
                </a:solidFill>
                <a:latin typeface="Times New Roman" pitchFamily="18" charset="0"/>
                <a:ea typeface="+mn-ea"/>
                <a:cs typeface="Times New Roman" pitchFamily="18" charset="0"/>
              </a:rPr>
              <a:t>并</a:t>
            </a:r>
            <a:r>
              <a:rPr lang="zh-CN" altLang="en-US" sz="2800" b="1" dirty="0">
                <a:solidFill>
                  <a:srgbClr val="0000FF"/>
                </a:solidFill>
                <a:latin typeface="Times New Roman" pitchFamily="18" charset="0"/>
                <a:ea typeface="+mn-ea"/>
                <a:cs typeface="Times New Roman" pitchFamily="18" charset="0"/>
              </a:rPr>
              <a:t>规定</a:t>
            </a:r>
            <a:r>
              <a:rPr lang="zh-CN" altLang="en-US" sz="2800" b="1" dirty="0">
                <a:solidFill>
                  <a:srgbClr val="000000"/>
                </a:solidFill>
                <a:latin typeface="Times New Roman" pitchFamily="18" charset="0"/>
                <a:ea typeface="+mn-ea"/>
                <a:cs typeface="Times New Roman" pitchFamily="18" charset="0"/>
              </a:rPr>
              <a:t>其绕行</a:t>
            </a:r>
            <a:r>
              <a:rPr lang="zh-CN" altLang="en-US" sz="2800" b="1" dirty="0">
                <a:solidFill>
                  <a:srgbClr val="0000FF"/>
                </a:solidFill>
                <a:latin typeface="Times New Roman" pitchFamily="18" charset="0"/>
                <a:ea typeface="+mn-ea"/>
                <a:cs typeface="Times New Roman" pitchFamily="18" charset="0"/>
              </a:rPr>
              <a:t>方向</a:t>
            </a:r>
            <a:r>
              <a:rPr lang="zh-CN" altLang="en-US" sz="2800" b="1" dirty="0">
                <a:solidFill>
                  <a:srgbClr val="000000"/>
                </a:solidFill>
                <a:latin typeface="Times New Roman" pitchFamily="18" charset="0"/>
                <a:ea typeface="+mn-ea"/>
                <a:cs typeface="Times New Roman" pitchFamily="18" charset="0"/>
              </a:rPr>
              <a:t>；</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3</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根据各个电流方向与曲线绕行方向的关系确定电流正负，</a:t>
            </a:r>
            <a:r>
              <a:rPr lang="zh-CN" altLang="en-US" sz="2800" b="1" dirty="0">
                <a:solidFill>
                  <a:srgbClr val="FF0000"/>
                </a:solidFill>
                <a:latin typeface="Times New Roman" pitchFamily="18" charset="0"/>
                <a:ea typeface="+mn-ea"/>
                <a:cs typeface="Times New Roman" pitchFamily="18" charset="0"/>
              </a:rPr>
              <a:t>求出</a:t>
            </a:r>
            <a:r>
              <a:rPr lang="zh-CN" altLang="en-US" sz="2800" b="1" dirty="0">
                <a:solidFill>
                  <a:srgbClr val="000000"/>
                </a:solidFill>
                <a:latin typeface="Times New Roman" pitchFamily="18" charset="0"/>
                <a:ea typeface="+mn-ea"/>
                <a:cs typeface="Times New Roman" pitchFamily="18" charset="0"/>
              </a:rPr>
              <a:t>等式</a:t>
            </a:r>
            <a:r>
              <a:rPr lang="zh-CN" altLang="en-US" sz="2800" b="1" dirty="0">
                <a:solidFill>
                  <a:srgbClr val="0000FF"/>
                </a:solidFill>
                <a:latin typeface="Times New Roman" pitchFamily="18" charset="0"/>
                <a:ea typeface="+mn-ea"/>
                <a:cs typeface="Times New Roman" pitchFamily="18" charset="0"/>
              </a:rPr>
              <a:t>右侧</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4</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利用</a:t>
            </a:r>
            <a:r>
              <a:rPr lang="zh-CN" altLang="en-US" sz="2800" b="1" dirty="0">
                <a:solidFill>
                  <a:srgbClr val="FF0000"/>
                </a:solidFill>
                <a:latin typeface="Times New Roman" pitchFamily="18" charset="0"/>
                <a:ea typeface="+mn-ea"/>
                <a:cs typeface="Times New Roman" pitchFamily="18" charset="0"/>
              </a:rPr>
              <a:t>安培环路定理</a:t>
            </a:r>
            <a:r>
              <a:rPr lang="zh-CN" altLang="en-US" sz="2800" b="1" dirty="0">
                <a:solidFill>
                  <a:srgbClr val="000000"/>
                </a:solidFill>
                <a:latin typeface="Times New Roman" pitchFamily="18" charset="0"/>
                <a:ea typeface="+mn-ea"/>
                <a:cs typeface="Times New Roman" pitchFamily="18" charset="0"/>
              </a:rPr>
              <a:t>完成等式</a:t>
            </a:r>
            <a:r>
              <a:rPr lang="zh-CN" altLang="en-US" sz="2800" b="1" dirty="0">
                <a:solidFill>
                  <a:srgbClr val="0000FF"/>
                </a:solidFill>
                <a:latin typeface="Times New Roman" pitchFamily="18" charset="0"/>
                <a:ea typeface="+mn-ea"/>
                <a:cs typeface="Times New Roman" pitchFamily="18" charset="0"/>
              </a:rPr>
              <a:t>左侧积分</a:t>
            </a:r>
            <a:r>
              <a:rPr lang="zh-CN" altLang="en-US" sz="2800" b="1" dirty="0">
                <a:solidFill>
                  <a:srgbClr val="000000"/>
                </a:solidFill>
                <a:latin typeface="Times New Roman" pitchFamily="18" charset="0"/>
                <a:ea typeface="+mn-ea"/>
                <a:cs typeface="Times New Roman" pitchFamily="18" charset="0"/>
              </a:rPr>
              <a:t>，最后求出</a:t>
            </a:r>
            <a:r>
              <a:rPr lang="zh-CN" altLang="en-US" sz="2800" b="1" dirty="0">
                <a:solidFill>
                  <a:srgbClr val="FF0000"/>
                </a:solidFill>
                <a:latin typeface="Times New Roman" pitchFamily="18" charset="0"/>
                <a:ea typeface="+mn-ea"/>
                <a:cs typeface="Times New Roman" pitchFamily="18" charset="0"/>
              </a:rPr>
              <a:t>磁感应强度</a:t>
            </a:r>
            <a:r>
              <a:rPr lang="zh-CN" altLang="en-US" sz="2800" b="1" dirty="0">
                <a:solidFill>
                  <a:srgbClr val="000000"/>
                </a:solidFill>
                <a:latin typeface="Times New Roman" pitchFamily="18" charset="0"/>
                <a:ea typeface="+mn-ea"/>
                <a:cs typeface="Times New Roman" pitchFamily="18" charset="0"/>
              </a:rPr>
              <a:t>的分布。</a:t>
            </a:r>
            <a:r>
              <a:rPr lang="zh-CN" altLang="en-US" sz="2800" dirty="0">
                <a:solidFill>
                  <a:srgbClr val="000000"/>
                </a:solidFill>
                <a:latin typeface="Times New Roman" pitchFamily="18" charset="0"/>
                <a:ea typeface="+mn-ea"/>
                <a:cs typeface="Times New Roman" pitchFamily="18" charset="0"/>
              </a:rPr>
              <a:t> </a:t>
            </a:r>
          </a:p>
        </p:txBody>
      </p:sp>
      <p:graphicFrame>
        <p:nvGraphicFramePr>
          <p:cNvPr id="141316" name="Object 4"/>
          <p:cNvGraphicFramePr>
            <a:graphicFrameLocks noChangeAspect="1"/>
          </p:cNvGraphicFramePr>
          <p:nvPr>
            <p:extLst>
              <p:ext uri="{D42A27DB-BD31-4B8C-83A1-F6EECF244321}">
                <p14:modId xmlns:p14="http://schemas.microsoft.com/office/powerpoint/2010/main" val="2216234052"/>
              </p:ext>
            </p:extLst>
          </p:nvPr>
        </p:nvGraphicFramePr>
        <p:xfrm>
          <a:off x="2627784" y="404664"/>
          <a:ext cx="3657600" cy="1066800"/>
        </p:xfrm>
        <a:graphic>
          <a:graphicData uri="http://schemas.openxmlformats.org/presentationml/2006/ole">
            <mc:AlternateContent xmlns:mc="http://schemas.openxmlformats.org/markup-compatibility/2006">
              <mc:Choice xmlns:v="urn:schemas-microsoft-com:vml" Requires="v">
                <p:oleObj spid="_x0000_s141382" name="公式" r:id="rId3" imgW="1205977" imgH="355446" progId="Equation.3">
                  <p:embed/>
                </p:oleObj>
              </mc:Choice>
              <mc:Fallback>
                <p:oleObj name="公式" r:id="rId3" imgW="1205977" imgH="355446"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04664"/>
                        <a:ext cx="3657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5003800" y="4292600"/>
          <a:ext cx="1928813" cy="774700"/>
        </p:xfrm>
        <a:graphic>
          <a:graphicData uri="http://schemas.openxmlformats.org/presentationml/2006/ole">
            <mc:AlternateContent xmlns:mc="http://schemas.openxmlformats.org/markup-compatibility/2006">
              <mc:Choice xmlns:v="urn:schemas-microsoft-com:vml" Requires="v">
                <p:oleObj spid="_x0000_s404652" name="公式" r:id="rId3" imgW="977900" imgH="279400" progId="Equation.3">
                  <p:embed/>
                </p:oleObj>
              </mc:Choice>
              <mc:Fallback>
                <p:oleObj name="公式" r:id="rId3" imgW="977900" imgH="27940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292600"/>
                        <a:ext cx="1928813"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971550" y="2133600"/>
          <a:ext cx="2992438" cy="1150938"/>
        </p:xfrm>
        <a:graphic>
          <a:graphicData uri="http://schemas.openxmlformats.org/presentationml/2006/ole">
            <mc:AlternateContent xmlns:mc="http://schemas.openxmlformats.org/markup-compatibility/2006">
              <mc:Choice xmlns:v="urn:schemas-microsoft-com:vml" Requires="v">
                <p:oleObj spid="_x0000_s404653" name="公式" r:id="rId5" imgW="748975" imgH="291973" progId="Equation.3">
                  <p:embed/>
                </p:oleObj>
              </mc:Choice>
              <mc:Fallback>
                <p:oleObj name="公式" r:id="rId5" imgW="748975" imgH="291973"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133600"/>
                        <a:ext cx="2992438" cy="1150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Text Box 7"/>
          <p:cNvSpPr txBox="1">
            <a:spLocks noChangeArrowheads="1"/>
          </p:cNvSpPr>
          <p:nvPr/>
        </p:nvSpPr>
        <p:spPr bwMode="auto">
          <a:xfrm>
            <a:off x="395288" y="404813"/>
            <a:ext cx="365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000000"/>
                </a:solidFill>
              </a:rPr>
              <a:t>四、恒定电流</a:t>
            </a:r>
          </a:p>
        </p:txBody>
      </p:sp>
      <p:sp>
        <p:nvSpPr>
          <p:cNvPr id="4104" name="Text Box 34"/>
          <p:cNvSpPr txBox="1">
            <a:spLocks noChangeArrowheads="1"/>
          </p:cNvSpPr>
          <p:nvPr/>
        </p:nvSpPr>
        <p:spPr bwMode="auto">
          <a:xfrm>
            <a:off x="381000" y="1052513"/>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800" b="1"/>
              <a:t>没有电荷补充，单位时间内通过闭合曲面</a:t>
            </a:r>
            <a:r>
              <a:rPr lang="en-US" altLang="zh-CN" sz="2800" b="1"/>
              <a:t>S</a:t>
            </a:r>
            <a:r>
              <a:rPr lang="zh-CN" altLang="en-US" sz="2800" b="1">
                <a:solidFill>
                  <a:srgbClr val="0000FF"/>
                </a:solidFill>
              </a:rPr>
              <a:t>向外流出</a:t>
            </a:r>
            <a:r>
              <a:rPr lang="zh-CN" altLang="en-US" sz="2800" b="1"/>
              <a:t>的电荷，等于此时间内闭合曲面里</a:t>
            </a:r>
            <a:r>
              <a:rPr lang="zh-CN" altLang="en-US" sz="2800" b="1">
                <a:solidFill>
                  <a:srgbClr val="0000FF"/>
                </a:solidFill>
              </a:rPr>
              <a:t>电荷的减少量</a:t>
            </a:r>
            <a:r>
              <a:rPr lang="zh-CN" altLang="en-US" sz="2800" b="1"/>
              <a:t> .</a:t>
            </a:r>
          </a:p>
        </p:txBody>
      </p:sp>
      <p:sp>
        <p:nvSpPr>
          <p:cNvPr id="4105" name="Rectangle 40"/>
          <p:cNvSpPr>
            <a:spLocks noChangeArrowheads="1"/>
          </p:cNvSpPr>
          <p:nvPr/>
        </p:nvSpPr>
        <p:spPr bwMode="auto">
          <a:xfrm>
            <a:off x="4932363" y="3573463"/>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FF0000"/>
                </a:solidFill>
              </a:rPr>
              <a:t>稳恒电流</a:t>
            </a:r>
          </a:p>
        </p:txBody>
      </p:sp>
      <p:grpSp>
        <p:nvGrpSpPr>
          <p:cNvPr id="4106" name="Group 48"/>
          <p:cNvGrpSpPr>
            <a:grpSpLocks/>
          </p:cNvGrpSpPr>
          <p:nvPr/>
        </p:nvGrpSpPr>
        <p:grpSpPr bwMode="auto">
          <a:xfrm>
            <a:off x="900113" y="3644900"/>
            <a:ext cx="2863850" cy="1936750"/>
            <a:chOff x="3600" y="2659"/>
            <a:chExt cx="1804" cy="1220"/>
          </a:xfrm>
        </p:grpSpPr>
        <p:grpSp>
          <p:nvGrpSpPr>
            <p:cNvPr id="4110" name="Group 19"/>
            <p:cNvGrpSpPr>
              <a:grpSpLocks/>
            </p:cNvGrpSpPr>
            <p:nvPr/>
          </p:nvGrpSpPr>
          <p:grpSpPr bwMode="auto">
            <a:xfrm>
              <a:off x="3600" y="2880"/>
              <a:ext cx="1804" cy="999"/>
              <a:chOff x="3600" y="2592"/>
              <a:chExt cx="1804" cy="999"/>
            </a:xfrm>
          </p:grpSpPr>
          <p:sp>
            <p:nvSpPr>
              <p:cNvPr id="4112" name="Oval 20"/>
              <p:cNvSpPr>
                <a:spLocks noChangeArrowheads="1"/>
              </p:cNvSpPr>
              <p:nvPr/>
            </p:nvSpPr>
            <p:spPr bwMode="auto">
              <a:xfrm>
                <a:off x="3984" y="2688"/>
                <a:ext cx="1056" cy="672"/>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3" name="Text Box 21"/>
              <p:cNvSpPr txBox="1">
                <a:spLocks noChangeArrowheads="1"/>
              </p:cNvSpPr>
              <p:nvPr/>
            </p:nvSpPr>
            <p:spPr bwMode="auto">
              <a:xfrm>
                <a:off x="4560" y="32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i="1">
                    <a:solidFill>
                      <a:srgbClr val="000000"/>
                    </a:solidFill>
                  </a:rPr>
                  <a:t>S</a:t>
                </a:r>
              </a:p>
            </p:txBody>
          </p:sp>
          <p:sp>
            <p:nvSpPr>
              <p:cNvPr id="4114" name="Freeform 22"/>
              <p:cNvSpPr>
                <a:spLocks/>
              </p:cNvSpPr>
              <p:nvPr/>
            </p:nvSpPr>
            <p:spPr bwMode="auto">
              <a:xfrm>
                <a:off x="3645" y="2688"/>
                <a:ext cx="1519" cy="288"/>
              </a:xfrm>
              <a:custGeom>
                <a:avLst/>
                <a:gdLst>
                  <a:gd name="T0" fmla="*/ 0 w 1608"/>
                  <a:gd name="T1" fmla="*/ 288 h 288"/>
                  <a:gd name="T2" fmla="*/ 1344 w 1608"/>
                  <a:gd name="T3" fmla="*/ 48 h 288"/>
                  <a:gd name="T4" fmla="*/ 1584 w 1608"/>
                  <a:gd name="T5" fmla="*/ 0 h 288"/>
                  <a:gd name="T6" fmla="*/ 0 60000 65536"/>
                  <a:gd name="T7" fmla="*/ 0 60000 65536"/>
                  <a:gd name="T8" fmla="*/ 0 60000 65536"/>
                  <a:gd name="T9" fmla="*/ 0 w 1608"/>
                  <a:gd name="T10" fmla="*/ 0 h 288"/>
                  <a:gd name="T11" fmla="*/ 1608 w 1608"/>
                  <a:gd name="T12" fmla="*/ 288 h 288"/>
                </a:gdLst>
                <a:ahLst/>
                <a:cxnLst>
                  <a:cxn ang="T6">
                    <a:pos x="T0" y="T1"/>
                  </a:cxn>
                  <a:cxn ang="T7">
                    <a:pos x="T2" y="T3"/>
                  </a:cxn>
                  <a:cxn ang="T8">
                    <a:pos x="T4" y="T5"/>
                  </a:cxn>
                </a:cxnLst>
                <a:rect l="T9" t="T10" r="T11" b="T12"/>
                <a:pathLst>
                  <a:path w="1608" h="288">
                    <a:moveTo>
                      <a:pt x="0" y="288"/>
                    </a:moveTo>
                    <a:cubicBezTo>
                      <a:pt x="540" y="192"/>
                      <a:pt x="1080" y="96"/>
                      <a:pt x="1344" y="48"/>
                    </a:cubicBezTo>
                    <a:cubicBezTo>
                      <a:pt x="1608" y="0"/>
                      <a:pt x="1596" y="0"/>
                      <a:pt x="1584" y="0"/>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5" name="Freeform 23"/>
              <p:cNvSpPr>
                <a:spLocks/>
              </p:cNvSpPr>
              <p:nvPr/>
            </p:nvSpPr>
            <p:spPr bwMode="auto">
              <a:xfrm>
                <a:off x="3696" y="3024"/>
                <a:ext cx="1541" cy="256"/>
              </a:xfrm>
              <a:custGeom>
                <a:avLst/>
                <a:gdLst>
                  <a:gd name="T0" fmla="*/ 0 w 1632"/>
                  <a:gd name="T1" fmla="*/ 160 h 256"/>
                  <a:gd name="T2" fmla="*/ 720 w 1632"/>
                  <a:gd name="T3" fmla="*/ 16 h 256"/>
                  <a:gd name="T4" fmla="*/ 1632 w 1632"/>
                  <a:gd name="T5" fmla="*/ 256 h 256"/>
                  <a:gd name="T6" fmla="*/ 0 60000 65536"/>
                  <a:gd name="T7" fmla="*/ 0 60000 65536"/>
                  <a:gd name="T8" fmla="*/ 0 60000 65536"/>
                  <a:gd name="T9" fmla="*/ 0 w 1632"/>
                  <a:gd name="T10" fmla="*/ 0 h 256"/>
                  <a:gd name="T11" fmla="*/ 1632 w 1632"/>
                  <a:gd name="T12" fmla="*/ 256 h 256"/>
                </a:gdLst>
                <a:ahLst/>
                <a:cxnLst>
                  <a:cxn ang="T6">
                    <a:pos x="T0" y="T1"/>
                  </a:cxn>
                  <a:cxn ang="T7">
                    <a:pos x="T2" y="T3"/>
                  </a:cxn>
                  <a:cxn ang="T8">
                    <a:pos x="T4" y="T5"/>
                  </a:cxn>
                </a:cxnLst>
                <a:rect l="T9" t="T10" r="T11" b="T12"/>
                <a:pathLst>
                  <a:path w="1632" h="256">
                    <a:moveTo>
                      <a:pt x="0" y="160"/>
                    </a:moveTo>
                    <a:cubicBezTo>
                      <a:pt x="224" y="80"/>
                      <a:pt x="448" y="0"/>
                      <a:pt x="720" y="16"/>
                    </a:cubicBezTo>
                    <a:cubicBezTo>
                      <a:pt x="992" y="32"/>
                      <a:pt x="1480" y="216"/>
                      <a:pt x="1632" y="256"/>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6" name="Freeform 24"/>
              <p:cNvSpPr>
                <a:spLocks/>
              </p:cNvSpPr>
              <p:nvPr/>
            </p:nvSpPr>
            <p:spPr bwMode="auto">
              <a:xfrm>
                <a:off x="4469" y="2832"/>
                <a:ext cx="717" cy="288"/>
              </a:xfrm>
              <a:custGeom>
                <a:avLst/>
                <a:gdLst>
                  <a:gd name="T0" fmla="*/ 712 w 760"/>
                  <a:gd name="T1" fmla="*/ 0 h 288"/>
                  <a:gd name="T2" fmla="*/ 88 w 760"/>
                  <a:gd name="T3" fmla="*/ 96 h 288"/>
                  <a:gd name="T4" fmla="*/ 184 w 760"/>
                  <a:gd name="T5" fmla="*/ 144 h 288"/>
                  <a:gd name="T6" fmla="*/ 760 w 760"/>
                  <a:gd name="T7" fmla="*/ 288 h 288"/>
                  <a:gd name="T8" fmla="*/ 0 60000 65536"/>
                  <a:gd name="T9" fmla="*/ 0 60000 65536"/>
                  <a:gd name="T10" fmla="*/ 0 60000 65536"/>
                  <a:gd name="T11" fmla="*/ 0 60000 65536"/>
                  <a:gd name="T12" fmla="*/ 0 w 760"/>
                  <a:gd name="T13" fmla="*/ 0 h 288"/>
                  <a:gd name="T14" fmla="*/ 760 w 760"/>
                  <a:gd name="T15" fmla="*/ 288 h 288"/>
                </a:gdLst>
                <a:ahLst/>
                <a:cxnLst>
                  <a:cxn ang="T8">
                    <a:pos x="T0" y="T1"/>
                  </a:cxn>
                  <a:cxn ang="T9">
                    <a:pos x="T2" y="T3"/>
                  </a:cxn>
                  <a:cxn ang="T10">
                    <a:pos x="T4" y="T5"/>
                  </a:cxn>
                  <a:cxn ang="T11">
                    <a:pos x="T6" y="T7"/>
                  </a:cxn>
                </a:cxnLst>
                <a:rect l="T12" t="T13" r="T14" b="T15"/>
                <a:pathLst>
                  <a:path w="760" h="288">
                    <a:moveTo>
                      <a:pt x="712" y="0"/>
                    </a:moveTo>
                    <a:cubicBezTo>
                      <a:pt x="444" y="36"/>
                      <a:pt x="176" y="72"/>
                      <a:pt x="88" y="96"/>
                    </a:cubicBezTo>
                    <a:cubicBezTo>
                      <a:pt x="0" y="120"/>
                      <a:pt x="72" y="112"/>
                      <a:pt x="184" y="144"/>
                    </a:cubicBezTo>
                    <a:cubicBezTo>
                      <a:pt x="296" y="176"/>
                      <a:pt x="528" y="232"/>
                      <a:pt x="760" y="288"/>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7" name="Line 25"/>
              <p:cNvSpPr>
                <a:spLocks noChangeShapeType="1"/>
              </p:cNvSpPr>
              <p:nvPr/>
            </p:nvSpPr>
            <p:spPr bwMode="auto">
              <a:xfrm flipV="1">
                <a:off x="3793" y="2976"/>
                <a:ext cx="272"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8" name="Line 26"/>
              <p:cNvSpPr>
                <a:spLocks noChangeShapeType="1"/>
              </p:cNvSpPr>
              <p:nvPr/>
            </p:nvSpPr>
            <p:spPr bwMode="auto">
              <a:xfrm flipV="1">
                <a:off x="4733" y="2784"/>
                <a:ext cx="272"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27"/>
              <p:cNvSpPr>
                <a:spLocks noChangeShapeType="1"/>
              </p:cNvSpPr>
              <p:nvPr/>
            </p:nvSpPr>
            <p:spPr bwMode="auto">
              <a:xfrm>
                <a:off x="4800" y="3072"/>
                <a:ext cx="272" cy="9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0" name="Text Box 28"/>
              <p:cNvSpPr txBox="1">
                <a:spLocks noChangeArrowheads="1"/>
              </p:cNvSpPr>
              <p:nvPr/>
            </p:nvSpPr>
            <p:spPr bwMode="auto">
              <a:xfrm>
                <a:off x="3600" y="2880"/>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3200" i="1">
                    <a:solidFill>
                      <a:srgbClr val="000000"/>
                    </a:solidFill>
                  </a:rPr>
                  <a:t>I</a:t>
                </a:r>
              </a:p>
            </p:txBody>
          </p:sp>
          <p:graphicFrame>
            <p:nvGraphicFramePr>
              <p:cNvPr id="4100" name="Object 4"/>
              <p:cNvGraphicFramePr>
                <a:graphicFrameLocks noChangeAspect="1"/>
              </p:cNvGraphicFramePr>
              <p:nvPr/>
            </p:nvGraphicFramePr>
            <p:xfrm>
              <a:off x="5184" y="2592"/>
              <a:ext cx="220" cy="356"/>
            </p:xfrm>
            <a:graphic>
              <a:graphicData uri="http://schemas.openxmlformats.org/presentationml/2006/ole">
                <mc:AlternateContent xmlns:mc="http://schemas.openxmlformats.org/markup-compatibility/2006">
                  <mc:Choice xmlns:v="urn:schemas-microsoft-com:vml" Requires="v">
                    <p:oleObj spid="_x0000_s404654" name="公式" r:id="rId7" imgW="139579" imgH="215713" progId="Equation.3">
                      <p:embed/>
                    </p:oleObj>
                  </mc:Choice>
                  <mc:Fallback>
                    <p:oleObj name="公式" r:id="rId7" imgW="139579" imgH="215713"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4" y="2592"/>
                            <a:ext cx="220"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
              <p:cNvGraphicFramePr>
                <a:graphicFrameLocks noChangeAspect="1"/>
              </p:cNvGraphicFramePr>
              <p:nvPr/>
            </p:nvGraphicFramePr>
            <p:xfrm>
              <a:off x="5141" y="3004"/>
              <a:ext cx="257" cy="356"/>
            </p:xfrm>
            <a:graphic>
              <a:graphicData uri="http://schemas.openxmlformats.org/presentationml/2006/ole">
                <mc:AlternateContent xmlns:mc="http://schemas.openxmlformats.org/markup-compatibility/2006">
                  <mc:Choice xmlns:v="urn:schemas-microsoft-com:vml" Requires="v">
                    <p:oleObj spid="_x0000_s404655" name="公式" r:id="rId9" imgW="164885" imgH="215619" progId="Equation.3">
                      <p:embed/>
                    </p:oleObj>
                  </mc:Choice>
                  <mc:Fallback>
                    <p:oleObj name="公式" r:id="rId9" imgW="164885" imgH="215619"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1" y="3004"/>
                            <a:ext cx="257"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1" name="Rectangle 44"/>
            <p:cNvSpPr>
              <a:spLocks noChangeArrowheads="1"/>
            </p:cNvSpPr>
            <p:nvPr/>
          </p:nvSpPr>
          <p:spPr bwMode="auto">
            <a:xfrm>
              <a:off x="3860" y="2659"/>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闭合曲面</a:t>
              </a:r>
            </a:p>
          </p:txBody>
        </p:sp>
      </p:grpSp>
      <p:sp>
        <p:nvSpPr>
          <p:cNvPr id="4107" name="Rectangle 45"/>
          <p:cNvSpPr>
            <a:spLocks noChangeArrowheads="1"/>
          </p:cNvSpPr>
          <p:nvPr/>
        </p:nvSpPr>
        <p:spPr bwMode="auto">
          <a:xfrm>
            <a:off x="4572000" y="2420938"/>
            <a:ext cx="324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电流连续性方程</a:t>
            </a:r>
          </a:p>
        </p:txBody>
      </p:sp>
      <p:sp>
        <p:nvSpPr>
          <p:cNvPr id="4108" name="Rectangle 46"/>
          <p:cNvSpPr>
            <a:spLocks noChangeArrowheads="1"/>
          </p:cNvSpPr>
          <p:nvPr/>
        </p:nvSpPr>
        <p:spPr bwMode="auto">
          <a:xfrm>
            <a:off x="4859338" y="4941888"/>
            <a:ext cx="38893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2800" b="1">
                <a:solidFill>
                  <a:srgbClr val="0000FF"/>
                </a:solidFill>
              </a:rPr>
              <a:t>流入</a:t>
            </a:r>
            <a:r>
              <a:rPr kumimoji="1" lang="zh-CN" altLang="en-US" sz="2800" b="1">
                <a:solidFill>
                  <a:srgbClr val="000000"/>
                </a:solidFill>
              </a:rPr>
              <a:t>为</a:t>
            </a:r>
            <a:r>
              <a:rPr kumimoji="1" lang="zh-CN" altLang="en-US" sz="2800" b="1">
                <a:solidFill>
                  <a:srgbClr val="FF00FF"/>
                </a:solidFill>
              </a:rPr>
              <a:t>负</a:t>
            </a:r>
            <a:r>
              <a:rPr kumimoji="1" lang="zh-CN" altLang="en-US" sz="2800" b="1">
                <a:solidFill>
                  <a:srgbClr val="000000"/>
                </a:solidFill>
              </a:rPr>
              <a:t>，</a:t>
            </a:r>
            <a:r>
              <a:rPr kumimoji="1" lang="zh-CN" altLang="en-US" sz="2800" b="1">
                <a:solidFill>
                  <a:srgbClr val="0000FF"/>
                </a:solidFill>
              </a:rPr>
              <a:t>流出</a:t>
            </a:r>
            <a:r>
              <a:rPr kumimoji="1" lang="zh-CN" altLang="en-US" sz="2800" b="1">
                <a:solidFill>
                  <a:srgbClr val="000000"/>
                </a:solidFill>
              </a:rPr>
              <a:t>为</a:t>
            </a:r>
            <a:r>
              <a:rPr kumimoji="1" lang="zh-CN" altLang="en-US" sz="2800" b="1">
                <a:solidFill>
                  <a:srgbClr val="FF0000"/>
                </a:solidFill>
              </a:rPr>
              <a:t>正</a:t>
            </a:r>
          </a:p>
        </p:txBody>
      </p:sp>
      <p:graphicFrame>
        <p:nvGraphicFramePr>
          <p:cNvPr id="4102" name="Object 6"/>
          <p:cNvGraphicFramePr>
            <a:graphicFrameLocks noChangeAspect="1"/>
          </p:cNvGraphicFramePr>
          <p:nvPr/>
        </p:nvGraphicFramePr>
        <p:xfrm>
          <a:off x="3635375" y="5732463"/>
          <a:ext cx="1854200" cy="638175"/>
        </p:xfrm>
        <a:graphic>
          <a:graphicData uri="http://schemas.openxmlformats.org/presentationml/2006/ole">
            <mc:AlternateContent xmlns:mc="http://schemas.openxmlformats.org/markup-compatibility/2006">
              <mc:Choice xmlns:v="urn:schemas-microsoft-com:vml" Requires="v">
                <p:oleObj spid="_x0000_s404656" name="公式" r:id="rId11" imgW="1155700" imgH="431800" progId="Equation.3">
                  <p:embed/>
                </p:oleObj>
              </mc:Choice>
              <mc:Fallback>
                <p:oleObj name="公式" r:id="rId11" imgW="1155700" imgH="431800" progId="Equation.3">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5375" y="5732463"/>
                        <a:ext cx="18542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9" name="Rectangle 20"/>
          <p:cNvSpPr>
            <a:spLocks noChangeArrowheads="1"/>
          </p:cNvSpPr>
          <p:nvPr/>
        </p:nvSpPr>
        <p:spPr bwMode="auto">
          <a:xfrm>
            <a:off x="1619250" y="5805488"/>
            <a:ext cx="2625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FF6600"/>
                </a:solidFill>
              </a:rPr>
              <a:t> </a:t>
            </a:r>
            <a:r>
              <a:rPr lang="zh-CN" altLang="en-US" sz="2800" b="1">
                <a:solidFill>
                  <a:srgbClr val="FF0000"/>
                </a:solidFill>
              </a:rPr>
              <a:t>稳恒电流</a:t>
            </a:r>
            <a:r>
              <a:rPr lang="zh-CN" altLang="en-US" sz="2800" b="1">
                <a:solidFill>
                  <a:srgbClr val="CC0000"/>
                </a:solidFill>
              </a:rPr>
              <a:t> </a:t>
            </a:r>
          </a:p>
        </p:txBody>
      </p:sp>
    </p:spTree>
    <p:extLst>
      <p:ext uri="{BB962C8B-B14F-4D97-AF65-F5344CB8AC3E}">
        <p14:creationId xmlns:p14="http://schemas.microsoft.com/office/powerpoint/2010/main" val="38409529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Oval 17"/>
          <p:cNvSpPr>
            <a:spLocks noChangeArrowheads="1"/>
          </p:cNvSpPr>
          <p:nvPr/>
        </p:nvSpPr>
        <p:spPr bwMode="auto">
          <a:xfrm>
            <a:off x="5003800" y="3500438"/>
            <a:ext cx="2374900" cy="2376487"/>
          </a:xfrm>
          <a:prstGeom prst="ellipse">
            <a:avLst/>
          </a:prstGeom>
          <a:solidFill>
            <a:schemeClr val="bg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39" name="Rectangle 2"/>
          <p:cNvSpPr>
            <a:spLocks noGrp="1" noChangeArrowheads="1"/>
          </p:cNvSpPr>
          <p:nvPr>
            <p:ph type="title" idx="4294967295"/>
          </p:nvPr>
        </p:nvSpPr>
        <p:spPr>
          <a:xfrm>
            <a:off x="214282" y="214290"/>
            <a:ext cx="7924801" cy="762000"/>
          </a:xfrm>
        </p:spPr>
        <p:txBody>
          <a:bodyPr/>
          <a:lstStyle/>
          <a:p>
            <a:pPr algn="l" eaLnBrk="1" hangingPunct="1"/>
            <a:r>
              <a:rPr lang="zh-CN" altLang="en-US" sz="3200" b="1" dirty="0" smtClean="0">
                <a:solidFill>
                  <a:schemeClr val="tx1"/>
                </a:solidFill>
                <a:latin typeface="黑体" pitchFamily="49" charset="-122"/>
                <a:ea typeface="黑体" pitchFamily="49" charset="-122"/>
                <a:cs typeface="楷体_GB2312"/>
              </a:rPr>
              <a:t>例</a:t>
            </a:r>
            <a:r>
              <a:rPr lang="en-US" altLang="zh-CN" sz="3200" b="1" dirty="0" smtClean="0">
                <a:solidFill>
                  <a:schemeClr val="tx1"/>
                </a:solidFill>
                <a:latin typeface="黑体" pitchFamily="49" charset="-122"/>
                <a:ea typeface="黑体" pitchFamily="49" charset="-122"/>
                <a:cs typeface="楷体_GB2312"/>
              </a:rPr>
              <a:t>1</a:t>
            </a:r>
            <a:r>
              <a:rPr lang="zh-CN" altLang="en-US" sz="3200" b="1" dirty="0" smtClean="0">
                <a:solidFill>
                  <a:schemeClr val="tx1"/>
                </a:solidFill>
                <a:latin typeface="黑体" pitchFamily="49" charset="-122"/>
                <a:ea typeface="黑体" pitchFamily="49" charset="-122"/>
                <a:cs typeface="楷体_GB2312"/>
              </a:rPr>
              <a:t> 无限长圆柱面电流的磁场</a:t>
            </a:r>
            <a:endParaRPr lang="zh-CN" altLang="en-US" sz="3200" dirty="0" smtClean="0">
              <a:solidFill>
                <a:schemeClr val="tx1"/>
              </a:solidFill>
              <a:latin typeface="黑体" pitchFamily="49" charset="-122"/>
              <a:ea typeface="黑体" pitchFamily="49" charset="-122"/>
              <a:cs typeface="楷体_GB2312"/>
            </a:endParaRPr>
          </a:p>
        </p:txBody>
      </p:sp>
      <p:sp>
        <p:nvSpPr>
          <p:cNvPr id="142340" name="Rectangle 3"/>
          <p:cNvSpPr>
            <a:spLocks noGrp="1" noChangeArrowheads="1"/>
          </p:cNvSpPr>
          <p:nvPr>
            <p:ph type="body" idx="4294967295"/>
          </p:nvPr>
        </p:nvSpPr>
        <p:spPr>
          <a:xfrm>
            <a:off x="493713" y="1500188"/>
            <a:ext cx="8650287" cy="576262"/>
          </a:xfrm>
        </p:spPr>
        <p:txBody>
          <a:bodyPr/>
          <a:lstStyle/>
          <a:p>
            <a:pPr eaLnBrk="1" hangingPunct="1">
              <a:buFont typeface="Wingdings" pitchFamily="2" charset="2"/>
              <a:buNone/>
            </a:pPr>
            <a:r>
              <a:rPr lang="zh-CN" altLang="en-US" sz="2800" b="1" smtClean="0"/>
              <a:t>       </a:t>
            </a:r>
            <a:endParaRPr lang="zh-CN" altLang="en-US" sz="2800" b="1" smtClean="0">
              <a:latin typeface="楷体_GB2312"/>
              <a:ea typeface="楷体_GB2312"/>
              <a:cs typeface="楷体_GB2312"/>
            </a:endParaRPr>
          </a:p>
        </p:txBody>
      </p:sp>
      <p:sp>
        <p:nvSpPr>
          <p:cNvPr id="142341" name="AutoShape 13"/>
          <p:cNvSpPr>
            <a:spLocks noChangeArrowheads="1"/>
          </p:cNvSpPr>
          <p:nvPr/>
        </p:nvSpPr>
        <p:spPr bwMode="auto">
          <a:xfrm>
            <a:off x="1476375" y="3644900"/>
            <a:ext cx="1008063" cy="2447925"/>
          </a:xfrm>
          <a:prstGeom prst="can">
            <a:avLst>
              <a:gd name="adj" fmla="val 60709"/>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2" name="Oval 14"/>
          <p:cNvSpPr>
            <a:spLocks noChangeArrowheads="1"/>
          </p:cNvSpPr>
          <p:nvPr/>
        </p:nvSpPr>
        <p:spPr bwMode="auto">
          <a:xfrm>
            <a:off x="5724525" y="4149725"/>
            <a:ext cx="1008063" cy="1008063"/>
          </a:xfrm>
          <a:prstGeom prst="ellipse">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3" name="Line 15"/>
          <p:cNvSpPr>
            <a:spLocks noChangeShapeType="1"/>
          </p:cNvSpPr>
          <p:nvPr/>
        </p:nvSpPr>
        <p:spPr bwMode="auto">
          <a:xfrm>
            <a:off x="1979613" y="3860800"/>
            <a:ext cx="0" cy="223202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44" name="Line 16"/>
          <p:cNvSpPr>
            <a:spLocks noChangeShapeType="1"/>
          </p:cNvSpPr>
          <p:nvPr/>
        </p:nvSpPr>
        <p:spPr bwMode="auto">
          <a:xfrm flipV="1">
            <a:off x="1979613" y="3213100"/>
            <a:ext cx="0" cy="76517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45" name="Oval 18"/>
          <p:cNvSpPr>
            <a:spLocks noChangeArrowheads="1"/>
          </p:cNvSpPr>
          <p:nvPr/>
        </p:nvSpPr>
        <p:spPr bwMode="auto">
          <a:xfrm>
            <a:off x="6156325" y="4581525"/>
            <a:ext cx="144463" cy="142875"/>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6" name="Rectangle 20"/>
          <p:cNvSpPr>
            <a:spLocks noChangeArrowheads="1"/>
          </p:cNvSpPr>
          <p:nvPr/>
        </p:nvSpPr>
        <p:spPr bwMode="auto">
          <a:xfrm>
            <a:off x="2627313" y="3573463"/>
            <a:ext cx="1668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000000"/>
                </a:solidFill>
              </a:rPr>
              <a:t>面电流</a:t>
            </a:r>
            <a:r>
              <a:rPr lang="en-US" altLang="zh-CN" b="1">
                <a:solidFill>
                  <a:srgbClr val="000000"/>
                </a:solidFill>
              </a:rPr>
              <a:t> </a:t>
            </a:r>
            <a:r>
              <a:rPr lang="en-US" altLang="zh-CN" b="1" i="1">
                <a:solidFill>
                  <a:srgbClr val="000000"/>
                </a:solidFill>
              </a:rPr>
              <a:t>I</a:t>
            </a:r>
            <a:endParaRPr lang="zh-CN" altLang="en-US" b="1" i="1">
              <a:solidFill>
                <a:srgbClr val="000000"/>
              </a:solidFill>
            </a:endParaRPr>
          </a:p>
        </p:txBody>
      </p:sp>
      <p:sp>
        <p:nvSpPr>
          <p:cNvPr id="142347" name="Line 21"/>
          <p:cNvSpPr>
            <a:spLocks noChangeShapeType="1"/>
          </p:cNvSpPr>
          <p:nvPr/>
        </p:nvSpPr>
        <p:spPr bwMode="auto">
          <a:xfrm flipV="1">
            <a:off x="2484438" y="3573463"/>
            <a:ext cx="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8" name="Line 22"/>
          <p:cNvSpPr>
            <a:spLocks noChangeShapeType="1"/>
          </p:cNvSpPr>
          <p:nvPr/>
        </p:nvSpPr>
        <p:spPr bwMode="auto">
          <a:xfrm flipV="1">
            <a:off x="1476375" y="3573463"/>
            <a:ext cx="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9" name="Line 24"/>
          <p:cNvSpPr>
            <a:spLocks noChangeShapeType="1"/>
          </p:cNvSpPr>
          <p:nvPr/>
        </p:nvSpPr>
        <p:spPr bwMode="auto">
          <a:xfrm>
            <a:off x="6372225" y="4149725"/>
            <a:ext cx="1008063" cy="503238"/>
          </a:xfrm>
          <a:prstGeom prst="line">
            <a:avLst/>
          </a:prstGeom>
          <a:noFill/>
          <a:ln w="28575">
            <a:solidFill>
              <a:srgbClr val="00B05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0" name="Line 25"/>
          <p:cNvSpPr>
            <a:spLocks noChangeShapeType="1"/>
          </p:cNvSpPr>
          <p:nvPr/>
        </p:nvSpPr>
        <p:spPr bwMode="auto">
          <a:xfrm>
            <a:off x="6227763" y="4652963"/>
            <a:ext cx="11525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1" name="Rectangle 30"/>
          <p:cNvSpPr>
            <a:spLocks noChangeArrowheads="1"/>
          </p:cNvSpPr>
          <p:nvPr/>
        </p:nvSpPr>
        <p:spPr bwMode="auto">
          <a:xfrm>
            <a:off x="1979613" y="4941888"/>
            <a:ext cx="455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i="1">
                <a:solidFill>
                  <a:srgbClr val="000000"/>
                </a:solidFill>
              </a:rPr>
              <a:t>R</a:t>
            </a:r>
            <a:endParaRPr lang="zh-CN" altLang="en-US" b="1" i="1">
              <a:solidFill>
                <a:srgbClr val="000000"/>
              </a:solidFill>
            </a:endParaRPr>
          </a:p>
        </p:txBody>
      </p:sp>
      <p:sp>
        <p:nvSpPr>
          <p:cNvPr id="142352" name="Line 31"/>
          <p:cNvSpPr>
            <a:spLocks noChangeShapeType="1"/>
          </p:cNvSpPr>
          <p:nvPr/>
        </p:nvSpPr>
        <p:spPr bwMode="auto">
          <a:xfrm>
            <a:off x="1979613" y="5013325"/>
            <a:ext cx="5048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3" name="Line 35"/>
          <p:cNvSpPr>
            <a:spLocks noChangeShapeType="1"/>
          </p:cNvSpPr>
          <p:nvPr/>
        </p:nvSpPr>
        <p:spPr bwMode="auto">
          <a:xfrm flipV="1">
            <a:off x="1979613" y="6092825"/>
            <a:ext cx="0" cy="76517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4" name="Line 41"/>
          <p:cNvSpPr>
            <a:spLocks noChangeShapeType="1"/>
          </p:cNvSpPr>
          <p:nvPr/>
        </p:nvSpPr>
        <p:spPr bwMode="auto">
          <a:xfrm flipV="1">
            <a:off x="6588125" y="4365625"/>
            <a:ext cx="0" cy="28733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5" name="Line 42"/>
          <p:cNvSpPr>
            <a:spLocks noChangeShapeType="1"/>
          </p:cNvSpPr>
          <p:nvPr/>
        </p:nvSpPr>
        <p:spPr bwMode="auto">
          <a:xfrm>
            <a:off x="6372225" y="4149725"/>
            <a:ext cx="215900" cy="5032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6" name="Line 43"/>
          <p:cNvSpPr>
            <a:spLocks noChangeShapeType="1"/>
          </p:cNvSpPr>
          <p:nvPr/>
        </p:nvSpPr>
        <p:spPr bwMode="auto">
          <a:xfrm flipV="1">
            <a:off x="6300788" y="4652963"/>
            <a:ext cx="287337" cy="5048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Box 28"/>
          <p:cNvSpPr txBox="1"/>
          <p:nvPr/>
        </p:nvSpPr>
        <p:spPr>
          <a:xfrm>
            <a:off x="214282" y="1071546"/>
            <a:ext cx="8715436" cy="1772793"/>
          </a:xfrm>
          <a:prstGeom prst="rect">
            <a:avLst/>
          </a:prstGeom>
          <a:noFill/>
        </p:spPr>
        <p:txBody>
          <a:bodyPr wrap="square">
            <a:spAutoFit/>
          </a:bodyPr>
          <a:lstStyle/>
          <a:p>
            <a:pPr>
              <a:lnSpc>
                <a:spcPct val="130000"/>
              </a:lnSpc>
              <a:defRPr/>
            </a:pPr>
            <a:r>
              <a:rPr lang="zh-CN" altLang="en-US" sz="2800" b="1" dirty="0">
                <a:latin typeface="+mn-lt"/>
                <a:ea typeface="+mn-ea"/>
              </a:rPr>
              <a:t>半径为</a:t>
            </a:r>
            <a:r>
              <a:rPr lang="en-US" altLang="zh-CN" sz="2800" b="1" dirty="0">
                <a:latin typeface="+mn-lt"/>
                <a:ea typeface="+mn-ea"/>
              </a:rPr>
              <a:t>R </a:t>
            </a:r>
            <a:r>
              <a:rPr lang="zh-CN" altLang="en-US" sz="2800" b="1" dirty="0">
                <a:latin typeface="+mn-lt"/>
                <a:ea typeface="+mn-ea"/>
              </a:rPr>
              <a:t>的无限长圆柱面载电流 </a:t>
            </a:r>
            <a:r>
              <a:rPr lang="en-US" altLang="zh-CN" sz="2800" b="1" dirty="0">
                <a:latin typeface="+mn-lt"/>
                <a:ea typeface="+mn-ea"/>
              </a:rPr>
              <a:t>I ，</a:t>
            </a:r>
            <a:r>
              <a:rPr lang="zh-CN" altLang="en-US" sz="2800" b="1" dirty="0">
                <a:latin typeface="+mn-lt"/>
                <a:ea typeface="+mn-ea"/>
              </a:rPr>
              <a:t>由电流</a:t>
            </a:r>
            <a:r>
              <a:rPr lang="zh-CN" altLang="en-US" sz="2800" b="1" dirty="0">
                <a:solidFill>
                  <a:srgbClr val="000000"/>
                </a:solidFill>
                <a:latin typeface="+mn-lt"/>
                <a:ea typeface="+mn-ea"/>
              </a:rPr>
              <a:t>分布的对称性知：在到轴的距离为</a:t>
            </a:r>
            <a:r>
              <a:rPr lang="en-US" altLang="zh-CN" sz="2800" b="1" dirty="0">
                <a:solidFill>
                  <a:srgbClr val="000000"/>
                </a:solidFill>
                <a:latin typeface="+mn-lt"/>
                <a:ea typeface="+mn-ea"/>
              </a:rPr>
              <a:t>r </a:t>
            </a:r>
            <a:r>
              <a:rPr lang="zh-CN" altLang="en-US" sz="2800" b="1" dirty="0">
                <a:solidFill>
                  <a:srgbClr val="000000"/>
                </a:solidFill>
                <a:latin typeface="+mn-lt"/>
                <a:ea typeface="+mn-ea"/>
              </a:rPr>
              <a:t>的圆周上各点的磁感应强度大小相等，方向沿切向。</a:t>
            </a:r>
            <a:endParaRPr lang="zh-CN" altLang="en-US" sz="2800" dirty="0">
              <a:latin typeface="+mn-lt"/>
              <a:ea typeface="+mn-ea"/>
            </a:endParaRPr>
          </a:p>
        </p:txBody>
      </p:sp>
      <p:sp>
        <p:nvSpPr>
          <p:cNvPr id="142358" name="Line 26"/>
          <p:cNvSpPr>
            <a:spLocks noChangeShapeType="1"/>
          </p:cNvSpPr>
          <p:nvPr/>
        </p:nvSpPr>
        <p:spPr bwMode="auto">
          <a:xfrm flipV="1">
            <a:off x="7358063" y="4143375"/>
            <a:ext cx="325437" cy="519113"/>
          </a:xfrm>
          <a:prstGeom prst="line">
            <a:avLst/>
          </a:prstGeom>
          <a:noFill/>
          <a:ln w="28575">
            <a:solidFill>
              <a:srgbClr val="00B05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9" name="Line 26"/>
          <p:cNvSpPr>
            <a:spLocks noChangeShapeType="1"/>
          </p:cNvSpPr>
          <p:nvPr/>
        </p:nvSpPr>
        <p:spPr bwMode="auto">
          <a:xfrm flipH="1" flipV="1">
            <a:off x="7072313" y="4143375"/>
            <a:ext cx="285750" cy="500063"/>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cxnSp>
        <p:nvCxnSpPr>
          <p:cNvPr id="142360" name="直接连接符 33"/>
          <p:cNvCxnSpPr>
            <a:cxnSpLocks noChangeShapeType="1"/>
            <a:stCxn id="142356" idx="0"/>
            <a:endCxn id="142358" idx="0"/>
          </p:cNvCxnSpPr>
          <p:nvPr/>
        </p:nvCxnSpPr>
        <p:spPr bwMode="auto">
          <a:xfrm rot="5400000" flipH="1" flipV="1">
            <a:off x="6581776" y="4381500"/>
            <a:ext cx="495300" cy="1057275"/>
          </a:xfrm>
          <a:prstGeom prst="line">
            <a:avLst/>
          </a:prstGeom>
          <a:noFill/>
          <a:ln w="28575" algn="ctr">
            <a:solidFill>
              <a:srgbClr val="0000FF"/>
            </a:solidFill>
            <a:round/>
            <a:headEnd/>
            <a:tailEnd/>
          </a:ln>
          <a:extLst>
            <a:ext uri="{909E8E84-426E-40DD-AFC4-6F175D3DCCD1}">
              <a14:hiddenFill xmlns:a14="http://schemas.microsoft.com/office/drawing/2010/main">
                <a:noFill/>
              </a14:hiddenFill>
            </a:ext>
          </a:extLst>
        </p:spPr>
      </p:cxnSp>
      <p:cxnSp>
        <p:nvCxnSpPr>
          <p:cNvPr id="142361" name="直接箭头连接符 38"/>
          <p:cNvCxnSpPr>
            <a:cxnSpLocks noChangeShapeType="1"/>
            <a:stCxn id="142358" idx="0"/>
          </p:cNvCxnSpPr>
          <p:nvPr/>
        </p:nvCxnSpPr>
        <p:spPr bwMode="auto">
          <a:xfrm rot="5400000" flipH="1" flipV="1">
            <a:off x="6992938" y="4295775"/>
            <a:ext cx="731838" cy="1587"/>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142362" name="Object 4"/>
          <p:cNvGraphicFramePr>
            <a:graphicFrameLocks noChangeAspect="1"/>
          </p:cNvGraphicFramePr>
          <p:nvPr/>
        </p:nvGraphicFramePr>
        <p:xfrm>
          <a:off x="7143750" y="3489325"/>
          <a:ext cx="500063" cy="441325"/>
        </p:xfrm>
        <a:graphic>
          <a:graphicData uri="http://schemas.openxmlformats.org/presentationml/2006/ole">
            <mc:AlternateContent xmlns:mc="http://schemas.openxmlformats.org/markup-compatibility/2006">
              <mc:Choice xmlns:v="urn:schemas-microsoft-com:vml" Requires="v">
                <p:oleObj spid="_x0000_s142417" name="Equation" r:id="rId3" imgW="241091" imgH="215713" progId="Equation.DSMT4">
                  <p:embed/>
                </p:oleObj>
              </mc:Choice>
              <mc:Fallback>
                <p:oleObj name="Equation" r:id="rId3" imgW="241091" imgH="215713" progId="Equation.DSMT4">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3489325"/>
                        <a:ext cx="50006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17"/>
          <p:cNvSpPr>
            <a:spLocks noChangeArrowheads="1"/>
          </p:cNvSpPr>
          <p:nvPr/>
        </p:nvSpPr>
        <p:spPr bwMode="auto">
          <a:xfrm>
            <a:off x="2422589" y="2630092"/>
            <a:ext cx="1872208" cy="114850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3364" name="Rectangle 5"/>
          <p:cNvSpPr>
            <a:spLocks noChangeArrowheads="1"/>
          </p:cNvSpPr>
          <p:nvPr/>
        </p:nvSpPr>
        <p:spPr bwMode="auto">
          <a:xfrm>
            <a:off x="178593" y="2188361"/>
            <a:ext cx="5562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600" b="1" dirty="0">
                <a:solidFill>
                  <a:srgbClr val="000000"/>
                </a:solidFill>
              </a:rPr>
              <a:t>磁感应强度</a:t>
            </a:r>
            <a:r>
              <a:rPr lang="zh-CN" altLang="en-US" sz="2600" b="1" dirty="0">
                <a:solidFill>
                  <a:srgbClr val="000000"/>
                </a:solidFill>
                <a:latin typeface="Tahoma" pitchFamily="34" charset="0"/>
              </a:rPr>
              <a:t> </a:t>
            </a:r>
            <a:endParaRPr lang="zh-CN" altLang="en-US" sz="2600" dirty="0">
              <a:solidFill>
                <a:srgbClr val="000000"/>
              </a:solidFill>
              <a:latin typeface="Arial" pitchFamily="34" charset="0"/>
            </a:endParaRPr>
          </a:p>
        </p:txBody>
      </p:sp>
      <p:graphicFrame>
        <p:nvGraphicFramePr>
          <p:cNvPr id="143365" name="Object 7"/>
          <p:cNvGraphicFramePr>
            <a:graphicFrameLocks noChangeAspect="1"/>
          </p:cNvGraphicFramePr>
          <p:nvPr>
            <p:extLst>
              <p:ext uri="{D42A27DB-BD31-4B8C-83A1-F6EECF244321}">
                <p14:modId xmlns:p14="http://schemas.microsoft.com/office/powerpoint/2010/main" val="2077125075"/>
              </p:ext>
            </p:extLst>
          </p:nvPr>
        </p:nvGraphicFramePr>
        <p:xfrm>
          <a:off x="2555316" y="2631889"/>
          <a:ext cx="1512168" cy="1083720"/>
        </p:xfrm>
        <a:graphic>
          <a:graphicData uri="http://schemas.openxmlformats.org/presentationml/2006/ole">
            <mc:AlternateContent xmlns:mc="http://schemas.openxmlformats.org/markup-compatibility/2006">
              <mc:Choice xmlns:v="urn:schemas-microsoft-com:vml" Requires="v">
                <p:oleObj spid="_x0000_s143630" name="公式" r:id="rId3" imgW="571252" imgH="406224" progId="Equation.3">
                  <p:embed/>
                </p:oleObj>
              </mc:Choice>
              <mc:Fallback>
                <p:oleObj name="公式" r:id="rId3" imgW="571252" imgH="406224" progId="Equation.3">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316" y="2631889"/>
                        <a:ext cx="1512168" cy="1083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6" name="Object 8"/>
          <p:cNvGraphicFramePr>
            <a:graphicFrameLocks noChangeAspect="1"/>
          </p:cNvGraphicFramePr>
          <p:nvPr>
            <p:extLst>
              <p:ext uri="{D42A27DB-BD31-4B8C-83A1-F6EECF244321}">
                <p14:modId xmlns:p14="http://schemas.microsoft.com/office/powerpoint/2010/main" val="304875054"/>
              </p:ext>
            </p:extLst>
          </p:nvPr>
        </p:nvGraphicFramePr>
        <p:xfrm>
          <a:off x="899592" y="1139867"/>
          <a:ext cx="5130874" cy="765060"/>
        </p:xfrm>
        <a:graphic>
          <a:graphicData uri="http://schemas.openxmlformats.org/presentationml/2006/ole">
            <mc:AlternateContent xmlns:mc="http://schemas.openxmlformats.org/markup-compatibility/2006">
              <mc:Choice xmlns:v="urn:schemas-microsoft-com:vml" Requires="v">
                <p:oleObj spid="_x0000_s143631" name="公式" r:id="rId5" imgW="1981200" imgH="292100" progId="Equation.3">
                  <p:embed/>
                </p:oleObj>
              </mc:Choice>
              <mc:Fallback>
                <p:oleObj name="公式" r:id="rId5" imgW="1981200" imgH="292100" progId="Equation.3">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139867"/>
                        <a:ext cx="5130874" cy="765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9"/>
          <p:cNvSpPr>
            <a:spLocks noChangeArrowheads="1"/>
          </p:cNvSpPr>
          <p:nvPr/>
        </p:nvSpPr>
        <p:spPr bwMode="auto">
          <a:xfrm>
            <a:off x="178593" y="260648"/>
            <a:ext cx="62656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Clr>
                <a:srgbClr val="3333CC"/>
              </a:buClr>
              <a:buSzPct val="60000"/>
              <a:buFont typeface="Wingdings" pitchFamily="2" charset="2"/>
              <a:buNone/>
            </a:pPr>
            <a:r>
              <a:rPr lang="zh-CN" altLang="en-US" sz="2600" b="1" dirty="0">
                <a:solidFill>
                  <a:srgbClr val="000000"/>
                </a:solidFill>
              </a:rPr>
              <a:t>圆柱体外部任意一点的场强</a:t>
            </a:r>
            <a:r>
              <a:rPr lang="en-US" altLang="zh-CN" sz="2600" b="1" dirty="0">
                <a:solidFill>
                  <a:srgbClr val="000000"/>
                </a:solidFill>
              </a:rPr>
              <a:t>B</a:t>
            </a:r>
            <a:r>
              <a:rPr lang="zh-CN" altLang="en-US" sz="2600" b="1" dirty="0">
                <a:solidFill>
                  <a:srgbClr val="000000"/>
                </a:solidFill>
              </a:rPr>
              <a:t>由下式求出</a:t>
            </a:r>
          </a:p>
        </p:txBody>
      </p:sp>
      <p:graphicFrame>
        <p:nvGraphicFramePr>
          <p:cNvPr id="143368" name="Object 10"/>
          <p:cNvGraphicFramePr>
            <a:graphicFrameLocks noChangeAspect="1"/>
          </p:cNvGraphicFramePr>
          <p:nvPr>
            <p:extLst>
              <p:ext uri="{D42A27DB-BD31-4B8C-83A1-F6EECF244321}">
                <p14:modId xmlns:p14="http://schemas.microsoft.com/office/powerpoint/2010/main" val="2595296160"/>
              </p:ext>
            </p:extLst>
          </p:nvPr>
        </p:nvGraphicFramePr>
        <p:xfrm>
          <a:off x="4756507" y="2655780"/>
          <a:ext cx="1655762" cy="717550"/>
        </p:xfrm>
        <a:graphic>
          <a:graphicData uri="http://schemas.openxmlformats.org/presentationml/2006/ole">
            <mc:AlternateContent xmlns:mc="http://schemas.openxmlformats.org/markup-compatibility/2006">
              <mc:Choice xmlns:v="urn:schemas-microsoft-com:vml" Requires="v">
                <p:oleObj spid="_x0000_s143632" name="公式" r:id="rId7" imgW="469696" imgH="203112" progId="Equation.3">
                  <p:embed/>
                </p:oleObj>
              </mc:Choice>
              <mc:Fallback>
                <p:oleObj name="公式" r:id="rId7" imgW="469696" imgH="203112" progId="Equation.3">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6507" y="2655780"/>
                        <a:ext cx="16557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7698230" y="322238"/>
            <a:ext cx="558019" cy="3682826"/>
            <a:chOff x="7380288" y="692150"/>
            <a:chExt cx="1584325" cy="5400675"/>
          </a:xfrm>
        </p:grpSpPr>
        <p:sp>
          <p:nvSpPr>
            <p:cNvPr id="143362" name="AutoShape 26"/>
            <p:cNvSpPr>
              <a:spLocks noChangeArrowheads="1"/>
            </p:cNvSpPr>
            <p:nvPr/>
          </p:nvSpPr>
          <p:spPr bwMode="auto">
            <a:xfrm>
              <a:off x="7667625" y="2708275"/>
              <a:ext cx="1008063" cy="2305050"/>
            </a:xfrm>
            <a:prstGeom prst="can">
              <a:avLst>
                <a:gd name="adj" fmla="val 57165"/>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143369" name="Line 15"/>
            <p:cNvSpPr>
              <a:spLocks noChangeShapeType="1"/>
            </p:cNvSpPr>
            <p:nvPr/>
          </p:nvSpPr>
          <p:spPr bwMode="auto">
            <a:xfrm>
              <a:off x="8172450" y="5013325"/>
              <a:ext cx="0" cy="10795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0" name="Line 16"/>
            <p:cNvSpPr>
              <a:spLocks noChangeShapeType="1"/>
            </p:cNvSpPr>
            <p:nvPr/>
          </p:nvSpPr>
          <p:spPr bwMode="auto">
            <a:xfrm>
              <a:off x="8172450" y="2924175"/>
              <a:ext cx="0" cy="201612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2" name="Line 22"/>
            <p:cNvSpPr>
              <a:spLocks noChangeShapeType="1"/>
            </p:cNvSpPr>
            <p:nvPr/>
          </p:nvSpPr>
          <p:spPr bwMode="auto">
            <a:xfrm flipV="1">
              <a:off x="8675688" y="1268413"/>
              <a:ext cx="0" cy="433387"/>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373" name="Line 23"/>
            <p:cNvSpPr>
              <a:spLocks noChangeShapeType="1"/>
            </p:cNvSpPr>
            <p:nvPr/>
          </p:nvSpPr>
          <p:spPr bwMode="auto">
            <a:xfrm flipV="1">
              <a:off x="7667625" y="1268413"/>
              <a:ext cx="0" cy="433387"/>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374" name="Oval 24"/>
            <p:cNvSpPr>
              <a:spLocks noChangeArrowheads="1"/>
            </p:cNvSpPr>
            <p:nvPr/>
          </p:nvSpPr>
          <p:spPr bwMode="auto">
            <a:xfrm>
              <a:off x="7380288" y="2420938"/>
              <a:ext cx="1584325" cy="1008062"/>
            </a:xfrm>
            <a:prstGeom prst="ellipse">
              <a:avLst/>
            </a:prstGeom>
            <a:solidFill>
              <a:schemeClr val="bg1"/>
            </a:solidFill>
            <a:ln w="28575">
              <a:solidFill>
                <a:srgbClr val="FF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3375" name="AutoShape 13"/>
            <p:cNvSpPr>
              <a:spLocks noChangeArrowheads="1"/>
            </p:cNvSpPr>
            <p:nvPr/>
          </p:nvSpPr>
          <p:spPr bwMode="auto">
            <a:xfrm>
              <a:off x="7667625" y="1341438"/>
              <a:ext cx="1008063" cy="1800225"/>
            </a:xfrm>
            <a:prstGeom prst="can">
              <a:avLst>
                <a:gd name="adj" fmla="val 44646"/>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143376" name="Rectangle 20"/>
            <p:cNvSpPr>
              <a:spLocks noChangeArrowheads="1"/>
            </p:cNvSpPr>
            <p:nvPr/>
          </p:nvSpPr>
          <p:spPr bwMode="auto">
            <a:xfrm>
              <a:off x="8459788" y="28527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000000"/>
                  </a:solidFill>
                </a:rPr>
                <a:t>r</a:t>
              </a:r>
              <a:endParaRPr lang="zh-CN" altLang="en-US" b="1">
                <a:solidFill>
                  <a:srgbClr val="000000"/>
                </a:solidFill>
              </a:endParaRPr>
            </a:p>
          </p:txBody>
        </p:sp>
        <p:sp>
          <p:nvSpPr>
            <p:cNvPr id="143377" name="Line 18"/>
            <p:cNvSpPr>
              <a:spLocks noChangeShapeType="1"/>
            </p:cNvSpPr>
            <p:nvPr/>
          </p:nvSpPr>
          <p:spPr bwMode="auto">
            <a:xfrm>
              <a:off x="8243888" y="2924175"/>
              <a:ext cx="7207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8" name="Line 14"/>
            <p:cNvSpPr>
              <a:spLocks noChangeShapeType="1"/>
            </p:cNvSpPr>
            <p:nvPr/>
          </p:nvSpPr>
          <p:spPr bwMode="auto">
            <a:xfrm flipV="1">
              <a:off x="8172450" y="692150"/>
              <a:ext cx="0" cy="8366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9" name="Line 27"/>
            <p:cNvSpPr>
              <a:spLocks noChangeShapeType="1"/>
            </p:cNvSpPr>
            <p:nvPr/>
          </p:nvSpPr>
          <p:spPr bwMode="auto">
            <a:xfrm>
              <a:off x="8172450" y="1700213"/>
              <a:ext cx="0" cy="1223962"/>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Rectangle 2"/>
          <p:cNvSpPr txBox="1">
            <a:spLocks noChangeArrowheads="1"/>
          </p:cNvSpPr>
          <p:nvPr/>
        </p:nvSpPr>
        <p:spPr bwMode="auto">
          <a:xfrm>
            <a:off x="120312" y="4005064"/>
            <a:ext cx="813593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600" b="1" kern="0" dirty="0" smtClean="0">
                <a:solidFill>
                  <a:schemeClr val="tx1"/>
                </a:solidFill>
              </a:rPr>
              <a:t>圆柱面内部任意一点的场强可由下式求出</a:t>
            </a:r>
            <a:r>
              <a:rPr lang="zh-CN" altLang="en-US" sz="2600" kern="0" dirty="0" smtClean="0"/>
              <a:t> </a:t>
            </a:r>
          </a:p>
        </p:txBody>
      </p:sp>
      <p:graphicFrame>
        <p:nvGraphicFramePr>
          <p:cNvPr id="3" name="对象 2"/>
          <p:cNvGraphicFramePr>
            <a:graphicFrameLocks noChangeAspect="1"/>
          </p:cNvGraphicFramePr>
          <p:nvPr>
            <p:extLst>
              <p:ext uri="{D42A27DB-BD31-4B8C-83A1-F6EECF244321}">
                <p14:modId xmlns:p14="http://schemas.microsoft.com/office/powerpoint/2010/main" val="3604205172"/>
              </p:ext>
            </p:extLst>
          </p:nvPr>
        </p:nvGraphicFramePr>
        <p:xfrm>
          <a:off x="1331640" y="4869160"/>
          <a:ext cx="4752528" cy="708645"/>
        </p:xfrm>
        <a:graphic>
          <a:graphicData uri="http://schemas.openxmlformats.org/presentationml/2006/ole">
            <mc:AlternateContent xmlns:mc="http://schemas.openxmlformats.org/markup-compatibility/2006">
              <mc:Choice xmlns:v="urn:schemas-microsoft-com:vml" Requires="v">
                <p:oleObj spid="_x0000_s143633" name="公式" r:id="rId9" imgW="1981200" imgH="292100" progId="Equation.3">
                  <p:embed/>
                </p:oleObj>
              </mc:Choice>
              <mc:Fallback>
                <p:oleObj name="公式" r:id="rId9" imgW="1981200" imgH="292100" progId="Equation.3">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640" y="4869160"/>
                        <a:ext cx="4752528" cy="708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9392086"/>
              </p:ext>
            </p:extLst>
          </p:nvPr>
        </p:nvGraphicFramePr>
        <p:xfrm>
          <a:off x="2179039" y="5805264"/>
          <a:ext cx="2264722" cy="576064"/>
        </p:xfrm>
        <a:graphic>
          <a:graphicData uri="http://schemas.openxmlformats.org/presentationml/2006/ole">
            <mc:AlternateContent xmlns:mc="http://schemas.openxmlformats.org/markup-compatibility/2006">
              <mc:Choice xmlns:v="urn:schemas-microsoft-com:vml" Requires="v">
                <p:oleObj spid="_x0000_s143634" name="公式" r:id="rId11" imgW="558800" imgH="139700" progId="Equation.3">
                  <p:embed/>
                </p:oleObj>
              </mc:Choice>
              <mc:Fallback>
                <p:oleObj name="公式" r:id="rId11" imgW="558800" imgH="139700" progId="Equation.3">
                  <p:embed/>
                  <p:pic>
                    <p:nvPicPr>
                      <p:cNvPr id="0" name="Picture 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9039" y="5805264"/>
                        <a:ext cx="2264722"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组合 23"/>
          <p:cNvGrpSpPr/>
          <p:nvPr/>
        </p:nvGrpSpPr>
        <p:grpSpPr>
          <a:xfrm>
            <a:off x="7054388" y="3927564"/>
            <a:ext cx="510142" cy="2734111"/>
            <a:chOff x="7092950" y="1484313"/>
            <a:chExt cx="1008063" cy="4608512"/>
          </a:xfrm>
        </p:grpSpPr>
        <p:sp>
          <p:nvSpPr>
            <p:cNvPr id="25" name="AutoShape 10"/>
            <p:cNvSpPr>
              <a:spLocks noChangeArrowheads="1"/>
            </p:cNvSpPr>
            <p:nvPr/>
          </p:nvSpPr>
          <p:spPr bwMode="auto">
            <a:xfrm>
              <a:off x="7092950" y="1989138"/>
              <a:ext cx="1008063" cy="3024187"/>
            </a:xfrm>
            <a:prstGeom prst="can">
              <a:avLst>
                <a:gd name="adj" fmla="val 75000"/>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26" name="Line 11"/>
            <p:cNvSpPr>
              <a:spLocks noChangeShapeType="1"/>
            </p:cNvSpPr>
            <p:nvPr/>
          </p:nvSpPr>
          <p:spPr bwMode="auto">
            <a:xfrm flipV="1">
              <a:off x="7596188" y="1484313"/>
              <a:ext cx="0" cy="83661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3"/>
            <p:cNvSpPr>
              <a:spLocks noChangeShapeType="1"/>
            </p:cNvSpPr>
            <p:nvPr/>
          </p:nvSpPr>
          <p:spPr bwMode="auto">
            <a:xfrm>
              <a:off x="7596188" y="5013325"/>
              <a:ext cx="0" cy="10795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14"/>
            <p:cNvSpPr>
              <a:spLocks noChangeArrowheads="1"/>
            </p:cNvSpPr>
            <p:nvPr/>
          </p:nvSpPr>
          <p:spPr bwMode="auto">
            <a:xfrm>
              <a:off x="7662863" y="35004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000000"/>
                  </a:solidFill>
                </a:rPr>
                <a:t>r</a:t>
              </a:r>
              <a:endParaRPr lang="zh-CN" altLang="en-US" b="1">
                <a:solidFill>
                  <a:srgbClr val="000000"/>
                </a:solidFill>
              </a:endParaRPr>
            </a:p>
          </p:txBody>
        </p:sp>
        <p:sp>
          <p:nvSpPr>
            <p:cNvPr id="29" name="Oval 16"/>
            <p:cNvSpPr>
              <a:spLocks noChangeArrowheads="1"/>
            </p:cNvSpPr>
            <p:nvPr/>
          </p:nvSpPr>
          <p:spPr bwMode="auto">
            <a:xfrm>
              <a:off x="7235825" y="3429000"/>
              <a:ext cx="720725" cy="287338"/>
            </a:xfrm>
            <a:prstGeom prst="ellipse">
              <a:avLst/>
            </a:prstGeom>
            <a:solidFill>
              <a:schemeClr val="bg1"/>
            </a:solidFill>
            <a:ln w="28575">
              <a:solidFill>
                <a:srgbClr val="FF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30" name="Line 15"/>
            <p:cNvSpPr>
              <a:spLocks noChangeShapeType="1"/>
            </p:cNvSpPr>
            <p:nvPr/>
          </p:nvSpPr>
          <p:spPr bwMode="auto">
            <a:xfrm>
              <a:off x="7596188" y="3573463"/>
              <a:ext cx="36036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12"/>
            <p:cNvSpPr>
              <a:spLocks noChangeShapeType="1"/>
            </p:cNvSpPr>
            <p:nvPr/>
          </p:nvSpPr>
          <p:spPr bwMode="auto">
            <a:xfrm>
              <a:off x="7596188" y="2492375"/>
              <a:ext cx="0" cy="1081088"/>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7"/>
            <p:cNvSpPr>
              <a:spLocks noChangeShapeType="1"/>
            </p:cNvSpPr>
            <p:nvPr/>
          </p:nvSpPr>
          <p:spPr bwMode="auto">
            <a:xfrm>
              <a:off x="7596188" y="3716338"/>
              <a:ext cx="0" cy="129857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Rectangle 18"/>
          <p:cNvSpPr>
            <a:spLocks noChangeArrowheads="1"/>
          </p:cNvSpPr>
          <p:nvPr/>
        </p:nvSpPr>
        <p:spPr bwMode="auto">
          <a:xfrm>
            <a:off x="323850" y="2060575"/>
            <a:ext cx="575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圆柱体电流 </a:t>
            </a:r>
            <a:r>
              <a:rPr lang="en-US" altLang="zh-CN" sz="2800" b="1" i="1">
                <a:solidFill>
                  <a:srgbClr val="000000"/>
                </a:solidFill>
                <a:latin typeface="Times New Roman" pitchFamily="18" charset="0"/>
              </a:rPr>
              <a:t>I</a:t>
            </a:r>
            <a:r>
              <a:rPr lang="zh-CN" altLang="en-US" sz="2800" b="1">
                <a:solidFill>
                  <a:srgbClr val="000000"/>
                </a:solidFill>
                <a:latin typeface="Times New Roman" pitchFamily="18" charset="0"/>
              </a:rPr>
              <a:t>在横截面上</a:t>
            </a:r>
            <a:r>
              <a:rPr lang="zh-CN" altLang="en-US" sz="2800" b="1">
                <a:solidFill>
                  <a:srgbClr val="000000"/>
                </a:solidFill>
              </a:rPr>
              <a:t>均匀分布</a:t>
            </a:r>
          </a:p>
        </p:txBody>
      </p:sp>
      <p:sp>
        <p:nvSpPr>
          <p:cNvPr id="145411" name="Rectangle 19"/>
          <p:cNvSpPr>
            <a:spLocks noChangeArrowheads="1"/>
          </p:cNvSpPr>
          <p:nvPr/>
        </p:nvSpPr>
        <p:spPr bwMode="auto">
          <a:xfrm>
            <a:off x="0" y="404813"/>
            <a:ext cx="88931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例</a:t>
            </a:r>
            <a:r>
              <a:rPr lang="en-US" altLang="zh-CN" sz="2800" b="1">
                <a:solidFill>
                  <a:srgbClr val="000000"/>
                </a:solidFill>
                <a:latin typeface="Times New Roman" pitchFamily="18" charset="0"/>
              </a:rPr>
              <a:t>2</a:t>
            </a:r>
            <a:r>
              <a:rPr lang="zh-CN" altLang="en-US" sz="2800" b="1">
                <a:solidFill>
                  <a:srgbClr val="000000"/>
                </a:solidFill>
              </a:rPr>
              <a:t>  </a:t>
            </a:r>
            <a:r>
              <a:rPr lang="zh-CN" altLang="en-US" sz="2800" b="1">
                <a:solidFill>
                  <a:srgbClr val="000000"/>
                </a:solidFill>
                <a:latin typeface="Times New Roman" pitchFamily="18" charset="0"/>
              </a:rPr>
              <a:t>无限长圆柱体半径为</a:t>
            </a:r>
            <a:r>
              <a:rPr lang="en-US" altLang="zh-CN" sz="2800" b="1">
                <a:solidFill>
                  <a:srgbClr val="000000"/>
                </a:solidFill>
                <a:latin typeface="Times New Roman" pitchFamily="18" charset="0"/>
              </a:rPr>
              <a:t>R</a:t>
            </a:r>
            <a:r>
              <a:rPr lang="zh-CN" altLang="en-US" sz="2800" b="1">
                <a:solidFill>
                  <a:srgbClr val="000000"/>
                </a:solidFill>
                <a:latin typeface="Times New Roman" pitchFamily="18" charset="0"/>
              </a:rPr>
              <a:t>，通有电流</a:t>
            </a:r>
            <a:r>
              <a:rPr lang="en-US" altLang="zh-CN" sz="2800" b="1">
                <a:solidFill>
                  <a:srgbClr val="000000"/>
                </a:solidFill>
                <a:latin typeface="Times New Roman" pitchFamily="18" charset="0"/>
              </a:rPr>
              <a:t>I</a:t>
            </a:r>
            <a:r>
              <a:rPr lang="zh-CN" altLang="en-US" sz="2800" b="1">
                <a:solidFill>
                  <a:srgbClr val="000000"/>
                </a:solidFill>
                <a:latin typeface="Times New Roman" pitchFamily="18" charset="0"/>
              </a:rPr>
              <a:t>，</a:t>
            </a:r>
            <a:r>
              <a:rPr lang="zh-CN" altLang="en-US" sz="2800" b="1">
                <a:solidFill>
                  <a:srgbClr val="000000"/>
                </a:solidFill>
              </a:rPr>
              <a:t>求产生的磁场</a:t>
            </a:r>
          </a:p>
        </p:txBody>
      </p:sp>
      <p:pic>
        <p:nvPicPr>
          <p:cNvPr id="145412"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385888"/>
            <a:ext cx="2760662"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Rectangle 21"/>
          <p:cNvSpPr>
            <a:spLocks noChangeArrowheads="1"/>
          </p:cNvSpPr>
          <p:nvPr/>
        </p:nvSpPr>
        <p:spPr bwMode="auto">
          <a:xfrm>
            <a:off x="250825" y="3357563"/>
            <a:ext cx="6496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磁场方向：沿圆周的切线方向</a:t>
            </a:r>
          </a:p>
        </p:txBody>
      </p:sp>
      <p:sp>
        <p:nvSpPr>
          <p:cNvPr id="145414" name="Rectangle 27"/>
          <p:cNvSpPr>
            <a:spLocks noChangeArrowheads="1"/>
          </p:cNvSpPr>
          <p:nvPr/>
        </p:nvSpPr>
        <p:spPr bwMode="auto">
          <a:xfrm>
            <a:off x="179388" y="4797425"/>
            <a:ext cx="4672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与电流满足右手螺旋关系</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6436" name="Object 5"/>
          <p:cNvGraphicFramePr>
            <a:graphicFrameLocks noChangeAspect="1"/>
          </p:cNvGraphicFramePr>
          <p:nvPr>
            <p:extLst>
              <p:ext uri="{D42A27DB-BD31-4B8C-83A1-F6EECF244321}">
                <p14:modId xmlns:p14="http://schemas.microsoft.com/office/powerpoint/2010/main" val="1827629945"/>
              </p:ext>
            </p:extLst>
          </p:nvPr>
        </p:nvGraphicFramePr>
        <p:xfrm>
          <a:off x="1771234" y="1700808"/>
          <a:ext cx="4876775" cy="727172"/>
        </p:xfrm>
        <a:graphic>
          <a:graphicData uri="http://schemas.openxmlformats.org/presentationml/2006/ole">
            <mc:AlternateContent xmlns:mc="http://schemas.openxmlformats.org/markup-compatibility/2006">
              <mc:Choice xmlns:v="urn:schemas-microsoft-com:vml" Requires="v">
                <p:oleObj spid="_x0000_s146648" name="公式" r:id="rId3" imgW="1981200" imgH="292100" progId="Equation.3">
                  <p:embed/>
                </p:oleObj>
              </mc:Choice>
              <mc:Fallback>
                <p:oleObj name="公式" r:id="rId3" imgW="1981200" imgH="292100" progId="Equation.3">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234" y="1700808"/>
                        <a:ext cx="4876775" cy="727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7" name="Object 4"/>
          <p:cNvGraphicFramePr>
            <a:graphicFrameLocks noChangeAspect="1"/>
          </p:cNvGraphicFramePr>
          <p:nvPr>
            <p:extLst>
              <p:ext uri="{D42A27DB-BD31-4B8C-83A1-F6EECF244321}">
                <p14:modId xmlns:p14="http://schemas.microsoft.com/office/powerpoint/2010/main" val="3568688160"/>
              </p:ext>
            </p:extLst>
          </p:nvPr>
        </p:nvGraphicFramePr>
        <p:xfrm>
          <a:off x="2339752" y="2492896"/>
          <a:ext cx="3538765" cy="1080120"/>
        </p:xfrm>
        <a:graphic>
          <a:graphicData uri="http://schemas.openxmlformats.org/presentationml/2006/ole">
            <mc:AlternateContent xmlns:mc="http://schemas.openxmlformats.org/markup-compatibility/2006">
              <mc:Choice xmlns:v="urn:schemas-microsoft-com:vml" Requires="v">
                <p:oleObj spid="_x0000_s146649" name="公式" r:id="rId5" imgW="838080" imgH="253800" progId="Equation.3">
                  <p:embed/>
                </p:oleObj>
              </mc:Choice>
              <mc:Fallback>
                <p:oleObj name="公式" r:id="rId5" imgW="838080" imgH="253800" progId="Equation.3">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492896"/>
                        <a:ext cx="3538765"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38" name="Rectangle 8"/>
          <p:cNvSpPr>
            <a:spLocks noChangeArrowheads="1"/>
          </p:cNvSpPr>
          <p:nvPr/>
        </p:nvSpPr>
        <p:spPr bwMode="auto">
          <a:xfrm>
            <a:off x="209122" y="1052736"/>
            <a:ext cx="800100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圆柱体</a:t>
            </a:r>
            <a:r>
              <a:rPr lang="zh-CN" altLang="en-US" sz="2600" b="1" dirty="0">
                <a:solidFill>
                  <a:srgbClr val="0000FF"/>
                </a:solidFill>
                <a:latin typeface="Times New Roman" pitchFamily="18" charset="0"/>
              </a:rPr>
              <a:t>外部</a:t>
            </a:r>
            <a:r>
              <a:rPr lang="zh-CN" altLang="en-US" sz="2600" b="1" dirty="0">
                <a:solidFill>
                  <a:srgbClr val="000000"/>
                </a:solidFill>
                <a:latin typeface="Times New Roman" pitchFamily="18" charset="0"/>
              </a:rPr>
              <a:t>任意一点的</a:t>
            </a:r>
            <a:r>
              <a:rPr lang="zh-CN" altLang="en-US" sz="2600" b="1" dirty="0">
                <a:solidFill>
                  <a:srgbClr val="FF0000"/>
                </a:solidFill>
                <a:latin typeface="Times New Roman" pitchFamily="18" charset="0"/>
              </a:rPr>
              <a:t>场强</a:t>
            </a:r>
            <a:r>
              <a:rPr lang="zh-CN" altLang="en-US" sz="2600" b="1" dirty="0">
                <a:solidFill>
                  <a:srgbClr val="000000"/>
                </a:solidFill>
                <a:latin typeface="Times New Roman" pitchFamily="18" charset="0"/>
              </a:rPr>
              <a:t>可由下式求出</a:t>
            </a:r>
          </a:p>
        </p:txBody>
      </p:sp>
      <p:sp>
        <p:nvSpPr>
          <p:cNvPr id="2" name="矩形 1"/>
          <p:cNvSpPr/>
          <p:nvPr/>
        </p:nvSpPr>
        <p:spPr>
          <a:xfrm>
            <a:off x="203895" y="343765"/>
            <a:ext cx="8640960" cy="461665"/>
          </a:xfrm>
          <a:prstGeom prst="rect">
            <a:avLst/>
          </a:prstGeom>
        </p:spPr>
        <p:txBody>
          <a:bodyPr wrap="square">
            <a:spAutoFit/>
          </a:bodyPr>
          <a:lstStyle/>
          <a:p>
            <a:pPr eaLnBrk="1" hangingPunct="1">
              <a:buNone/>
            </a:pPr>
            <a:r>
              <a:rPr lang="zh-CN" altLang="en-US" b="1" dirty="0" smtClean="0"/>
              <a:t>电流</a:t>
            </a:r>
            <a:r>
              <a:rPr lang="zh-CN" altLang="en-US" b="1" dirty="0"/>
              <a:t>分布的</a:t>
            </a:r>
            <a:r>
              <a:rPr lang="zh-CN" altLang="en-US" b="1" dirty="0" smtClean="0">
                <a:solidFill>
                  <a:srgbClr val="0000FF"/>
                </a:solidFill>
              </a:rPr>
              <a:t>对称性</a:t>
            </a:r>
            <a:r>
              <a:rPr lang="zh-CN" altLang="en-US" b="1" dirty="0" smtClean="0"/>
              <a:t>：</a:t>
            </a:r>
            <a:r>
              <a:rPr lang="zh-CN" altLang="en-US" b="1" dirty="0" smtClean="0">
                <a:solidFill>
                  <a:srgbClr val="000000"/>
                </a:solidFill>
              </a:rPr>
              <a:t>在</a:t>
            </a:r>
            <a:r>
              <a:rPr lang="zh-CN" altLang="en-US" b="1" dirty="0">
                <a:solidFill>
                  <a:srgbClr val="000000"/>
                </a:solidFill>
              </a:rPr>
              <a:t>的圆周</a:t>
            </a:r>
            <a:r>
              <a:rPr lang="en-US" altLang="zh-CN" b="1" i="1" dirty="0">
                <a:solidFill>
                  <a:srgbClr val="000000"/>
                </a:solidFill>
              </a:rPr>
              <a:t>r</a:t>
            </a:r>
            <a:r>
              <a:rPr lang="zh-CN" altLang="en-US" b="1" dirty="0">
                <a:solidFill>
                  <a:srgbClr val="000000"/>
                </a:solidFill>
              </a:rPr>
              <a:t>上各点</a:t>
            </a:r>
            <a:r>
              <a:rPr lang="zh-CN" altLang="en-US" b="1" dirty="0" smtClean="0">
                <a:solidFill>
                  <a:srgbClr val="000000"/>
                </a:solidFill>
              </a:rPr>
              <a:t>的</a:t>
            </a:r>
            <a:r>
              <a:rPr lang="zh-CN" altLang="en-US" b="1" dirty="0" smtClean="0">
                <a:solidFill>
                  <a:srgbClr val="FF0000"/>
                </a:solidFill>
              </a:rPr>
              <a:t>磁感应强度</a:t>
            </a:r>
            <a:r>
              <a:rPr lang="zh-CN" altLang="en-US" b="1" dirty="0" smtClean="0">
                <a:solidFill>
                  <a:srgbClr val="0000FF"/>
                </a:solidFill>
              </a:rPr>
              <a:t>大小相等</a:t>
            </a:r>
            <a:endParaRPr lang="zh-CN" altLang="en-US" b="1" dirty="0">
              <a:solidFill>
                <a:srgbClr val="000000"/>
              </a:solidFill>
            </a:endParaRPr>
          </a:p>
        </p:txBody>
      </p:sp>
      <p:sp>
        <p:nvSpPr>
          <p:cNvPr id="10" name="Rectangle 6"/>
          <p:cNvSpPr>
            <a:spLocks noChangeArrowheads="1"/>
          </p:cNvSpPr>
          <p:nvPr/>
        </p:nvSpPr>
        <p:spPr bwMode="auto">
          <a:xfrm>
            <a:off x="256480" y="3861048"/>
            <a:ext cx="85883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600" b="1" dirty="0">
                <a:solidFill>
                  <a:srgbClr val="000000"/>
                </a:solidFill>
                <a:latin typeface="Arial" pitchFamily="34" charset="0"/>
              </a:rPr>
              <a:t>圆柱体</a:t>
            </a:r>
            <a:r>
              <a:rPr lang="zh-CN" altLang="en-US" sz="2600" b="1" dirty="0">
                <a:solidFill>
                  <a:srgbClr val="0000FF"/>
                </a:solidFill>
                <a:latin typeface="Arial" pitchFamily="34" charset="0"/>
              </a:rPr>
              <a:t>内部</a:t>
            </a:r>
            <a:r>
              <a:rPr lang="zh-CN" altLang="en-US" sz="2600" b="1" dirty="0">
                <a:solidFill>
                  <a:srgbClr val="000000"/>
                </a:solidFill>
                <a:latin typeface="Arial" pitchFamily="34" charset="0"/>
              </a:rPr>
              <a:t>任意一点的场强可由下式求出</a:t>
            </a:r>
            <a:endParaRPr lang="zh-CN" altLang="en-US" sz="2600" dirty="0">
              <a:solidFill>
                <a:srgbClr val="000000"/>
              </a:solidFill>
              <a:latin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780844881"/>
              </p:ext>
            </p:extLst>
          </p:nvPr>
        </p:nvGraphicFramePr>
        <p:xfrm>
          <a:off x="2004095" y="4437112"/>
          <a:ext cx="5040560" cy="996194"/>
        </p:xfrm>
        <a:graphic>
          <a:graphicData uri="http://schemas.openxmlformats.org/presentationml/2006/ole">
            <mc:AlternateContent xmlns:mc="http://schemas.openxmlformats.org/markup-compatibility/2006">
              <mc:Choice xmlns:v="urn:schemas-microsoft-com:vml" Requires="v">
                <p:oleObj spid="_x0000_s146650" name="公式" r:id="rId7" imgW="2146300" imgH="419100" progId="Equation.3">
                  <p:embed/>
                </p:oleObj>
              </mc:Choice>
              <mc:Fallback>
                <p:oleObj name="公式" r:id="rId7" imgW="2146300" imgH="419100" progId="Equation.3">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095" y="4437112"/>
                        <a:ext cx="5040560" cy="996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927613929"/>
              </p:ext>
            </p:extLst>
          </p:nvPr>
        </p:nvGraphicFramePr>
        <p:xfrm>
          <a:off x="2832365" y="5589240"/>
          <a:ext cx="2754513" cy="936104"/>
        </p:xfrm>
        <a:graphic>
          <a:graphicData uri="http://schemas.openxmlformats.org/presentationml/2006/ole">
            <mc:AlternateContent xmlns:mc="http://schemas.openxmlformats.org/markup-compatibility/2006">
              <mc:Choice xmlns:v="urn:schemas-microsoft-com:vml" Requires="v">
                <p:oleObj spid="_x0000_s146651" name="公式" r:id="rId9" imgW="748975" imgH="253890" progId="Equation.3">
                  <p:embed/>
                </p:oleObj>
              </mc:Choice>
              <mc:Fallback>
                <p:oleObj name="公式" r:id="rId9" imgW="748975" imgH="253890" progId="Equation.3">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365" y="5589240"/>
                        <a:ext cx="2754513"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15887" y="188640"/>
            <a:ext cx="8077200" cy="838200"/>
          </a:xfrm>
        </p:spPr>
        <p:txBody>
          <a:bodyPr/>
          <a:lstStyle/>
          <a:p>
            <a:pPr eaLnBrk="1" hangingPunct="1"/>
            <a:r>
              <a:rPr lang="zh-CN" altLang="en-US" sz="3600" b="1" dirty="0" smtClean="0">
                <a:solidFill>
                  <a:schemeClr val="tx1"/>
                </a:solidFill>
                <a:latin typeface="Times New Roman" pitchFamily="18" charset="0"/>
              </a:rPr>
              <a:t>例3  </a:t>
            </a:r>
            <a:r>
              <a:rPr lang="zh-CN" altLang="en-US" sz="3600" b="1" dirty="0" smtClean="0">
                <a:solidFill>
                  <a:schemeClr val="tx1"/>
                </a:solidFill>
              </a:rPr>
              <a:t>载流长直螺线管内的磁场</a:t>
            </a:r>
            <a:endParaRPr lang="zh-CN" altLang="en-US" sz="3600" dirty="0" smtClean="0">
              <a:solidFill>
                <a:schemeClr val="tx1"/>
              </a:solidFill>
            </a:endParaRPr>
          </a:p>
        </p:txBody>
      </p:sp>
      <p:sp>
        <p:nvSpPr>
          <p:cNvPr id="148483" name="Rectangle 3"/>
          <p:cNvSpPr>
            <a:spLocks noGrp="1" noChangeArrowheads="1"/>
          </p:cNvSpPr>
          <p:nvPr>
            <p:ph type="body" idx="1"/>
          </p:nvPr>
        </p:nvSpPr>
        <p:spPr>
          <a:xfrm>
            <a:off x="84931" y="1196752"/>
            <a:ext cx="8713787" cy="1079500"/>
          </a:xfrm>
        </p:spPr>
        <p:txBody>
          <a:bodyPr/>
          <a:lstStyle/>
          <a:p>
            <a:pPr eaLnBrk="1" hangingPunct="1"/>
            <a:r>
              <a:rPr lang="zh-CN" altLang="en-US" sz="2800" b="1" dirty="0" smtClean="0">
                <a:latin typeface="Times New Roman" pitchFamily="18" charset="0"/>
              </a:rPr>
              <a:t>有限长的载流直螺线管在空间产生的磁场分布与螺线管的导线缠绕疏密程度以及螺线管的尺寸有关。</a:t>
            </a:r>
          </a:p>
        </p:txBody>
      </p:sp>
      <p:grpSp>
        <p:nvGrpSpPr>
          <p:cNvPr id="148484" name="Group 4"/>
          <p:cNvGrpSpPr>
            <a:grpSpLocks/>
          </p:cNvGrpSpPr>
          <p:nvPr/>
        </p:nvGrpSpPr>
        <p:grpSpPr bwMode="auto">
          <a:xfrm>
            <a:off x="2843808" y="2193749"/>
            <a:ext cx="2376488" cy="1512887"/>
            <a:chOff x="5077" y="8460"/>
            <a:chExt cx="4700" cy="3100"/>
          </a:xfrm>
        </p:grpSpPr>
        <p:grpSp>
          <p:nvGrpSpPr>
            <p:cNvPr id="148487" name="Group 5"/>
            <p:cNvGrpSpPr>
              <a:grpSpLocks/>
            </p:cNvGrpSpPr>
            <p:nvPr/>
          </p:nvGrpSpPr>
          <p:grpSpPr bwMode="auto">
            <a:xfrm>
              <a:off x="5077" y="8460"/>
              <a:ext cx="4700" cy="2860"/>
              <a:chOff x="5077" y="8460"/>
              <a:chExt cx="4700" cy="2860"/>
            </a:xfrm>
          </p:grpSpPr>
          <p:grpSp>
            <p:nvGrpSpPr>
              <p:cNvPr id="148491" name="Group 6"/>
              <p:cNvGrpSpPr>
                <a:grpSpLocks/>
              </p:cNvGrpSpPr>
              <p:nvPr/>
            </p:nvGrpSpPr>
            <p:grpSpPr bwMode="auto">
              <a:xfrm>
                <a:off x="5617" y="9220"/>
                <a:ext cx="3680" cy="1900"/>
                <a:chOff x="5557" y="9040"/>
                <a:chExt cx="3680" cy="1900"/>
              </a:xfrm>
            </p:grpSpPr>
            <p:sp>
              <p:nvSpPr>
                <p:cNvPr id="148537" name="Oval 7"/>
                <p:cNvSpPr>
                  <a:spLocks noChangeArrowheads="1"/>
                </p:cNvSpPr>
                <p:nvPr/>
              </p:nvSpPr>
              <p:spPr bwMode="auto">
                <a:xfrm>
                  <a:off x="63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38" name="Oval 8"/>
                <p:cNvSpPr>
                  <a:spLocks noChangeArrowheads="1"/>
                </p:cNvSpPr>
                <p:nvPr/>
              </p:nvSpPr>
              <p:spPr bwMode="auto">
                <a:xfrm>
                  <a:off x="66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39" name="Oval 9"/>
                <p:cNvSpPr>
                  <a:spLocks noChangeArrowheads="1"/>
                </p:cNvSpPr>
                <p:nvPr/>
              </p:nvSpPr>
              <p:spPr bwMode="auto">
                <a:xfrm>
                  <a:off x="69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0" name="Oval 10"/>
                <p:cNvSpPr>
                  <a:spLocks noChangeArrowheads="1"/>
                </p:cNvSpPr>
                <p:nvPr/>
              </p:nvSpPr>
              <p:spPr bwMode="auto">
                <a:xfrm>
                  <a:off x="723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1" name="Oval 11"/>
                <p:cNvSpPr>
                  <a:spLocks noChangeArrowheads="1"/>
                </p:cNvSpPr>
                <p:nvPr/>
              </p:nvSpPr>
              <p:spPr bwMode="auto">
                <a:xfrm>
                  <a:off x="753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2" name="Oval 12"/>
                <p:cNvSpPr>
                  <a:spLocks noChangeArrowheads="1"/>
                </p:cNvSpPr>
                <p:nvPr/>
              </p:nvSpPr>
              <p:spPr bwMode="auto">
                <a:xfrm>
                  <a:off x="783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3" name="Oval 13"/>
                <p:cNvSpPr>
                  <a:spLocks noChangeArrowheads="1"/>
                </p:cNvSpPr>
                <p:nvPr/>
              </p:nvSpPr>
              <p:spPr bwMode="auto">
                <a:xfrm>
                  <a:off x="813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4" name="Oval 14"/>
                <p:cNvSpPr>
                  <a:spLocks noChangeArrowheads="1"/>
                </p:cNvSpPr>
                <p:nvPr/>
              </p:nvSpPr>
              <p:spPr bwMode="auto">
                <a:xfrm>
                  <a:off x="839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5" name="Oval 15"/>
                <p:cNvSpPr>
                  <a:spLocks noChangeArrowheads="1"/>
                </p:cNvSpPr>
                <p:nvPr/>
              </p:nvSpPr>
              <p:spPr bwMode="auto">
                <a:xfrm>
                  <a:off x="849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6" name="Oval 16"/>
                <p:cNvSpPr>
                  <a:spLocks noChangeArrowheads="1"/>
                </p:cNvSpPr>
                <p:nvPr/>
              </p:nvSpPr>
              <p:spPr bwMode="auto">
                <a:xfrm>
                  <a:off x="6737" y="90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7" name="Oval 17"/>
                <p:cNvSpPr>
                  <a:spLocks noChangeArrowheads="1"/>
                </p:cNvSpPr>
                <p:nvPr/>
              </p:nvSpPr>
              <p:spPr bwMode="auto">
                <a:xfrm>
                  <a:off x="70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8" name="Oval 18"/>
                <p:cNvSpPr>
                  <a:spLocks noChangeArrowheads="1"/>
                </p:cNvSpPr>
                <p:nvPr/>
              </p:nvSpPr>
              <p:spPr bwMode="auto">
                <a:xfrm>
                  <a:off x="73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9" name="Oval 19"/>
                <p:cNvSpPr>
                  <a:spLocks noChangeArrowheads="1"/>
                </p:cNvSpPr>
                <p:nvPr/>
              </p:nvSpPr>
              <p:spPr bwMode="auto">
                <a:xfrm>
                  <a:off x="7617" y="906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0" name="Oval 20"/>
                <p:cNvSpPr>
                  <a:spLocks noChangeArrowheads="1"/>
                </p:cNvSpPr>
                <p:nvPr/>
              </p:nvSpPr>
              <p:spPr bwMode="auto">
                <a:xfrm>
                  <a:off x="79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1" name="Oval 21"/>
                <p:cNvSpPr>
                  <a:spLocks noChangeArrowheads="1"/>
                </p:cNvSpPr>
                <p:nvPr/>
              </p:nvSpPr>
              <p:spPr bwMode="auto">
                <a:xfrm>
                  <a:off x="821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2" name="Oval 22"/>
                <p:cNvSpPr>
                  <a:spLocks noChangeArrowheads="1"/>
                </p:cNvSpPr>
                <p:nvPr/>
              </p:nvSpPr>
              <p:spPr bwMode="auto">
                <a:xfrm>
                  <a:off x="8817" y="906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3" name="Oval 23"/>
                <p:cNvSpPr>
                  <a:spLocks noChangeArrowheads="1"/>
                </p:cNvSpPr>
                <p:nvPr/>
              </p:nvSpPr>
              <p:spPr bwMode="auto">
                <a:xfrm>
                  <a:off x="6437" y="90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4" name="Oval 24"/>
                <p:cNvSpPr>
                  <a:spLocks noChangeArrowheads="1"/>
                </p:cNvSpPr>
                <p:nvPr/>
              </p:nvSpPr>
              <p:spPr bwMode="auto">
                <a:xfrm>
                  <a:off x="6057" y="1010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5" name="Oval 25"/>
                <p:cNvSpPr>
                  <a:spLocks noChangeArrowheads="1"/>
                </p:cNvSpPr>
                <p:nvPr/>
              </p:nvSpPr>
              <p:spPr bwMode="auto">
                <a:xfrm>
                  <a:off x="6117" y="910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6" name="Rectangle 26"/>
                <p:cNvSpPr>
                  <a:spLocks noChangeArrowheads="1"/>
                </p:cNvSpPr>
                <p:nvPr/>
              </p:nvSpPr>
              <p:spPr bwMode="auto">
                <a:xfrm>
                  <a:off x="5557" y="9200"/>
                  <a:ext cx="3680" cy="1040"/>
                </a:xfrm>
                <a:prstGeom prst="rect">
                  <a:avLst/>
                </a:prstGeom>
                <a:solidFill>
                  <a:srgbClr val="FFFFFF"/>
                </a:solidFill>
                <a:ln w="12700">
                  <a:solidFill>
                    <a:srgbClr val="000000"/>
                  </a:solidFill>
                  <a:miter lim="800000"/>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7" name="Arc 27"/>
                <p:cNvSpPr>
                  <a:spLocks/>
                </p:cNvSpPr>
                <p:nvPr/>
              </p:nvSpPr>
              <p:spPr bwMode="auto">
                <a:xfrm flipH="1">
                  <a:off x="5837" y="9100"/>
                  <a:ext cx="380" cy="18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58" name="Arc 28"/>
                <p:cNvSpPr>
                  <a:spLocks/>
                </p:cNvSpPr>
                <p:nvPr/>
              </p:nvSpPr>
              <p:spPr bwMode="auto">
                <a:xfrm flipH="1">
                  <a:off x="6197" y="904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59" name="Arc 29"/>
                <p:cNvSpPr>
                  <a:spLocks/>
                </p:cNvSpPr>
                <p:nvPr/>
              </p:nvSpPr>
              <p:spPr bwMode="auto">
                <a:xfrm flipH="1">
                  <a:off x="64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0" name="Arc 30"/>
                <p:cNvSpPr>
                  <a:spLocks/>
                </p:cNvSpPr>
                <p:nvPr/>
              </p:nvSpPr>
              <p:spPr bwMode="auto">
                <a:xfrm flipH="1">
                  <a:off x="67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1" name="Arc 31"/>
                <p:cNvSpPr>
                  <a:spLocks/>
                </p:cNvSpPr>
                <p:nvPr/>
              </p:nvSpPr>
              <p:spPr bwMode="auto">
                <a:xfrm flipH="1">
                  <a:off x="7077" y="908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2" name="Arc 32"/>
                <p:cNvSpPr>
                  <a:spLocks/>
                </p:cNvSpPr>
                <p:nvPr/>
              </p:nvSpPr>
              <p:spPr bwMode="auto">
                <a:xfrm flipH="1">
                  <a:off x="73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3" name="Arc 33"/>
                <p:cNvSpPr>
                  <a:spLocks/>
                </p:cNvSpPr>
                <p:nvPr/>
              </p:nvSpPr>
              <p:spPr bwMode="auto">
                <a:xfrm flipH="1">
                  <a:off x="76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4" name="Arc 34"/>
                <p:cNvSpPr>
                  <a:spLocks/>
                </p:cNvSpPr>
                <p:nvPr/>
              </p:nvSpPr>
              <p:spPr bwMode="auto">
                <a:xfrm flipH="1">
                  <a:off x="79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5" name="Arc 35"/>
                <p:cNvSpPr>
                  <a:spLocks/>
                </p:cNvSpPr>
                <p:nvPr/>
              </p:nvSpPr>
              <p:spPr bwMode="auto">
                <a:xfrm flipH="1">
                  <a:off x="8557" y="904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6" name="Arc 36"/>
                <p:cNvSpPr>
                  <a:spLocks/>
                </p:cNvSpPr>
                <p:nvPr/>
              </p:nvSpPr>
              <p:spPr bwMode="auto">
                <a:xfrm flipH="1">
                  <a:off x="82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7" name="Arc 37"/>
                <p:cNvSpPr>
                  <a:spLocks/>
                </p:cNvSpPr>
                <p:nvPr/>
              </p:nvSpPr>
              <p:spPr bwMode="auto">
                <a:xfrm flipH="1" flipV="1">
                  <a:off x="8837" y="10240"/>
                  <a:ext cx="140" cy="7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492" name="Line 38"/>
              <p:cNvSpPr>
                <a:spLocks noChangeShapeType="1"/>
              </p:cNvSpPr>
              <p:nvPr/>
            </p:nvSpPr>
            <p:spPr bwMode="auto">
              <a:xfrm>
                <a:off x="5077" y="9920"/>
                <a:ext cx="4700" cy="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148493" name="Group 39"/>
              <p:cNvGrpSpPr>
                <a:grpSpLocks/>
              </p:cNvGrpSpPr>
              <p:nvPr/>
            </p:nvGrpSpPr>
            <p:grpSpPr bwMode="auto">
              <a:xfrm>
                <a:off x="5097" y="9600"/>
                <a:ext cx="4560" cy="220"/>
                <a:chOff x="5097" y="9600"/>
                <a:chExt cx="4560" cy="220"/>
              </a:xfrm>
            </p:grpSpPr>
            <p:sp>
              <p:nvSpPr>
                <p:cNvPr id="148535" name="Arc 40"/>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6" name="Arc 41"/>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4" name="Group 42"/>
              <p:cNvGrpSpPr>
                <a:grpSpLocks/>
              </p:cNvGrpSpPr>
              <p:nvPr/>
            </p:nvGrpSpPr>
            <p:grpSpPr bwMode="auto">
              <a:xfrm flipV="1">
                <a:off x="5097" y="10000"/>
                <a:ext cx="4560" cy="220"/>
                <a:chOff x="5097" y="9600"/>
                <a:chExt cx="4560" cy="220"/>
              </a:xfrm>
            </p:grpSpPr>
            <p:sp>
              <p:nvSpPr>
                <p:cNvPr id="148533" name="Arc 43"/>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4" name="Arc 44"/>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5" name="Group 45"/>
              <p:cNvGrpSpPr>
                <a:grpSpLocks/>
              </p:cNvGrpSpPr>
              <p:nvPr/>
            </p:nvGrpSpPr>
            <p:grpSpPr bwMode="auto">
              <a:xfrm>
                <a:off x="5117" y="9340"/>
                <a:ext cx="4540" cy="360"/>
                <a:chOff x="5097" y="9600"/>
                <a:chExt cx="4560" cy="220"/>
              </a:xfrm>
            </p:grpSpPr>
            <p:sp>
              <p:nvSpPr>
                <p:cNvPr id="148531" name="Arc 46"/>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2" name="Arc 47"/>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6" name="Group 48"/>
              <p:cNvGrpSpPr>
                <a:grpSpLocks/>
              </p:cNvGrpSpPr>
              <p:nvPr/>
            </p:nvGrpSpPr>
            <p:grpSpPr bwMode="auto">
              <a:xfrm flipV="1">
                <a:off x="5117" y="10080"/>
                <a:ext cx="4540" cy="360"/>
                <a:chOff x="5097" y="9600"/>
                <a:chExt cx="4560" cy="220"/>
              </a:xfrm>
            </p:grpSpPr>
            <p:sp>
              <p:nvSpPr>
                <p:cNvPr id="148529" name="Arc 4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0" name="Arc 5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7" name="Group 51"/>
              <p:cNvGrpSpPr>
                <a:grpSpLocks/>
              </p:cNvGrpSpPr>
              <p:nvPr/>
            </p:nvGrpSpPr>
            <p:grpSpPr bwMode="auto">
              <a:xfrm>
                <a:off x="5497" y="8460"/>
                <a:ext cx="3900" cy="1120"/>
                <a:chOff x="5497" y="8460"/>
                <a:chExt cx="3900" cy="1120"/>
              </a:xfrm>
            </p:grpSpPr>
            <p:grpSp>
              <p:nvGrpSpPr>
                <p:cNvPr id="148524" name="Group 52"/>
                <p:cNvGrpSpPr>
                  <a:grpSpLocks/>
                </p:cNvGrpSpPr>
                <p:nvPr/>
              </p:nvGrpSpPr>
              <p:grpSpPr bwMode="auto">
                <a:xfrm>
                  <a:off x="5517" y="9360"/>
                  <a:ext cx="3880" cy="220"/>
                  <a:chOff x="5097" y="9600"/>
                  <a:chExt cx="4560" cy="220"/>
                </a:xfrm>
              </p:grpSpPr>
              <p:sp>
                <p:nvSpPr>
                  <p:cNvPr id="148527" name="Arc 53"/>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8" name="Arc 54"/>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25" name="Arc 55"/>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6" name="Arc 56"/>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8" name="Group 57"/>
              <p:cNvGrpSpPr>
                <a:grpSpLocks/>
              </p:cNvGrpSpPr>
              <p:nvPr/>
            </p:nvGrpSpPr>
            <p:grpSpPr bwMode="auto">
              <a:xfrm>
                <a:off x="5517" y="10200"/>
                <a:ext cx="3880" cy="1120"/>
                <a:chOff x="5517" y="10200"/>
                <a:chExt cx="3880" cy="1120"/>
              </a:xfrm>
            </p:grpSpPr>
            <p:grpSp>
              <p:nvGrpSpPr>
                <p:cNvPr id="148519" name="Group 58"/>
                <p:cNvGrpSpPr>
                  <a:grpSpLocks/>
                </p:cNvGrpSpPr>
                <p:nvPr/>
              </p:nvGrpSpPr>
              <p:grpSpPr bwMode="auto">
                <a:xfrm flipV="1">
                  <a:off x="5517" y="10200"/>
                  <a:ext cx="3880" cy="220"/>
                  <a:chOff x="5097" y="9600"/>
                  <a:chExt cx="4560" cy="220"/>
                </a:xfrm>
              </p:grpSpPr>
              <p:sp>
                <p:nvSpPr>
                  <p:cNvPr id="148522" name="Arc 5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3" name="Arc 6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20" name="Arc 61"/>
                <p:cNvSpPr>
                  <a:spLocks/>
                </p:cNvSpPr>
                <p:nvPr/>
              </p:nvSpPr>
              <p:spPr bwMode="auto">
                <a:xfrm flipH="1" flipV="1">
                  <a:off x="5517" y="1042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1" name="Arc 62"/>
                <p:cNvSpPr>
                  <a:spLocks/>
                </p:cNvSpPr>
                <p:nvPr/>
              </p:nvSpPr>
              <p:spPr bwMode="auto">
                <a:xfrm flipV="1">
                  <a:off x="7417" y="1042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9" name="Group 63"/>
              <p:cNvGrpSpPr>
                <a:grpSpLocks/>
              </p:cNvGrpSpPr>
              <p:nvPr/>
            </p:nvGrpSpPr>
            <p:grpSpPr bwMode="auto">
              <a:xfrm>
                <a:off x="5857" y="8740"/>
                <a:ext cx="3260" cy="760"/>
                <a:chOff x="5497" y="8460"/>
                <a:chExt cx="3900" cy="1120"/>
              </a:xfrm>
            </p:grpSpPr>
            <p:grpSp>
              <p:nvGrpSpPr>
                <p:cNvPr id="148514" name="Group 64"/>
                <p:cNvGrpSpPr>
                  <a:grpSpLocks/>
                </p:cNvGrpSpPr>
                <p:nvPr/>
              </p:nvGrpSpPr>
              <p:grpSpPr bwMode="auto">
                <a:xfrm>
                  <a:off x="5517" y="9360"/>
                  <a:ext cx="3880" cy="220"/>
                  <a:chOff x="5097" y="9600"/>
                  <a:chExt cx="4560" cy="220"/>
                </a:xfrm>
              </p:grpSpPr>
              <p:sp>
                <p:nvSpPr>
                  <p:cNvPr id="148517" name="Arc 65"/>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8" name="Arc 66"/>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15" name="Arc 67"/>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6" name="Arc 68"/>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00" name="Line 69"/>
              <p:cNvSpPr>
                <a:spLocks noChangeShapeType="1"/>
              </p:cNvSpPr>
              <p:nvPr/>
            </p:nvSpPr>
            <p:spPr bwMode="auto">
              <a:xfrm>
                <a:off x="5117" y="9600"/>
                <a:ext cx="200" cy="1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70"/>
              <p:cNvSpPr>
                <a:spLocks noChangeShapeType="1"/>
              </p:cNvSpPr>
              <p:nvPr/>
            </p:nvSpPr>
            <p:spPr bwMode="auto">
              <a:xfrm>
                <a:off x="5137" y="9380"/>
                <a:ext cx="120" cy="8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71"/>
              <p:cNvSpPr>
                <a:spLocks noChangeShapeType="1"/>
              </p:cNvSpPr>
              <p:nvPr/>
            </p:nvSpPr>
            <p:spPr bwMode="auto">
              <a:xfrm flipV="1">
                <a:off x="5097" y="10120"/>
                <a:ext cx="160" cy="10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Line 72"/>
              <p:cNvSpPr>
                <a:spLocks noChangeShapeType="1"/>
              </p:cNvSpPr>
              <p:nvPr/>
            </p:nvSpPr>
            <p:spPr bwMode="auto">
              <a:xfrm flipV="1">
                <a:off x="5137" y="10280"/>
                <a:ext cx="140" cy="12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4" name="Line 73"/>
              <p:cNvSpPr>
                <a:spLocks noChangeShapeType="1"/>
              </p:cNvSpPr>
              <p:nvPr/>
            </p:nvSpPr>
            <p:spPr bwMode="auto">
              <a:xfrm>
                <a:off x="7237" y="848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Line 74"/>
              <p:cNvSpPr>
                <a:spLocks noChangeShapeType="1"/>
              </p:cNvSpPr>
              <p:nvPr/>
            </p:nvSpPr>
            <p:spPr bwMode="auto">
              <a:xfrm flipV="1">
                <a:off x="7257" y="8740"/>
                <a:ext cx="220" cy="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6" name="Line 75"/>
              <p:cNvSpPr>
                <a:spLocks noChangeShapeType="1"/>
              </p:cNvSpPr>
              <p:nvPr/>
            </p:nvSpPr>
            <p:spPr bwMode="auto">
              <a:xfrm>
                <a:off x="7297" y="1104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7" name="Line 76"/>
              <p:cNvSpPr>
                <a:spLocks noChangeShapeType="1"/>
              </p:cNvSpPr>
              <p:nvPr/>
            </p:nvSpPr>
            <p:spPr bwMode="auto">
              <a:xfrm>
                <a:off x="7297" y="1132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8508" name="Group 77"/>
              <p:cNvGrpSpPr>
                <a:grpSpLocks/>
              </p:cNvGrpSpPr>
              <p:nvPr/>
            </p:nvGrpSpPr>
            <p:grpSpPr bwMode="auto">
              <a:xfrm flipV="1">
                <a:off x="5837" y="10300"/>
                <a:ext cx="3260" cy="760"/>
                <a:chOff x="5497" y="8460"/>
                <a:chExt cx="3900" cy="1120"/>
              </a:xfrm>
            </p:grpSpPr>
            <p:grpSp>
              <p:nvGrpSpPr>
                <p:cNvPr id="148509" name="Group 78"/>
                <p:cNvGrpSpPr>
                  <a:grpSpLocks/>
                </p:cNvGrpSpPr>
                <p:nvPr/>
              </p:nvGrpSpPr>
              <p:grpSpPr bwMode="auto">
                <a:xfrm>
                  <a:off x="5517" y="9360"/>
                  <a:ext cx="3880" cy="220"/>
                  <a:chOff x="5097" y="9600"/>
                  <a:chExt cx="4560" cy="220"/>
                </a:xfrm>
              </p:grpSpPr>
              <p:sp>
                <p:nvSpPr>
                  <p:cNvPr id="148512" name="Arc 7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3" name="Arc 8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10" name="Arc 81"/>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1" name="Arc 82"/>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48488" name="Line 83"/>
            <p:cNvSpPr>
              <a:spLocks noChangeShapeType="1"/>
            </p:cNvSpPr>
            <p:nvPr/>
          </p:nvSpPr>
          <p:spPr bwMode="auto">
            <a:xfrm>
              <a:off x="5897" y="11020"/>
              <a:ext cx="0" cy="420"/>
            </a:xfrm>
            <a:prstGeom prst="line">
              <a:avLst/>
            </a:prstGeom>
            <a:noFill/>
            <a:ln w="28575">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489" name="Line 84"/>
            <p:cNvSpPr>
              <a:spLocks noChangeShapeType="1"/>
            </p:cNvSpPr>
            <p:nvPr/>
          </p:nvSpPr>
          <p:spPr bwMode="auto">
            <a:xfrm>
              <a:off x="8977" y="11060"/>
              <a:ext cx="120" cy="28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490" name="Text Box 85"/>
            <p:cNvSpPr txBox="1">
              <a:spLocks noChangeArrowheads="1"/>
            </p:cNvSpPr>
            <p:nvPr/>
          </p:nvSpPr>
          <p:spPr bwMode="auto">
            <a:xfrm>
              <a:off x="5437" y="10940"/>
              <a:ext cx="66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1800" b="1" i="1">
                  <a:solidFill>
                    <a:srgbClr val="0000FF"/>
                  </a:solidFill>
                  <a:latin typeface="Times New Roman" pitchFamily="18" charset="0"/>
                </a:rPr>
                <a:t>I</a:t>
              </a:r>
              <a:endParaRPr lang="en-US" altLang="zh-CN" sz="2400">
                <a:solidFill>
                  <a:srgbClr val="000000"/>
                </a:solidFill>
              </a:endParaRPr>
            </a:p>
          </p:txBody>
        </p:sp>
      </p:grpSp>
      <p:sp>
        <p:nvSpPr>
          <p:cNvPr id="148485" name="Rectangle 87"/>
          <p:cNvSpPr>
            <a:spLocks noChangeArrowheads="1"/>
          </p:cNvSpPr>
          <p:nvPr/>
        </p:nvSpPr>
        <p:spPr bwMode="auto">
          <a:xfrm>
            <a:off x="611855" y="4496482"/>
            <a:ext cx="823595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sz="2800" b="1" dirty="0">
                <a:solidFill>
                  <a:srgbClr val="000000"/>
                </a:solidFill>
                <a:latin typeface="Times New Roman" pitchFamily="18" charset="0"/>
              </a:rPr>
              <a:t>a</a:t>
            </a:r>
            <a:r>
              <a:rPr lang="zh-CN" altLang="en-US" sz="2800" b="1" dirty="0">
                <a:solidFill>
                  <a:srgbClr val="000000"/>
                </a:solidFill>
                <a:latin typeface="Times New Roman" pitchFamily="18" charset="0"/>
              </a:rPr>
              <a:t>、管内的</a:t>
            </a:r>
            <a:r>
              <a:rPr lang="zh-CN" altLang="en-US" sz="2800" b="1" dirty="0">
                <a:solidFill>
                  <a:srgbClr val="FF0000"/>
                </a:solidFill>
                <a:latin typeface="Times New Roman" pitchFamily="18" charset="0"/>
              </a:rPr>
              <a:t>磁感应强度</a:t>
            </a:r>
            <a:r>
              <a:rPr lang="en-US" altLang="zh-CN" sz="2800" b="1" dirty="0">
                <a:solidFill>
                  <a:srgbClr val="000000"/>
                </a:solidFill>
                <a:latin typeface="Times New Roman" pitchFamily="18" charset="0"/>
              </a:rPr>
              <a:t>B</a:t>
            </a:r>
            <a:r>
              <a:rPr lang="zh-CN" altLang="en-US" sz="2800" b="1" dirty="0">
                <a:solidFill>
                  <a:srgbClr val="000000"/>
                </a:solidFill>
                <a:latin typeface="Times New Roman" pitchFamily="18" charset="0"/>
              </a:rPr>
              <a:t>处处与管轴平行；</a:t>
            </a:r>
            <a:endParaRPr lang="en-US" altLang="zh-CN" sz="2800" b="1" dirty="0">
              <a:solidFill>
                <a:srgbClr val="000000"/>
              </a:solidFill>
              <a:latin typeface="Times New Roman" pitchFamily="18" charset="0"/>
            </a:endParaRPr>
          </a:p>
          <a:p>
            <a:pPr eaLnBrk="1" hangingPunct="1">
              <a:buClr>
                <a:srgbClr val="3333CC"/>
              </a:buClr>
              <a:buFont typeface="Wingdings" pitchFamily="2" charset="2"/>
              <a:buNone/>
            </a:pPr>
            <a:r>
              <a:rPr lang="en-US" altLang="zh-CN" sz="2800" b="1" dirty="0">
                <a:solidFill>
                  <a:srgbClr val="000000"/>
                </a:solidFill>
                <a:latin typeface="Times New Roman" pitchFamily="18" charset="0"/>
              </a:rPr>
              <a:t>b</a:t>
            </a:r>
            <a:r>
              <a:rPr lang="zh-CN" altLang="en-US" sz="2800" b="1" dirty="0">
                <a:solidFill>
                  <a:srgbClr val="000000"/>
                </a:solidFill>
                <a:latin typeface="Times New Roman" pitchFamily="18" charset="0"/>
              </a:rPr>
              <a:t>、大小相等；</a:t>
            </a:r>
          </a:p>
          <a:p>
            <a:pPr eaLnBrk="1" hangingPunct="1">
              <a:buClr>
                <a:srgbClr val="3333CC"/>
              </a:buClr>
              <a:buFont typeface="Wingdings" pitchFamily="2" charset="2"/>
              <a:buNone/>
            </a:pPr>
            <a:r>
              <a:rPr lang="en-US" altLang="zh-CN" sz="2800" b="1" dirty="0">
                <a:solidFill>
                  <a:srgbClr val="000000"/>
                </a:solidFill>
                <a:latin typeface="Times New Roman" pitchFamily="18" charset="0"/>
              </a:rPr>
              <a:t>c</a:t>
            </a:r>
            <a:r>
              <a:rPr lang="zh-CN" altLang="en-US" sz="2800" b="1" dirty="0">
                <a:solidFill>
                  <a:srgbClr val="000000"/>
                </a:solidFill>
                <a:latin typeface="Times New Roman" pitchFamily="18" charset="0"/>
              </a:rPr>
              <a:t>、管外的磁场可视为零。</a:t>
            </a:r>
          </a:p>
        </p:txBody>
      </p:sp>
      <p:sp>
        <p:nvSpPr>
          <p:cNvPr id="148486" name="Rectangle 89"/>
          <p:cNvSpPr>
            <a:spLocks noChangeArrowheads="1"/>
          </p:cNvSpPr>
          <p:nvPr/>
        </p:nvSpPr>
        <p:spPr bwMode="auto">
          <a:xfrm>
            <a:off x="178483" y="3789040"/>
            <a:ext cx="7737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pPr>
            <a:r>
              <a:rPr lang="zh-CN" altLang="en-US" sz="2800" b="1" dirty="0">
                <a:solidFill>
                  <a:srgbClr val="000000"/>
                </a:solidFill>
                <a:latin typeface="Times New Roman" pitchFamily="18" charset="0"/>
              </a:rPr>
              <a:t>  对</a:t>
            </a:r>
            <a:r>
              <a:rPr lang="zh-CN" altLang="en-US" sz="2800" b="1" dirty="0">
                <a:solidFill>
                  <a:srgbClr val="FF0000"/>
                </a:solidFill>
                <a:latin typeface="Times New Roman" pitchFamily="18" charset="0"/>
              </a:rPr>
              <a:t>密绕</a:t>
            </a:r>
            <a:r>
              <a:rPr lang="zh-CN" altLang="en-US" sz="2800" b="1" dirty="0">
                <a:solidFill>
                  <a:srgbClr val="000000"/>
                </a:solidFill>
                <a:latin typeface="Times New Roman" pitchFamily="18" charset="0"/>
              </a:rPr>
              <a:t>且长度</a:t>
            </a:r>
            <a:r>
              <a:rPr lang="zh-CN" altLang="en-US" sz="2800" b="1" dirty="0">
                <a:solidFill>
                  <a:srgbClr val="FF0000"/>
                </a:solidFill>
                <a:latin typeface="Times New Roman" pitchFamily="18" charset="0"/>
              </a:rPr>
              <a:t>远大于</a:t>
            </a:r>
            <a:r>
              <a:rPr lang="zh-CN" altLang="en-US" sz="2800" b="1" dirty="0">
                <a:solidFill>
                  <a:srgbClr val="000000"/>
                </a:solidFill>
                <a:latin typeface="Times New Roman" pitchFamily="18" charset="0"/>
              </a:rPr>
              <a:t>直径的“</a:t>
            </a:r>
            <a:r>
              <a:rPr lang="zh-CN" altLang="en-US" sz="2800" b="1" dirty="0">
                <a:solidFill>
                  <a:srgbClr val="0000FF"/>
                </a:solidFill>
                <a:latin typeface="Times New Roman" pitchFamily="18" charset="0"/>
              </a:rPr>
              <a:t>无限长螺旋管</a:t>
            </a:r>
            <a:r>
              <a:rPr lang="zh-CN" altLang="en-US" sz="2800" b="1" dirty="0">
                <a:solidFill>
                  <a:srgbClr val="000000"/>
                </a:solidFill>
                <a:latin typeface="Times New Roman" pitchFamily="18" charset="0"/>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3"/>
          <p:cNvSpPr>
            <a:spLocks noChangeArrowheads="1"/>
          </p:cNvSpPr>
          <p:nvPr/>
        </p:nvSpPr>
        <p:spPr bwMode="auto">
          <a:xfrm>
            <a:off x="3219450" y="282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49507" name="Object 8"/>
          <p:cNvGraphicFramePr>
            <a:graphicFrameLocks noChangeAspect="1"/>
          </p:cNvGraphicFramePr>
          <p:nvPr>
            <p:extLst>
              <p:ext uri="{D42A27DB-BD31-4B8C-83A1-F6EECF244321}">
                <p14:modId xmlns:p14="http://schemas.microsoft.com/office/powerpoint/2010/main" val="1407822909"/>
              </p:ext>
            </p:extLst>
          </p:nvPr>
        </p:nvGraphicFramePr>
        <p:xfrm>
          <a:off x="2267744" y="1556792"/>
          <a:ext cx="3960440" cy="1757446"/>
        </p:xfrm>
        <a:graphic>
          <a:graphicData uri="http://schemas.openxmlformats.org/presentationml/2006/ole">
            <mc:AlternateContent xmlns:mc="http://schemas.openxmlformats.org/markup-compatibility/2006">
              <mc:Choice xmlns:v="urn:schemas-microsoft-com:vml" Requires="v">
                <p:oleObj spid="_x0000_s149608" name="BMP 图像" r:id="rId3" imgW="2704762" imgH="1200318" progId="PBrush">
                  <p:embed/>
                </p:oleObj>
              </mc:Choice>
              <mc:Fallback>
                <p:oleObj name="BMP 图像" r:id="rId3" imgW="2704762" imgH="1200318"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556792"/>
                        <a:ext cx="3960440" cy="1757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08" name="Rectangle 5"/>
          <p:cNvSpPr>
            <a:spLocks noChangeArrowheads="1"/>
          </p:cNvSpPr>
          <p:nvPr/>
        </p:nvSpPr>
        <p:spPr bwMode="auto">
          <a:xfrm>
            <a:off x="197643" y="260648"/>
            <a:ext cx="8893175"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None/>
            </a:pPr>
            <a:r>
              <a:rPr lang="zh-CN" altLang="en-US" sz="2600" b="1" dirty="0">
                <a:solidFill>
                  <a:srgbClr val="000000"/>
                </a:solidFill>
                <a:latin typeface="Times New Roman" panose="02020603050405020304" pitchFamily="18" charset="0"/>
                <a:cs typeface="Times New Roman" panose="02020603050405020304" pitchFamily="18" charset="0"/>
              </a:rPr>
              <a:t>下图是一个密绕的</a:t>
            </a:r>
            <a:r>
              <a:rPr lang="zh-CN" altLang="en-US" sz="2600" b="1" dirty="0">
                <a:solidFill>
                  <a:srgbClr val="0000FF"/>
                </a:solidFill>
                <a:latin typeface="Times New Roman" panose="02020603050405020304" pitchFamily="18" charset="0"/>
                <a:cs typeface="Times New Roman" panose="02020603050405020304" pitchFamily="18" charset="0"/>
              </a:rPr>
              <a:t>长直螺线管</a:t>
            </a:r>
            <a:r>
              <a:rPr lang="zh-CN" altLang="en-US" sz="2600" b="1" dirty="0">
                <a:solidFill>
                  <a:srgbClr val="000000"/>
                </a:solidFill>
                <a:latin typeface="Times New Roman" panose="02020603050405020304" pitchFamily="18" charset="0"/>
                <a:cs typeface="Times New Roman" panose="02020603050405020304" pitchFamily="18" charset="0"/>
              </a:rPr>
              <a:t>的中间部分，单位长度上的匝数为</a:t>
            </a:r>
            <a:r>
              <a:rPr lang="en-US" altLang="zh-CN" sz="2600" b="1" dirty="0">
                <a:solidFill>
                  <a:srgbClr val="000000"/>
                </a:solidFill>
                <a:latin typeface="Times New Roman" pitchFamily="18" charset="0"/>
                <a:cs typeface="Times New Roman" panose="02020603050405020304" pitchFamily="18" charset="0"/>
              </a:rPr>
              <a:t>n ，</a:t>
            </a:r>
            <a:r>
              <a:rPr lang="zh-CN" altLang="en-US" sz="2600" b="1" dirty="0">
                <a:solidFill>
                  <a:srgbClr val="000000"/>
                </a:solidFill>
                <a:latin typeface="Times New Roman" pitchFamily="18" charset="0"/>
                <a:cs typeface="Times New Roman" panose="02020603050405020304" pitchFamily="18" charset="0"/>
              </a:rPr>
              <a:t>每匝通过的电流</a:t>
            </a:r>
            <a:r>
              <a:rPr lang="en-US" altLang="zh-CN" sz="2600" b="1" dirty="0" smtClean="0">
                <a:solidFill>
                  <a:srgbClr val="000000"/>
                </a:solidFill>
                <a:latin typeface="Times New Roman" pitchFamily="18" charset="0"/>
                <a:cs typeface="Times New Roman" panose="02020603050405020304" pitchFamily="18" charset="0"/>
              </a:rPr>
              <a:t>I</a:t>
            </a:r>
            <a:endParaRPr lang="zh-CN" altLang="en-US" sz="2600" b="1" dirty="0">
              <a:solidFill>
                <a:srgbClr val="000000"/>
              </a:solidFill>
              <a:latin typeface="Times New Roman" pitchFamily="18" charset="0"/>
              <a:cs typeface="Times New Roman" panose="02020603050405020304" pitchFamily="18" charset="0"/>
            </a:endParaRPr>
          </a:p>
        </p:txBody>
      </p:sp>
      <p:sp>
        <p:nvSpPr>
          <p:cNvPr id="2" name="矩形 1"/>
          <p:cNvSpPr/>
          <p:nvPr/>
        </p:nvSpPr>
        <p:spPr>
          <a:xfrm>
            <a:off x="114307" y="3573016"/>
            <a:ext cx="8784976" cy="1076705"/>
          </a:xfrm>
          <a:prstGeom prst="rect">
            <a:avLst/>
          </a:prstGeom>
        </p:spPr>
        <p:txBody>
          <a:bodyPr wrap="square">
            <a:spAutoFit/>
          </a:bodyPr>
          <a:lstStyle/>
          <a:p>
            <a:pPr algn="just">
              <a:lnSpc>
                <a:spcPct val="130000"/>
              </a:lnSpc>
            </a:pPr>
            <a:r>
              <a:rPr lang="zh-CN" altLang="en-US" sz="2600" b="1" dirty="0">
                <a:solidFill>
                  <a:srgbClr val="000000"/>
                </a:solidFill>
              </a:rPr>
              <a:t>在图中作一个</a:t>
            </a:r>
            <a:r>
              <a:rPr lang="zh-CN" altLang="en-US" sz="2600" b="1" dirty="0">
                <a:solidFill>
                  <a:srgbClr val="FF0000"/>
                </a:solidFill>
              </a:rPr>
              <a:t>矩形闭合回路</a:t>
            </a:r>
            <a:r>
              <a:rPr lang="zh-CN" altLang="en-US" sz="2600" b="1" dirty="0">
                <a:solidFill>
                  <a:srgbClr val="000000"/>
                </a:solidFill>
              </a:rPr>
              <a:t> </a:t>
            </a:r>
            <a:r>
              <a:rPr lang="en-US" altLang="zh-CN" sz="2600" b="1" dirty="0" err="1">
                <a:solidFill>
                  <a:srgbClr val="000000"/>
                </a:solidFill>
              </a:rPr>
              <a:t>abcda</a:t>
            </a:r>
            <a:r>
              <a:rPr lang="en-US" altLang="zh-CN" sz="2600" b="1" dirty="0">
                <a:solidFill>
                  <a:srgbClr val="000000"/>
                </a:solidFill>
              </a:rPr>
              <a:t>，</a:t>
            </a:r>
            <a:r>
              <a:rPr lang="zh-CN" altLang="en-US" sz="2600" b="1" dirty="0">
                <a:solidFill>
                  <a:srgbClr val="FF0000"/>
                </a:solidFill>
              </a:rPr>
              <a:t>磁感应强度</a:t>
            </a:r>
            <a:r>
              <a:rPr lang="zh-CN" altLang="en-US" sz="2600" b="1" dirty="0">
                <a:solidFill>
                  <a:srgbClr val="000000"/>
                </a:solidFill>
              </a:rPr>
              <a:t>沿</a:t>
            </a:r>
            <a:r>
              <a:rPr lang="zh-CN" altLang="en-US" sz="2600" b="1" dirty="0">
                <a:solidFill>
                  <a:srgbClr val="000000"/>
                </a:solidFill>
                <a:latin typeface="Arial" pitchFamily="34" charset="0"/>
              </a:rPr>
              <a:t>此闭合回路的</a:t>
            </a:r>
            <a:r>
              <a:rPr lang="zh-CN" altLang="en-US" sz="2600" b="1" dirty="0">
                <a:solidFill>
                  <a:srgbClr val="FF0000"/>
                </a:solidFill>
                <a:latin typeface="Arial" pitchFamily="34" charset="0"/>
              </a:rPr>
              <a:t>环流</a:t>
            </a:r>
            <a:r>
              <a:rPr lang="zh-CN" altLang="en-US" sz="2600" b="1" dirty="0">
                <a:solidFill>
                  <a:srgbClr val="000000"/>
                </a:solidFill>
                <a:latin typeface="Arial" pitchFamily="34" charset="0"/>
              </a:rPr>
              <a:t>可以</a:t>
            </a:r>
            <a:r>
              <a:rPr lang="zh-CN" altLang="en-US" sz="2600" b="1" dirty="0">
                <a:solidFill>
                  <a:srgbClr val="0000FF"/>
                </a:solidFill>
                <a:latin typeface="Arial" pitchFamily="34" charset="0"/>
              </a:rPr>
              <a:t>分四段</a:t>
            </a:r>
            <a:r>
              <a:rPr lang="zh-CN" altLang="en-US" sz="2600" b="1" dirty="0">
                <a:solidFill>
                  <a:srgbClr val="000000"/>
                </a:solidFill>
                <a:latin typeface="Arial" pitchFamily="34" charset="0"/>
              </a:rPr>
              <a:t>进行，即</a:t>
            </a:r>
            <a:endParaRPr lang="zh-CN" altLang="en-US" sz="26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16296638"/>
              </p:ext>
            </p:extLst>
          </p:nvPr>
        </p:nvGraphicFramePr>
        <p:xfrm>
          <a:off x="1815365" y="4941168"/>
          <a:ext cx="5657729" cy="1584428"/>
        </p:xfrm>
        <a:graphic>
          <a:graphicData uri="http://schemas.openxmlformats.org/presentationml/2006/ole">
            <mc:AlternateContent xmlns:mc="http://schemas.openxmlformats.org/markup-compatibility/2006">
              <mc:Choice xmlns:v="urn:schemas-microsoft-com:vml" Requires="v">
                <p:oleObj spid="_x0000_s149609" name="公式" r:id="rId5" imgW="2692400" imgH="762000" progId="Equation.3">
                  <p:embed/>
                </p:oleObj>
              </mc:Choice>
              <mc:Fallback>
                <p:oleObj name="公式" r:id="rId5" imgW="2692400" imgH="762000" progId="Equation.3">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5365" y="4941168"/>
                        <a:ext cx="5657729" cy="1584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4"/>
          <p:cNvSpPr>
            <a:spLocks noChangeArrowheads="1"/>
          </p:cNvSpPr>
          <p:nvPr/>
        </p:nvSpPr>
        <p:spPr bwMode="auto">
          <a:xfrm>
            <a:off x="4043363"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1556" name="Rectangle 5"/>
          <p:cNvSpPr>
            <a:spLocks noChangeArrowheads="1"/>
          </p:cNvSpPr>
          <p:nvPr/>
        </p:nvSpPr>
        <p:spPr bwMode="auto">
          <a:xfrm>
            <a:off x="288131" y="4437112"/>
            <a:ext cx="36718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600" b="1" dirty="0" smtClean="0">
                <a:solidFill>
                  <a:srgbClr val="000000"/>
                </a:solidFill>
                <a:latin typeface="Times New Roman" pitchFamily="18" charset="0"/>
              </a:rPr>
              <a:t>同样</a:t>
            </a:r>
            <a:r>
              <a:rPr lang="zh-CN" altLang="en-US" sz="2600" b="1" dirty="0">
                <a:solidFill>
                  <a:srgbClr val="000000"/>
                </a:solidFill>
                <a:latin typeface="Times New Roman" pitchFamily="18" charset="0"/>
              </a:rPr>
              <a:t>， </a:t>
            </a:r>
            <a:r>
              <a:rPr lang="en-US" altLang="zh-CN" sz="2600" b="1" dirty="0">
                <a:solidFill>
                  <a:srgbClr val="000000"/>
                </a:solidFill>
                <a:latin typeface="Times New Roman" pitchFamily="18" charset="0"/>
              </a:rPr>
              <a:t>cd</a:t>
            </a:r>
            <a:r>
              <a:rPr lang="zh-CN" altLang="en-US" sz="2600" b="1" dirty="0">
                <a:solidFill>
                  <a:srgbClr val="000000"/>
                </a:solidFill>
                <a:latin typeface="Times New Roman" pitchFamily="18" charset="0"/>
              </a:rPr>
              <a:t>段</a:t>
            </a:r>
          </a:p>
        </p:txBody>
      </p:sp>
      <p:sp>
        <p:nvSpPr>
          <p:cNvPr id="151557" name="Rectangle 6"/>
          <p:cNvSpPr>
            <a:spLocks noChangeArrowheads="1"/>
          </p:cNvSpPr>
          <p:nvPr/>
        </p:nvSpPr>
        <p:spPr bwMode="auto">
          <a:xfrm>
            <a:off x="149553" y="2641156"/>
            <a:ext cx="834118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None/>
            </a:pPr>
            <a:r>
              <a:rPr lang="zh-CN" altLang="en-US" sz="2600" b="1" dirty="0" smtClean="0">
                <a:solidFill>
                  <a:srgbClr val="000000"/>
                </a:solidFill>
                <a:latin typeface="宋体" pitchFamily="2" charset="-122"/>
              </a:rPr>
              <a:t>对</a:t>
            </a:r>
            <a:r>
              <a:rPr lang="en-US" altLang="zh-CN" sz="2600" b="1" dirty="0">
                <a:solidFill>
                  <a:srgbClr val="FF0000"/>
                </a:solidFill>
                <a:latin typeface="Times New Roman" pitchFamily="18" charset="0"/>
              </a:rPr>
              <a:t>ab</a:t>
            </a:r>
            <a:r>
              <a:rPr lang="zh-CN" altLang="en-US" sz="2600" b="1" dirty="0">
                <a:solidFill>
                  <a:srgbClr val="000000"/>
                </a:solidFill>
                <a:latin typeface="Times New Roman" pitchFamily="18" charset="0"/>
              </a:rPr>
              <a:t>段：螺旋管</a:t>
            </a:r>
            <a:r>
              <a:rPr lang="zh-CN" altLang="en-US" sz="2600" b="1" dirty="0">
                <a:solidFill>
                  <a:srgbClr val="FF0000"/>
                </a:solidFill>
                <a:latin typeface="Times New Roman" pitchFamily="18" charset="0"/>
              </a:rPr>
              <a:t>外，</a:t>
            </a:r>
            <a:r>
              <a:rPr lang="zh-CN" altLang="en-US" sz="2600" b="1" dirty="0">
                <a:solidFill>
                  <a:srgbClr val="000000"/>
                </a:solidFill>
                <a:latin typeface="Times New Roman" pitchFamily="18" charset="0"/>
              </a:rPr>
              <a:t>磁场为零</a:t>
            </a:r>
            <a:r>
              <a:rPr lang="zh-CN" altLang="en-US" sz="2600" b="1" dirty="0" smtClean="0">
                <a:solidFill>
                  <a:srgbClr val="000000"/>
                </a:solidFill>
                <a:latin typeface="Times New Roman" pitchFamily="18" charset="0"/>
              </a:rPr>
              <a:t>，</a:t>
            </a:r>
            <a:r>
              <a:rPr lang="zh-CN" altLang="en-US" sz="2600" b="1" dirty="0">
                <a:solidFill>
                  <a:srgbClr val="000000"/>
                </a:solidFill>
                <a:latin typeface="Times New Roman" pitchFamily="18" charset="0"/>
              </a:rPr>
              <a:t>螺旋管</a:t>
            </a:r>
            <a:r>
              <a:rPr lang="zh-CN" altLang="en-US" sz="2600" b="1" dirty="0">
                <a:solidFill>
                  <a:srgbClr val="FF0000"/>
                </a:solidFill>
                <a:latin typeface="Times New Roman" pitchFamily="18" charset="0"/>
              </a:rPr>
              <a:t>内，</a:t>
            </a:r>
            <a:r>
              <a:rPr lang="zh-CN" altLang="en-US" sz="2600" b="1" dirty="0">
                <a:solidFill>
                  <a:srgbClr val="000000"/>
                </a:solidFill>
                <a:latin typeface="Times New Roman" pitchFamily="18" charset="0"/>
              </a:rPr>
              <a:t>磁场与积分方向</a:t>
            </a:r>
            <a:r>
              <a:rPr lang="zh-CN" altLang="en-US" sz="2600" b="1" dirty="0" smtClean="0">
                <a:solidFill>
                  <a:srgbClr val="000000"/>
                </a:solidFill>
                <a:latin typeface="Times New Roman" pitchFamily="18" charset="0"/>
              </a:rPr>
              <a:t>垂直</a:t>
            </a:r>
            <a:endParaRPr lang="zh-CN" altLang="en-US" sz="2600" b="1" dirty="0">
              <a:solidFill>
                <a:srgbClr val="000000"/>
              </a:solidFill>
              <a:latin typeface="Times New Roman" pitchFamily="18" charset="0"/>
            </a:endParaRPr>
          </a:p>
        </p:txBody>
      </p:sp>
      <p:sp>
        <p:nvSpPr>
          <p:cNvPr id="151559" name="Line 10"/>
          <p:cNvSpPr>
            <a:spLocks noChangeShapeType="1"/>
          </p:cNvSpPr>
          <p:nvPr/>
        </p:nvSpPr>
        <p:spPr bwMode="auto">
          <a:xfrm>
            <a:off x="3779838" y="1125538"/>
            <a:ext cx="0" cy="1223962"/>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61" name="Line 12"/>
          <p:cNvSpPr>
            <a:spLocks noChangeShapeType="1"/>
          </p:cNvSpPr>
          <p:nvPr/>
        </p:nvSpPr>
        <p:spPr bwMode="auto">
          <a:xfrm>
            <a:off x="4716463" y="1412875"/>
            <a:ext cx="0" cy="503238"/>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组合 1"/>
          <p:cNvGrpSpPr/>
          <p:nvPr/>
        </p:nvGrpSpPr>
        <p:grpSpPr>
          <a:xfrm>
            <a:off x="2124075" y="756320"/>
            <a:ext cx="4392141" cy="1593180"/>
            <a:chOff x="2124075" y="333375"/>
            <a:chExt cx="4886325" cy="2168525"/>
          </a:xfrm>
        </p:grpSpPr>
        <p:pic>
          <p:nvPicPr>
            <p:cNvPr id="1515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333375"/>
              <a:ext cx="48863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0" name="Line 11"/>
            <p:cNvSpPr>
              <a:spLocks noChangeShapeType="1"/>
            </p:cNvSpPr>
            <p:nvPr/>
          </p:nvSpPr>
          <p:spPr bwMode="auto">
            <a:xfrm flipV="1">
              <a:off x="3779839" y="1030872"/>
              <a:ext cx="0" cy="1223965"/>
            </a:xfrm>
            <a:prstGeom prst="line">
              <a:avLst/>
            </a:prstGeom>
            <a:noFill/>
            <a:ln w="571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1562" name="Line 13"/>
            <p:cNvSpPr>
              <a:spLocks noChangeShapeType="1"/>
            </p:cNvSpPr>
            <p:nvPr/>
          </p:nvSpPr>
          <p:spPr bwMode="auto">
            <a:xfrm>
              <a:off x="4716463" y="1125538"/>
              <a:ext cx="0" cy="1223962"/>
            </a:xfrm>
            <a:prstGeom prst="line">
              <a:avLst/>
            </a:prstGeom>
            <a:noFill/>
            <a:ln w="5715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51563" name="Object 14"/>
          <p:cNvGraphicFramePr>
            <a:graphicFrameLocks noChangeAspect="1"/>
          </p:cNvGraphicFramePr>
          <p:nvPr>
            <p:extLst>
              <p:ext uri="{D42A27DB-BD31-4B8C-83A1-F6EECF244321}">
                <p14:modId xmlns:p14="http://schemas.microsoft.com/office/powerpoint/2010/main" val="3018806924"/>
              </p:ext>
            </p:extLst>
          </p:nvPr>
        </p:nvGraphicFramePr>
        <p:xfrm>
          <a:off x="2878543" y="3281363"/>
          <a:ext cx="2329639" cy="744959"/>
        </p:xfrm>
        <a:graphic>
          <a:graphicData uri="http://schemas.openxmlformats.org/presentationml/2006/ole">
            <mc:AlternateContent xmlns:mc="http://schemas.openxmlformats.org/markup-compatibility/2006">
              <mc:Choice xmlns:v="urn:schemas-microsoft-com:vml" Requires="v">
                <p:oleObj spid="_x0000_s151719" name="公式" r:id="rId4" imgW="596880" imgH="190440" progId="Equation.3">
                  <p:embed/>
                </p:oleObj>
              </mc:Choice>
              <mc:Fallback>
                <p:oleObj name="公式" r:id="rId4" imgW="596880" imgH="190440" progId="Equation.3">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543" y="3281363"/>
                        <a:ext cx="2329639" cy="7449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64" name="Object 15"/>
          <p:cNvGraphicFramePr>
            <a:graphicFrameLocks noChangeAspect="1"/>
          </p:cNvGraphicFramePr>
          <p:nvPr>
            <p:extLst>
              <p:ext uri="{D42A27DB-BD31-4B8C-83A1-F6EECF244321}">
                <p14:modId xmlns:p14="http://schemas.microsoft.com/office/powerpoint/2010/main" val="3430916373"/>
              </p:ext>
            </p:extLst>
          </p:nvPr>
        </p:nvGraphicFramePr>
        <p:xfrm>
          <a:off x="2940881" y="4332004"/>
          <a:ext cx="2204963" cy="702658"/>
        </p:xfrm>
        <a:graphic>
          <a:graphicData uri="http://schemas.openxmlformats.org/presentationml/2006/ole">
            <mc:AlternateContent xmlns:mc="http://schemas.openxmlformats.org/markup-compatibility/2006">
              <mc:Choice xmlns:v="urn:schemas-microsoft-com:vml" Requires="v">
                <p:oleObj spid="_x0000_s151720" name="公式" r:id="rId6" imgW="596880" imgH="190440" progId="Equation.3">
                  <p:embed/>
                </p:oleObj>
              </mc:Choice>
              <mc:Fallback>
                <p:oleObj name="公式" r:id="rId6" imgW="596880" imgH="190440" progId="Equation.3">
                  <p:embed/>
                  <p:pic>
                    <p:nvPicPr>
                      <p:cNvPr id="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881" y="4332004"/>
                        <a:ext cx="2204963" cy="702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67" name="Rectangle 20"/>
          <p:cNvSpPr>
            <a:spLocks noChangeArrowheads="1"/>
          </p:cNvSpPr>
          <p:nvPr/>
        </p:nvSpPr>
        <p:spPr bwMode="auto">
          <a:xfrm>
            <a:off x="5148064" y="1826280"/>
            <a:ext cx="2160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00"/>
                </a:solidFill>
                <a:latin typeface="Times New Roman" pitchFamily="18" charset="0"/>
              </a:rPr>
              <a:t>管外</a:t>
            </a:r>
          </a:p>
        </p:txBody>
      </p:sp>
      <p:sp>
        <p:nvSpPr>
          <p:cNvPr id="19" name="Rectangle 4"/>
          <p:cNvSpPr>
            <a:spLocks noChangeArrowheads="1"/>
          </p:cNvSpPr>
          <p:nvPr/>
        </p:nvSpPr>
        <p:spPr bwMode="auto">
          <a:xfrm>
            <a:off x="250825" y="5271054"/>
            <a:ext cx="8642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None/>
            </a:pPr>
            <a:r>
              <a:rPr lang="en-US" altLang="zh-CN" sz="2600" b="1" dirty="0" smtClean="0">
                <a:solidFill>
                  <a:srgbClr val="FF0000"/>
                </a:solidFill>
                <a:latin typeface="Times New Roman" pitchFamily="18" charset="0"/>
              </a:rPr>
              <a:t>da</a:t>
            </a:r>
            <a:r>
              <a:rPr lang="zh-CN" altLang="en-US" sz="2600" b="1" dirty="0">
                <a:solidFill>
                  <a:srgbClr val="FF0000"/>
                </a:solidFill>
                <a:latin typeface="Times New Roman" pitchFamily="18" charset="0"/>
              </a:rPr>
              <a:t>段</a:t>
            </a:r>
            <a:r>
              <a:rPr lang="zh-CN" altLang="en-US" sz="2600" b="1" dirty="0">
                <a:solidFill>
                  <a:srgbClr val="000000"/>
                </a:solidFill>
                <a:latin typeface="Times New Roman" pitchFamily="18" charset="0"/>
              </a:rPr>
              <a:t>所处的管外</a:t>
            </a:r>
            <a:r>
              <a:rPr lang="zh-CN" altLang="en-US" sz="2600" b="1" dirty="0">
                <a:solidFill>
                  <a:srgbClr val="0000FF"/>
                </a:solidFill>
                <a:latin typeface="Times New Roman" pitchFamily="18" charset="0"/>
              </a:rPr>
              <a:t>磁场为零</a:t>
            </a:r>
            <a:r>
              <a:rPr lang="zh-CN" altLang="en-US" sz="2600" b="1" dirty="0">
                <a:solidFill>
                  <a:srgbClr val="000000"/>
                </a:solidFill>
                <a:latin typeface="Times New Roman" pitchFamily="18" charset="0"/>
              </a:rPr>
              <a:t>，积分也为</a:t>
            </a:r>
            <a:r>
              <a:rPr lang="zh-CN" altLang="en-US" sz="2600" b="1" dirty="0" smtClean="0">
                <a:solidFill>
                  <a:srgbClr val="000000"/>
                </a:solidFill>
                <a:latin typeface="Times New Roman" pitchFamily="18" charset="0"/>
              </a:rPr>
              <a:t>零</a:t>
            </a:r>
            <a:endParaRPr lang="zh-CN" altLang="en-US" sz="2600" b="1" dirty="0">
              <a:solidFill>
                <a:srgbClr val="000000"/>
              </a:solidFill>
              <a:latin typeface="Times New Roman" pitchFamily="18" charset="0"/>
            </a:endParaRPr>
          </a:p>
        </p:txBody>
      </p:sp>
      <p:graphicFrame>
        <p:nvGraphicFramePr>
          <p:cNvPr id="20" name="Object 6"/>
          <p:cNvGraphicFramePr>
            <a:graphicFrameLocks noChangeAspect="1"/>
          </p:cNvGraphicFramePr>
          <p:nvPr>
            <p:extLst>
              <p:ext uri="{D42A27DB-BD31-4B8C-83A1-F6EECF244321}">
                <p14:modId xmlns:p14="http://schemas.microsoft.com/office/powerpoint/2010/main" val="2129187245"/>
              </p:ext>
            </p:extLst>
          </p:nvPr>
        </p:nvGraphicFramePr>
        <p:xfrm>
          <a:off x="3523208" y="5847192"/>
          <a:ext cx="1919768" cy="678152"/>
        </p:xfrm>
        <a:graphic>
          <a:graphicData uri="http://schemas.openxmlformats.org/presentationml/2006/ole">
            <mc:AlternateContent xmlns:mc="http://schemas.openxmlformats.org/markup-compatibility/2006">
              <mc:Choice xmlns:v="urn:schemas-microsoft-com:vml" Requires="v">
                <p:oleObj spid="_x0000_s151721" name="公式" r:id="rId8" imgW="825500" imgH="292100" progId="Equation.3">
                  <p:embed/>
                </p:oleObj>
              </mc:Choice>
              <mc:Fallback>
                <p:oleObj name="公式" r:id="rId8" imgW="825500" imgH="292100" progId="Equation.3">
                  <p:embed/>
                  <p:pic>
                    <p:nvPicPr>
                      <p:cNvPr id="0" name="Picture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3208" y="5847192"/>
                        <a:ext cx="1919768" cy="678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17"/>
          <p:cNvSpPr>
            <a:spLocks noChangeArrowheads="1"/>
          </p:cNvSpPr>
          <p:nvPr/>
        </p:nvSpPr>
        <p:spPr bwMode="auto">
          <a:xfrm>
            <a:off x="3635896" y="3614021"/>
            <a:ext cx="2219697" cy="829394"/>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3603" name="Rectangle 5"/>
          <p:cNvSpPr>
            <a:spLocks noChangeArrowheads="1"/>
          </p:cNvSpPr>
          <p:nvPr/>
        </p:nvSpPr>
        <p:spPr bwMode="auto">
          <a:xfrm>
            <a:off x="428625" y="1859569"/>
            <a:ext cx="396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800" b="1" dirty="0">
                <a:solidFill>
                  <a:srgbClr val="FF0000"/>
                </a:solidFill>
                <a:latin typeface="Times New Roman" pitchFamily="18" charset="0"/>
              </a:rPr>
              <a:t>B </a:t>
            </a:r>
            <a:r>
              <a:rPr lang="zh-CN" altLang="en-US" sz="2800" b="1" dirty="0">
                <a:solidFill>
                  <a:srgbClr val="FF0000"/>
                </a:solidFill>
                <a:latin typeface="宋体" pitchFamily="2" charset="-122"/>
              </a:rPr>
              <a:t>的环流</a:t>
            </a:r>
            <a:r>
              <a:rPr lang="zh-CN" altLang="en-US" sz="2800" b="1" dirty="0">
                <a:solidFill>
                  <a:srgbClr val="000000"/>
                </a:solidFill>
                <a:latin typeface="宋体" pitchFamily="2" charset="-122"/>
              </a:rPr>
              <a:t>为</a:t>
            </a:r>
            <a:endParaRPr lang="zh-CN" altLang="en-US" sz="2800" dirty="0">
              <a:solidFill>
                <a:srgbClr val="000000"/>
              </a:solidFill>
              <a:latin typeface="Arial" pitchFamily="34" charset="0"/>
            </a:endParaRPr>
          </a:p>
        </p:txBody>
      </p:sp>
      <p:graphicFrame>
        <p:nvGraphicFramePr>
          <p:cNvPr id="153604" name="Object 4"/>
          <p:cNvGraphicFramePr>
            <a:graphicFrameLocks noChangeAspect="1"/>
          </p:cNvGraphicFramePr>
          <p:nvPr>
            <p:extLst>
              <p:ext uri="{D42A27DB-BD31-4B8C-83A1-F6EECF244321}">
                <p14:modId xmlns:p14="http://schemas.microsoft.com/office/powerpoint/2010/main" val="3666338207"/>
              </p:ext>
            </p:extLst>
          </p:nvPr>
        </p:nvGraphicFramePr>
        <p:xfrm>
          <a:off x="1475656" y="2471216"/>
          <a:ext cx="6336168" cy="976707"/>
        </p:xfrm>
        <a:graphic>
          <a:graphicData uri="http://schemas.openxmlformats.org/presentationml/2006/ole">
            <mc:AlternateContent xmlns:mc="http://schemas.openxmlformats.org/markup-compatibility/2006">
              <mc:Choice xmlns:v="urn:schemas-microsoft-com:vml" Requires="v">
                <p:oleObj spid="_x0000_s153872" name="公式" r:id="rId3" imgW="2286000" imgH="355600" progId="Equation.3">
                  <p:embed/>
                </p:oleObj>
              </mc:Choice>
              <mc:Fallback>
                <p:oleObj name="公式" r:id="rId3" imgW="2286000" imgH="355600" progId="Equation.3">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471216"/>
                        <a:ext cx="6336168" cy="9767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5" name="Object 6"/>
          <p:cNvGraphicFramePr>
            <a:graphicFrameLocks noChangeAspect="1"/>
          </p:cNvGraphicFramePr>
          <p:nvPr>
            <p:extLst>
              <p:ext uri="{D42A27DB-BD31-4B8C-83A1-F6EECF244321}">
                <p14:modId xmlns:p14="http://schemas.microsoft.com/office/powerpoint/2010/main" val="1391717684"/>
              </p:ext>
            </p:extLst>
          </p:nvPr>
        </p:nvGraphicFramePr>
        <p:xfrm>
          <a:off x="3865165" y="3645024"/>
          <a:ext cx="1957671" cy="734126"/>
        </p:xfrm>
        <a:graphic>
          <a:graphicData uri="http://schemas.openxmlformats.org/presentationml/2006/ole">
            <mc:AlternateContent xmlns:mc="http://schemas.openxmlformats.org/markup-compatibility/2006">
              <mc:Choice xmlns:v="urn:schemas-microsoft-com:vml" Requires="v">
                <p:oleObj spid="_x0000_s153873" name="公式" r:id="rId5" imgW="609600" imgH="228600" progId="Equation.3">
                  <p:embed/>
                </p:oleObj>
              </mc:Choice>
              <mc:Fallback>
                <p:oleObj name="公式" r:id="rId5" imgW="609600" imgH="228600" progId="Equation.3">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165" y="3645024"/>
                        <a:ext cx="1957671" cy="734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06" name="Rectangle 13"/>
          <p:cNvSpPr>
            <a:spLocks noChangeArrowheads="1"/>
          </p:cNvSpPr>
          <p:nvPr/>
        </p:nvSpPr>
        <p:spPr bwMode="auto">
          <a:xfrm>
            <a:off x="400050" y="5229200"/>
            <a:ext cx="7488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kumimoji="0" lang="zh-CN" altLang="en-US" sz="2800" b="1" dirty="0">
                <a:solidFill>
                  <a:srgbClr val="0000FF"/>
                </a:solidFill>
                <a:latin typeface="Times New Roman" pitchFamily="18" charset="0"/>
              </a:rPr>
              <a:t>无限长载流螺线管</a:t>
            </a:r>
          </a:p>
        </p:txBody>
      </p:sp>
      <p:grpSp>
        <p:nvGrpSpPr>
          <p:cNvPr id="2" name="组合 1"/>
          <p:cNvGrpSpPr/>
          <p:nvPr/>
        </p:nvGrpSpPr>
        <p:grpSpPr>
          <a:xfrm>
            <a:off x="3635896" y="4725144"/>
            <a:ext cx="2517775" cy="1774825"/>
            <a:chOff x="4000500" y="5254575"/>
            <a:chExt cx="2517775" cy="1774825"/>
          </a:xfrm>
        </p:grpSpPr>
        <p:graphicFrame>
          <p:nvGraphicFramePr>
            <p:cNvPr id="153607" name="Object 14"/>
            <p:cNvGraphicFramePr>
              <a:graphicFrameLocks noChangeAspect="1"/>
            </p:cNvGraphicFramePr>
            <p:nvPr>
              <p:extLst>
                <p:ext uri="{D42A27DB-BD31-4B8C-83A1-F6EECF244321}">
                  <p14:modId xmlns:p14="http://schemas.microsoft.com/office/powerpoint/2010/main" val="2732602479"/>
                </p:ext>
              </p:extLst>
            </p:nvPr>
          </p:nvGraphicFramePr>
          <p:xfrm>
            <a:off x="4357688" y="5254575"/>
            <a:ext cx="2160587" cy="774700"/>
          </p:xfrm>
          <a:graphic>
            <a:graphicData uri="http://schemas.openxmlformats.org/presentationml/2006/ole">
              <mc:AlternateContent xmlns:mc="http://schemas.openxmlformats.org/markup-compatibility/2006">
                <mc:Choice xmlns:v="urn:schemas-microsoft-com:vml" Requires="v">
                  <p:oleObj spid="_x0000_s153874" name="公式" r:id="rId7" imgW="672808" imgH="241195" progId="Equation.3">
                    <p:embed/>
                  </p:oleObj>
                </mc:Choice>
                <mc:Fallback>
                  <p:oleObj name="公式" r:id="rId7" imgW="672808" imgH="241195" progId="Equation.3">
                    <p:embed/>
                    <p:pic>
                      <p:nvPicPr>
                        <p:cNvPr id="0" name="Picture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7688" y="5254575"/>
                          <a:ext cx="21605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8" name="Object 15"/>
            <p:cNvGraphicFramePr>
              <a:graphicFrameLocks noChangeAspect="1"/>
            </p:cNvGraphicFramePr>
            <p:nvPr>
              <p:extLst>
                <p:ext uri="{D42A27DB-BD31-4B8C-83A1-F6EECF244321}">
                  <p14:modId xmlns:p14="http://schemas.microsoft.com/office/powerpoint/2010/main" val="303830260"/>
                </p:ext>
              </p:extLst>
            </p:nvPr>
          </p:nvGraphicFramePr>
          <p:xfrm>
            <a:off x="4357688" y="6254700"/>
            <a:ext cx="1508125" cy="774700"/>
          </p:xfrm>
          <a:graphic>
            <a:graphicData uri="http://schemas.openxmlformats.org/presentationml/2006/ole">
              <mc:AlternateContent xmlns:mc="http://schemas.openxmlformats.org/markup-compatibility/2006">
                <mc:Choice xmlns:v="urn:schemas-microsoft-com:vml" Requires="v">
                  <p:oleObj spid="_x0000_s153875" name="公式" r:id="rId9" imgW="469696" imgH="241195" progId="Equation.3">
                    <p:embed/>
                  </p:oleObj>
                </mc:Choice>
                <mc:Fallback>
                  <p:oleObj name="公式" r:id="rId9" imgW="469696" imgH="241195" progId="Equation.3">
                    <p:embed/>
                    <p:pic>
                      <p:nvPicPr>
                        <p:cNvPr id="0" name="Picture 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7688" y="6254700"/>
                          <a:ext cx="1508125"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09" name="AutoShape 16"/>
            <p:cNvSpPr>
              <a:spLocks/>
            </p:cNvSpPr>
            <p:nvPr/>
          </p:nvSpPr>
          <p:spPr bwMode="auto">
            <a:xfrm>
              <a:off x="4000500" y="5683200"/>
              <a:ext cx="287338" cy="935038"/>
            </a:xfrm>
            <a:prstGeom prst="leftBrace">
              <a:avLst>
                <a:gd name="adj1" fmla="val 2711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sp>
        <p:nvSpPr>
          <p:cNvPr id="153610" name="Line 18"/>
          <p:cNvSpPr>
            <a:spLocks noChangeShapeType="1"/>
          </p:cNvSpPr>
          <p:nvPr/>
        </p:nvSpPr>
        <p:spPr bwMode="auto">
          <a:xfrm>
            <a:off x="522773" y="1859569"/>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11" name="Line 19"/>
          <p:cNvSpPr>
            <a:spLocks noChangeShapeType="1"/>
          </p:cNvSpPr>
          <p:nvPr/>
        </p:nvSpPr>
        <p:spPr bwMode="auto">
          <a:xfrm>
            <a:off x="3868442" y="2382789"/>
            <a:ext cx="360362" cy="846608"/>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2" name="Line 20"/>
          <p:cNvSpPr>
            <a:spLocks noChangeShapeType="1"/>
          </p:cNvSpPr>
          <p:nvPr/>
        </p:nvSpPr>
        <p:spPr bwMode="auto">
          <a:xfrm>
            <a:off x="7380312" y="2471216"/>
            <a:ext cx="288428" cy="75818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Rectangle 2"/>
          <p:cNvSpPr>
            <a:spLocks noChangeArrowheads="1"/>
          </p:cNvSpPr>
          <p:nvPr/>
        </p:nvSpPr>
        <p:spPr bwMode="auto">
          <a:xfrm>
            <a:off x="179512" y="260648"/>
            <a:ext cx="30240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600" b="1" dirty="0" smtClean="0">
                <a:solidFill>
                  <a:srgbClr val="000000"/>
                </a:solidFill>
                <a:latin typeface="Times New Roman" pitchFamily="18" charset="0"/>
              </a:rPr>
              <a:t>对</a:t>
            </a:r>
            <a:r>
              <a:rPr lang="en-US" altLang="zh-CN" sz="2600" b="1" dirty="0" err="1" smtClean="0">
                <a:solidFill>
                  <a:srgbClr val="0000FF"/>
                </a:solidFill>
                <a:latin typeface="Times New Roman" pitchFamily="18" charset="0"/>
              </a:rPr>
              <a:t>bc</a:t>
            </a:r>
            <a:r>
              <a:rPr lang="zh-CN" altLang="en-US" sz="2600" b="1" dirty="0">
                <a:solidFill>
                  <a:srgbClr val="0000FF"/>
                </a:solidFill>
                <a:latin typeface="Times New Roman" pitchFamily="18" charset="0"/>
              </a:rPr>
              <a:t>段</a:t>
            </a:r>
            <a:r>
              <a:rPr lang="zh-CN" altLang="en-US" sz="2600" b="1" dirty="0">
                <a:solidFill>
                  <a:srgbClr val="000000"/>
                </a:solidFill>
                <a:latin typeface="Times New Roman" pitchFamily="18" charset="0"/>
              </a:rPr>
              <a:t>，积分为</a:t>
            </a:r>
          </a:p>
        </p:txBody>
      </p:sp>
      <p:graphicFrame>
        <p:nvGraphicFramePr>
          <p:cNvPr id="14" name="Object 3"/>
          <p:cNvGraphicFramePr>
            <a:graphicFrameLocks noChangeAspect="1"/>
          </p:cNvGraphicFramePr>
          <p:nvPr>
            <p:extLst>
              <p:ext uri="{D42A27DB-BD31-4B8C-83A1-F6EECF244321}">
                <p14:modId xmlns:p14="http://schemas.microsoft.com/office/powerpoint/2010/main" val="2426763280"/>
              </p:ext>
            </p:extLst>
          </p:nvPr>
        </p:nvGraphicFramePr>
        <p:xfrm>
          <a:off x="2339752" y="908720"/>
          <a:ext cx="4950891" cy="641122"/>
        </p:xfrm>
        <a:graphic>
          <a:graphicData uri="http://schemas.openxmlformats.org/presentationml/2006/ole">
            <mc:AlternateContent xmlns:mc="http://schemas.openxmlformats.org/markup-compatibility/2006">
              <mc:Choice xmlns:v="urn:schemas-microsoft-com:vml" Requires="v">
                <p:oleObj spid="_x0000_s153876" name="Equation" r:id="rId11" imgW="2273300" imgH="292100" progId="Equation.DSMT4">
                  <p:embed/>
                </p:oleObj>
              </mc:Choice>
              <mc:Fallback>
                <p:oleObj name="Equation" r:id="rId11" imgW="2273300" imgH="292100" progId="Equation.DSMT4">
                  <p:embed/>
                  <p:pic>
                    <p:nvPicPr>
                      <p:cNvPr id="0" name="Picture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752" y="908720"/>
                        <a:ext cx="4950891" cy="641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14313" y="357188"/>
            <a:ext cx="7793037" cy="779462"/>
          </a:xfrm>
        </p:spPr>
        <p:txBody>
          <a:bodyPr/>
          <a:lstStyle/>
          <a:p>
            <a:pPr eaLnBrk="1" hangingPunct="1"/>
            <a:r>
              <a:rPr lang="zh-CN" altLang="en-US" sz="3600" b="1" smtClean="0">
                <a:solidFill>
                  <a:schemeClr val="tx1"/>
                </a:solidFill>
                <a:latin typeface="Times New Roman" pitchFamily="18" charset="0"/>
              </a:rPr>
              <a:t>例4</a:t>
            </a:r>
            <a:r>
              <a:rPr lang="zh-CN" altLang="en-US" sz="3600" b="1" smtClean="0">
                <a:solidFill>
                  <a:schemeClr val="tx1"/>
                </a:solidFill>
                <a:latin typeface="宋体" pitchFamily="2" charset="-122"/>
              </a:rPr>
              <a:t> 载流螺绕环的磁场</a:t>
            </a:r>
            <a:endParaRPr lang="zh-CN" altLang="en-US" sz="3600" smtClean="0">
              <a:solidFill>
                <a:schemeClr val="tx1"/>
              </a:solidFill>
            </a:endParaRPr>
          </a:p>
        </p:txBody>
      </p:sp>
      <p:grpSp>
        <p:nvGrpSpPr>
          <p:cNvPr id="154627" name="Group 19"/>
          <p:cNvGrpSpPr>
            <a:grpSpLocks/>
          </p:cNvGrpSpPr>
          <p:nvPr/>
        </p:nvGrpSpPr>
        <p:grpSpPr bwMode="auto">
          <a:xfrm>
            <a:off x="4648200" y="3200400"/>
            <a:ext cx="3352800" cy="3200400"/>
            <a:chOff x="3024" y="1634"/>
            <a:chExt cx="2496" cy="2350"/>
          </a:xfrm>
        </p:grpSpPr>
        <p:grpSp>
          <p:nvGrpSpPr>
            <p:cNvPr id="154639" name="Group 20"/>
            <p:cNvGrpSpPr>
              <a:grpSpLocks/>
            </p:cNvGrpSpPr>
            <p:nvPr/>
          </p:nvGrpSpPr>
          <p:grpSpPr bwMode="auto">
            <a:xfrm>
              <a:off x="3024" y="1634"/>
              <a:ext cx="2496" cy="2350"/>
              <a:chOff x="2928" y="1538"/>
              <a:chExt cx="2688" cy="2542"/>
            </a:xfrm>
          </p:grpSpPr>
          <p:pic>
            <p:nvPicPr>
              <p:cNvPr id="154641" name="Picture 21" descr="XX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38"/>
                <a:ext cx="2688" cy="2542"/>
              </a:xfrm>
              <a:prstGeom prst="rect">
                <a:avLst/>
              </a:prstGeom>
              <a:solidFill>
                <a:schemeClr val="accent2"/>
              </a:solidFill>
              <a:ln w="9525">
                <a:solidFill>
                  <a:schemeClr val="tx2"/>
                </a:solidFill>
                <a:miter lim="800000"/>
                <a:headEnd/>
                <a:tailEnd/>
              </a:ln>
            </p:spPr>
          </p:pic>
          <p:sp>
            <p:nvSpPr>
              <p:cNvPr id="154642" name="Text Box 22"/>
              <p:cNvSpPr txBox="1">
                <a:spLocks noChangeArrowheads="1"/>
              </p:cNvSpPr>
              <p:nvPr/>
            </p:nvSpPr>
            <p:spPr bwMode="auto">
              <a:xfrm>
                <a:off x="4512" y="2739"/>
                <a:ext cx="249" cy="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kumimoji="0" lang="zh-CN" altLang="en-US" sz="2400" b="1">
                  <a:solidFill>
                    <a:srgbClr val="000000"/>
                  </a:solidFill>
                  <a:latin typeface="Times New Roman" pitchFamily="18" charset="0"/>
                </a:endParaRPr>
              </a:p>
            </p:txBody>
          </p:sp>
          <p:sp>
            <p:nvSpPr>
              <p:cNvPr id="154643" name="Rectangle 23"/>
              <p:cNvSpPr>
                <a:spLocks noChangeArrowheads="1"/>
              </p:cNvSpPr>
              <p:nvPr/>
            </p:nvSpPr>
            <p:spPr bwMode="auto">
              <a:xfrm>
                <a:off x="4421" y="2304"/>
                <a:ext cx="100" cy="144"/>
              </a:xfrm>
              <a:prstGeom prst="rect">
                <a:avLst/>
              </a:prstGeom>
              <a:solidFill>
                <a:srgbClr val="FFFFFF"/>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4644" name="Text Box 24"/>
              <p:cNvSpPr txBox="1">
                <a:spLocks noChangeArrowheads="1"/>
              </p:cNvSpPr>
              <p:nvPr/>
            </p:nvSpPr>
            <p:spPr bwMode="auto">
              <a:xfrm>
                <a:off x="4371" y="2255"/>
                <a:ext cx="25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kumimoji="0" lang="zh-CN" altLang="en-US" sz="2400" b="1">
                  <a:solidFill>
                    <a:srgbClr val="000000"/>
                  </a:solidFill>
                  <a:latin typeface="Times New Roman" pitchFamily="18" charset="0"/>
                </a:endParaRPr>
              </a:p>
            </p:txBody>
          </p:sp>
          <p:sp>
            <p:nvSpPr>
              <p:cNvPr id="154645" name="Line 25"/>
              <p:cNvSpPr>
                <a:spLocks noChangeShapeType="1"/>
              </p:cNvSpPr>
              <p:nvPr/>
            </p:nvSpPr>
            <p:spPr bwMode="auto">
              <a:xfrm flipV="1">
                <a:off x="4521" y="2304"/>
                <a:ext cx="199" cy="24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46" name="Line 26"/>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4640" name="Object 14"/>
            <p:cNvGraphicFramePr>
              <a:graphicFrameLocks noChangeAspect="1"/>
            </p:cNvGraphicFramePr>
            <p:nvPr/>
          </p:nvGraphicFramePr>
          <p:xfrm>
            <a:off x="4317" y="2300"/>
            <a:ext cx="225" cy="266"/>
          </p:xfrm>
          <a:graphic>
            <a:graphicData uri="http://schemas.openxmlformats.org/presentationml/2006/ole">
              <mc:AlternateContent xmlns:mc="http://schemas.openxmlformats.org/markup-compatibility/2006">
                <mc:Choice xmlns:v="urn:schemas-microsoft-com:vml" Requires="v">
                  <p:oleObj spid="_x0000_s154755" name="公式" r:id="rId4" imgW="190417" imgH="253890" progId="Equation.3">
                    <p:embed/>
                  </p:oleObj>
                </mc:Choice>
                <mc:Fallback>
                  <p:oleObj name="公式" r:id="rId4" imgW="190417" imgH="253890" progId="Equation.3">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 y="2300"/>
                          <a:ext cx="225" cy="266"/>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54628" name="Group 6"/>
          <p:cNvGrpSpPr>
            <a:grpSpLocks/>
          </p:cNvGrpSpPr>
          <p:nvPr/>
        </p:nvGrpSpPr>
        <p:grpSpPr bwMode="auto">
          <a:xfrm>
            <a:off x="5181600" y="3716338"/>
            <a:ext cx="2235200" cy="2233612"/>
            <a:chOff x="3326" y="1920"/>
            <a:chExt cx="1792" cy="1776"/>
          </a:xfrm>
        </p:grpSpPr>
        <p:sp>
          <p:nvSpPr>
            <p:cNvPr id="154636" name="Line 7"/>
            <p:cNvSpPr>
              <a:spLocks noChangeShapeType="1"/>
            </p:cNvSpPr>
            <p:nvPr/>
          </p:nvSpPr>
          <p:spPr bwMode="auto">
            <a:xfrm>
              <a:off x="4224" y="2784"/>
              <a:ext cx="695" cy="576"/>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37" name="Oval 8"/>
            <p:cNvSpPr>
              <a:spLocks noChangeArrowheads="1"/>
            </p:cNvSpPr>
            <p:nvPr/>
          </p:nvSpPr>
          <p:spPr bwMode="auto">
            <a:xfrm>
              <a:off x="3326" y="1920"/>
              <a:ext cx="1792" cy="177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54638" name="Object 13"/>
            <p:cNvGraphicFramePr>
              <a:graphicFrameLocks noChangeAspect="1"/>
            </p:cNvGraphicFramePr>
            <p:nvPr/>
          </p:nvGraphicFramePr>
          <p:xfrm>
            <a:off x="4128" y="2930"/>
            <a:ext cx="272" cy="288"/>
          </p:xfrm>
          <a:graphic>
            <a:graphicData uri="http://schemas.openxmlformats.org/presentationml/2006/ole">
              <mc:AlternateContent xmlns:mc="http://schemas.openxmlformats.org/markup-compatibility/2006">
                <mc:Choice xmlns:v="urn:schemas-microsoft-com:vml" Requires="v">
                  <p:oleObj spid="_x0000_s154756" name="公式" r:id="rId6" imgW="215806" imgH="228501" progId="Equation.3">
                    <p:embed/>
                  </p:oleObj>
                </mc:Choice>
                <mc:Fallback>
                  <p:oleObj name="公式" r:id="rId6" imgW="215806" imgH="228501" progId="Equation.3">
                    <p:embed/>
                    <p:pic>
                      <p:nvPicPr>
                        <p:cNvPr id="0" name="Picture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293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pic>
        <p:nvPicPr>
          <p:cNvPr id="154629" name="Picture 28" descr="XXX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886200"/>
            <a:ext cx="3352800" cy="13985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4630" name="Rectangle 5"/>
          <p:cNvSpPr>
            <a:spLocks noChangeArrowheads="1"/>
          </p:cNvSpPr>
          <p:nvPr/>
        </p:nvSpPr>
        <p:spPr bwMode="auto">
          <a:xfrm>
            <a:off x="3779838" y="4508500"/>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I</a:t>
            </a:r>
            <a:endParaRPr lang="zh-CN" altLang="en-US" b="1">
              <a:solidFill>
                <a:srgbClr val="000000"/>
              </a:solidFill>
              <a:latin typeface="Times New Roman" pitchFamily="18" charset="0"/>
              <a:cs typeface="Times New Roman" pitchFamily="18" charset="0"/>
            </a:endParaRPr>
          </a:p>
        </p:txBody>
      </p:sp>
      <p:sp>
        <p:nvSpPr>
          <p:cNvPr id="154631" name="Line 6"/>
          <p:cNvSpPr>
            <a:spLocks noChangeShapeType="1"/>
          </p:cNvSpPr>
          <p:nvPr/>
        </p:nvSpPr>
        <p:spPr bwMode="auto">
          <a:xfrm flipH="1">
            <a:off x="3635375" y="4868863"/>
            <a:ext cx="2159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4632" name="Line 7"/>
          <p:cNvSpPr>
            <a:spLocks noChangeShapeType="1"/>
          </p:cNvSpPr>
          <p:nvPr/>
        </p:nvSpPr>
        <p:spPr bwMode="auto">
          <a:xfrm>
            <a:off x="3635375" y="5013325"/>
            <a:ext cx="215900" cy="714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4633" name="Rectangle 8"/>
          <p:cNvSpPr>
            <a:spLocks noChangeArrowheads="1"/>
          </p:cNvSpPr>
          <p:nvPr/>
        </p:nvSpPr>
        <p:spPr bwMode="auto">
          <a:xfrm>
            <a:off x="3779838" y="5013325"/>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I</a:t>
            </a:r>
            <a:endParaRPr lang="zh-CN" altLang="en-US" b="1">
              <a:solidFill>
                <a:srgbClr val="000000"/>
              </a:solidFill>
              <a:latin typeface="Times New Roman" pitchFamily="18" charset="0"/>
              <a:cs typeface="Times New Roman" pitchFamily="18" charset="0"/>
            </a:endParaRPr>
          </a:p>
        </p:txBody>
      </p:sp>
      <p:sp>
        <p:nvSpPr>
          <p:cNvPr id="154634" name="Rectangle 10"/>
          <p:cNvSpPr>
            <a:spLocks noChangeArrowheads="1"/>
          </p:cNvSpPr>
          <p:nvPr/>
        </p:nvSpPr>
        <p:spPr bwMode="auto">
          <a:xfrm>
            <a:off x="1763713" y="5300663"/>
            <a:ext cx="98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N </a:t>
            </a:r>
            <a:r>
              <a:rPr lang="zh-CN" altLang="en-US" b="1">
                <a:solidFill>
                  <a:srgbClr val="000000"/>
                </a:solidFill>
                <a:latin typeface="Times New Roman" pitchFamily="18" charset="0"/>
                <a:cs typeface="Times New Roman" pitchFamily="18" charset="0"/>
              </a:rPr>
              <a:t>匝</a:t>
            </a:r>
          </a:p>
        </p:txBody>
      </p:sp>
      <p:sp>
        <p:nvSpPr>
          <p:cNvPr id="154635" name="TextBox 24"/>
          <p:cNvSpPr txBox="1">
            <a:spLocks noChangeArrowheads="1"/>
          </p:cNvSpPr>
          <p:nvPr/>
        </p:nvSpPr>
        <p:spPr bwMode="auto">
          <a:xfrm>
            <a:off x="642938" y="1357313"/>
            <a:ext cx="79295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a:latin typeface="Times New Roman" pitchFamily="18" charset="0"/>
                <a:cs typeface="Times New Roman" pitchFamily="18" charset="0"/>
              </a:rPr>
              <a:t>如图所示，环内为真空的一</a:t>
            </a:r>
            <a:r>
              <a:rPr lang="zh-CN" altLang="en-US" sz="2800" b="1">
                <a:solidFill>
                  <a:schemeClr val="hlink"/>
                </a:solidFill>
                <a:latin typeface="Times New Roman" pitchFamily="18" charset="0"/>
                <a:cs typeface="Times New Roman" pitchFamily="18" charset="0"/>
              </a:rPr>
              <a:t>螺绕环</a:t>
            </a:r>
            <a:r>
              <a:rPr lang="zh-CN" altLang="en-US" sz="2800" b="1">
                <a:latin typeface="Times New Roman" pitchFamily="18" charset="0"/>
                <a:cs typeface="Times New Roman" pitchFamily="18" charset="0"/>
              </a:rPr>
              <a:t>，均匀地密</a:t>
            </a:r>
            <a:r>
              <a:rPr lang="zh-CN" altLang="en-US" sz="2800" b="1">
                <a:solidFill>
                  <a:srgbClr val="000000"/>
                </a:solidFill>
                <a:latin typeface="Times New Roman" pitchFamily="18" charset="0"/>
                <a:cs typeface="Times New Roman" pitchFamily="18" charset="0"/>
              </a:rPr>
              <a:t>绕 </a:t>
            </a:r>
            <a:r>
              <a:rPr lang="en-US" altLang="zh-CN" sz="2800" b="1">
                <a:solidFill>
                  <a:srgbClr val="000000"/>
                </a:solidFill>
                <a:latin typeface="Times New Roman" pitchFamily="18" charset="0"/>
                <a:cs typeface="Times New Roman" pitchFamily="18" charset="0"/>
              </a:rPr>
              <a:t>N </a:t>
            </a:r>
            <a:r>
              <a:rPr lang="zh-CN" altLang="en-US" sz="2800" b="1">
                <a:solidFill>
                  <a:srgbClr val="000000"/>
                </a:solidFill>
                <a:latin typeface="Times New Roman" pitchFamily="18" charset="0"/>
                <a:cs typeface="Times New Roman" pitchFamily="18" charset="0"/>
              </a:rPr>
              <a:t>匝线圈，每匝线圈上的电流为</a:t>
            </a:r>
            <a:r>
              <a:rPr lang="en-US" altLang="zh-CN" sz="2800" b="1">
                <a:solidFill>
                  <a:srgbClr val="000000"/>
                </a:solidFill>
                <a:latin typeface="Times New Roman" pitchFamily="18" charset="0"/>
                <a:cs typeface="Times New Roman" pitchFamily="18" charset="0"/>
              </a:rPr>
              <a:t>I</a:t>
            </a:r>
            <a:r>
              <a:rPr lang="en-US" altLang="zh-CN" sz="2800">
                <a:solidFill>
                  <a:srgbClr val="000000"/>
                </a:solidFill>
                <a:latin typeface="Times New Roman" pitchFamily="18" charset="0"/>
              </a:rPr>
              <a:t> </a:t>
            </a:r>
            <a:r>
              <a:rPr lang="zh-CN" altLang="en-US" sz="2800">
                <a:solidFill>
                  <a:srgbClr val="000000"/>
                </a:solidFill>
                <a:latin typeface="Times New Roman" pitchFamily="18" charset="0"/>
              </a:rPr>
              <a:t>，</a:t>
            </a:r>
            <a:r>
              <a:rPr lang="zh-CN" altLang="en-US" sz="2800" b="1">
                <a:solidFill>
                  <a:srgbClr val="000000"/>
                </a:solidFill>
                <a:latin typeface="Times New Roman" pitchFamily="18" charset="0"/>
              </a:rPr>
              <a:t>求磁场分布。</a:t>
            </a:r>
            <a:endParaRPr lang="zh-CN" altLang="en-US" sz="2800">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Rectangle 5"/>
          <p:cNvSpPr>
            <a:spLocks noChangeArrowheads="1"/>
          </p:cNvSpPr>
          <p:nvPr/>
        </p:nvSpPr>
        <p:spPr bwMode="auto">
          <a:xfrm>
            <a:off x="285750" y="2780928"/>
            <a:ext cx="85344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FontTx/>
              <a:buNone/>
            </a:pPr>
            <a:r>
              <a:rPr lang="zh-CN" altLang="en-US" sz="2800" b="1" dirty="0">
                <a:solidFill>
                  <a:srgbClr val="000000"/>
                </a:solidFill>
                <a:latin typeface="宋体" pitchFamily="2" charset="-122"/>
              </a:rPr>
              <a:t>过</a:t>
            </a:r>
            <a:r>
              <a:rPr lang="zh-CN" altLang="en-US" sz="2800" b="1" dirty="0">
                <a:solidFill>
                  <a:srgbClr val="0000FF"/>
                </a:solidFill>
                <a:latin typeface="宋体" pitchFamily="2" charset="-122"/>
              </a:rPr>
              <a:t>环内</a:t>
            </a:r>
            <a:r>
              <a:rPr lang="zh-CN" altLang="en-US" sz="2800" b="1" dirty="0">
                <a:solidFill>
                  <a:srgbClr val="000000"/>
                </a:solidFill>
                <a:latin typeface="宋体" pitchFamily="2" charset="-122"/>
              </a:rPr>
              <a:t>某点 </a:t>
            </a:r>
            <a:r>
              <a:rPr lang="en-US" altLang="zh-CN" sz="2800" b="1" dirty="0">
                <a:solidFill>
                  <a:srgbClr val="000000"/>
                </a:solidFill>
                <a:latin typeface="Times New Roman" pitchFamily="18" charset="0"/>
              </a:rPr>
              <a:t>P </a:t>
            </a:r>
            <a:r>
              <a:rPr lang="zh-CN" altLang="en-US" sz="2800" b="1" dirty="0">
                <a:solidFill>
                  <a:srgbClr val="000000"/>
                </a:solidFill>
                <a:latin typeface="Times New Roman" pitchFamily="18" charset="0"/>
              </a:rPr>
              <a:t>作一半径为</a:t>
            </a:r>
            <a:r>
              <a:rPr lang="en-US" altLang="zh-CN" sz="2800" b="1" dirty="0">
                <a:solidFill>
                  <a:srgbClr val="000000"/>
                </a:solidFill>
                <a:latin typeface="Times New Roman" pitchFamily="18" charset="0"/>
              </a:rPr>
              <a:t>R</a:t>
            </a:r>
            <a:r>
              <a:rPr lang="zh-CN" altLang="en-US" sz="2800" b="1" dirty="0">
                <a:solidFill>
                  <a:srgbClr val="000000"/>
                </a:solidFill>
                <a:latin typeface="Times New Roman" pitchFamily="18" charset="0"/>
              </a:rPr>
              <a:t>同心圆，则</a:t>
            </a:r>
            <a:r>
              <a:rPr lang="zh-CN" altLang="en-US" sz="2800" b="1" dirty="0">
                <a:solidFill>
                  <a:srgbClr val="FF0000"/>
                </a:solidFill>
                <a:latin typeface="宋体" pitchFamily="2" charset="-122"/>
              </a:rPr>
              <a:t>磁感应强度</a:t>
            </a:r>
            <a:r>
              <a:rPr lang="zh-CN" altLang="en-US" sz="2800" b="1" dirty="0">
                <a:solidFill>
                  <a:srgbClr val="000000"/>
                </a:solidFill>
                <a:latin typeface="宋体" pitchFamily="2" charset="-122"/>
              </a:rPr>
              <a:t>沿此圆的</a:t>
            </a:r>
            <a:r>
              <a:rPr lang="zh-CN" altLang="en-US" sz="2800" b="1" dirty="0">
                <a:solidFill>
                  <a:srgbClr val="FF0000"/>
                </a:solidFill>
                <a:latin typeface="宋体" pitchFamily="2" charset="-122"/>
              </a:rPr>
              <a:t>环流</a:t>
            </a:r>
            <a:r>
              <a:rPr lang="zh-CN" altLang="en-US" sz="2800" b="1" dirty="0">
                <a:solidFill>
                  <a:srgbClr val="000000"/>
                </a:solidFill>
                <a:latin typeface="宋体" pitchFamily="2" charset="-122"/>
              </a:rPr>
              <a:t>为</a:t>
            </a:r>
          </a:p>
          <a:p>
            <a:pPr algn="just" eaLnBrk="1" hangingPunct="1">
              <a:spcBef>
                <a:spcPct val="0"/>
              </a:spcBef>
              <a:buClrTx/>
              <a:buSzTx/>
              <a:buFontTx/>
              <a:buNone/>
            </a:pPr>
            <a:endParaRPr lang="zh-CN" altLang="en-US" dirty="0">
              <a:solidFill>
                <a:srgbClr val="000000"/>
              </a:solidFill>
              <a:latin typeface="Times New Roman" pitchFamily="18" charset="0"/>
            </a:endParaRPr>
          </a:p>
        </p:txBody>
      </p:sp>
      <p:graphicFrame>
        <p:nvGraphicFramePr>
          <p:cNvPr id="155651" name="Object 29"/>
          <p:cNvGraphicFramePr>
            <a:graphicFrameLocks noChangeAspect="1"/>
          </p:cNvGraphicFramePr>
          <p:nvPr>
            <p:extLst>
              <p:ext uri="{D42A27DB-BD31-4B8C-83A1-F6EECF244321}">
                <p14:modId xmlns:p14="http://schemas.microsoft.com/office/powerpoint/2010/main" val="3582753710"/>
              </p:ext>
            </p:extLst>
          </p:nvPr>
        </p:nvGraphicFramePr>
        <p:xfrm>
          <a:off x="1763688" y="4005064"/>
          <a:ext cx="5909444" cy="654004"/>
        </p:xfrm>
        <a:graphic>
          <a:graphicData uri="http://schemas.openxmlformats.org/presentationml/2006/ole">
            <mc:AlternateContent xmlns:mc="http://schemas.openxmlformats.org/markup-compatibility/2006">
              <mc:Choice xmlns:v="urn:schemas-microsoft-com:vml" Requires="v">
                <p:oleObj spid="_x0000_s155751" name="公式" r:id="rId3" imgW="2667000" imgH="292100" progId="Equation.3">
                  <p:embed/>
                </p:oleObj>
              </mc:Choice>
              <mc:Fallback>
                <p:oleObj name="公式" r:id="rId3" imgW="2667000" imgH="292100"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005064"/>
                        <a:ext cx="5909444" cy="6540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2" name="TextBox 5"/>
          <p:cNvSpPr txBox="1">
            <a:spLocks noChangeArrowheads="1"/>
          </p:cNvSpPr>
          <p:nvPr/>
        </p:nvSpPr>
        <p:spPr bwMode="auto">
          <a:xfrm>
            <a:off x="285749" y="332656"/>
            <a:ext cx="850106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dirty="0">
                <a:solidFill>
                  <a:srgbClr val="000000"/>
                </a:solidFill>
                <a:latin typeface="宋体" pitchFamily="2" charset="-122"/>
              </a:rPr>
              <a:t>密绕</a:t>
            </a:r>
            <a:r>
              <a:rPr lang="zh-CN" altLang="en-US" sz="2800" b="1" dirty="0">
                <a:solidFill>
                  <a:schemeClr val="hlink"/>
                </a:solidFill>
                <a:latin typeface="宋体" pitchFamily="2" charset="-122"/>
              </a:rPr>
              <a:t>螺绕环</a:t>
            </a:r>
            <a:r>
              <a:rPr lang="zh-CN" altLang="en-US" sz="2800" b="1" dirty="0">
                <a:solidFill>
                  <a:srgbClr val="000000"/>
                </a:solidFill>
                <a:latin typeface="宋体" pitchFamily="2" charset="-122"/>
              </a:rPr>
              <a:t>的磁场几乎全部集中在环内，外部的磁场很小可以忽略。由于电流的对称性，使环内的磁场也具有对称性，形成同一圆周上各点磁感应强度大小相等，方向处处与切线同向的</a:t>
            </a:r>
            <a:r>
              <a:rPr lang="zh-CN" altLang="en-US" sz="2800" b="1" dirty="0">
                <a:solidFill>
                  <a:srgbClr val="0000FF"/>
                </a:solidFill>
                <a:latin typeface="宋体" pitchFamily="2" charset="-122"/>
              </a:rPr>
              <a:t>环形磁场</a:t>
            </a:r>
            <a:r>
              <a:rPr lang="zh-CN" altLang="en-US" sz="2800" b="1" dirty="0">
                <a:solidFill>
                  <a:srgbClr val="000000"/>
                </a:solidFill>
                <a:latin typeface="宋体" pitchFamily="2" charset="-122"/>
              </a:rPr>
              <a:t>。</a:t>
            </a:r>
            <a:endParaRPr lang="zh-CN" altLang="en-US" sz="2800" dirty="0">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45543614"/>
              </p:ext>
            </p:extLst>
          </p:nvPr>
        </p:nvGraphicFramePr>
        <p:xfrm>
          <a:off x="3059832" y="4797152"/>
          <a:ext cx="1886769" cy="920640"/>
        </p:xfrm>
        <a:graphic>
          <a:graphicData uri="http://schemas.openxmlformats.org/presentationml/2006/ole">
            <mc:AlternateContent xmlns:mc="http://schemas.openxmlformats.org/markup-compatibility/2006">
              <mc:Choice xmlns:v="urn:schemas-microsoft-com:vml" Requires="v">
                <p:oleObj spid="_x0000_s155752" name="公式" r:id="rId5" imgW="520560" imgH="253800" progId="Equation.3">
                  <p:embed/>
                </p:oleObj>
              </mc:Choice>
              <mc:Fallback>
                <p:oleObj name="公式" r:id="rId5" imgW="520560" imgH="253800" progId="Equation.3">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797152"/>
                        <a:ext cx="1886769" cy="920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fcsvoption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5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kumimoji="1" lang="en-US" sz="3200" b="1" i="0" u="none" strike="noStrike" cap="none" normalizeH="0" baseline="0" smtClean="0">
            <a:ln>
              <a:noFill/>
            </a:ln>
            <a:solidFill>
              <a:srgbClr val="00800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kumimoji="1" lang="en-US" sz="3200" b="1" i="0" u="none" strike="noStrike" cap="none" normalizeH="0" baseline="0" smtClean="0">
            <a:ln>
              <a:noFill/>
            </a:ln>
            <a:solidFill>
              <a:srgbClr val="008000"/>
            </a:solidFill>
            <a:effectLst/>
            <a:latin typeface="宋体" pitchFamily="2" charset="-122"/>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2077</TotalTime>
  <Words>10427</Words>
  <Application>Microsoft Office PowerPoint</Application>
  <PresentationFormat>全屏显示(4:3)</PresentationFormat>
  <Paragraphs>1082</Paragraphs>
  <Slides>201</Slides>
  <Notes>2</Notes>
  <HiddenSlides>0</HiddenSlides>
  <MMClips>0</MMClips>
  <ScaleCrop>false</ScaleCrop>
  <HeadingPairs>
    <vt:vector size="8" baseType="variant">
      <vt:variant>
        <vt:lpstr>已用的字体</vt:lpstr>
      </vt:variant>
      <vt:variant>
        <vt:i4>18</vt:i4>
      </vt:variant>
      <vt:variant>
        <vt:lpstr>主题</vt:lpstr>
      </vt:variant>
      <vt:variant>
        <vt:i4>13</vt:i4>
      </vt:variant>
      <vt:variant>
        <vt:lpstr>嵌入 OLE 服务器</vt:lpstr>
      </vt:variant>
      <vt:variant>
        <vt:i4>5</vt:i4>
      </vt:variant>
      <vt:variant>
        <vt:lpstr>幻灯片标题</vt:lpstr>
      </vt:variant>
      <vt:variant>
        <vt:i4>201</vt:i4>
      </vt:variant>
    </vt:vector>
  </HeadingPairs>
  <TitlesOfParts>
    <vt:vector size="237" baseType="lpstr">
      <vt:lpstr>Arial Unicode MS</vt:lpstr>
      <vt:lpstr>ＭＳ Ｐゴシック</vt:lpstr>
      <vt:lpstr>ＭＳ Ｐゴシック</vt:lpstr>
      <vt:lpstr>方正姚体</vt:lpstr>
      <vt:lpstr>黑体</vt:lpstr>
      <vt:lpstr>华文行楷</vt:lpstr>
      <vt:lpstr>华文楷体</vt:lpstr>
      <vt:lpstr>华文中宋</vt:lpstr>
      <vt:lpstr>楷体</vt:lpstr>
      <vt:lpstr>楷体_GB2312</vt:lpstr>
      <vt:lpstr>宋体</vt:lpstr>
      <vt:lpstr>Arial</vt:lpstr>
      <vt:lpstr>Book Antiqua</vt:lpstr>
      <vt:lpstr>Calibri</vt:lpstr>
      <vt:lpstr>Symbol</vt:lpstr>
      <vt:lpstr>Tahoma</vt:lpstr>
      <vt:lpstr>Times New Roman</vt:lpstr>
      <vt:lpstr>Wingdings</vt:lpstr>
      <vt:lpstr>默认设计模板</vt:lpstr>
      <vt:lpstr>Blends</vt:lpstr>
      <vt:lpstr>Soaring</vt:lpstr>
      <vt:lpstr>1_默认设计模板</vt:lpstr>
      <vt:lpstr>1_Blends</vt:lpstr>
      <vt:lpstr>2_Blends</vt:lpstr>
      <vt:lpstr>3_Blends</vt:lpstr>
      <vt:lpstr>4_Blends</vt:lpstr>
      <vt:lpstr>2_默认设计模板</vt:lpstr>
      <vt:lpstr>fcsvoption4</vt:lpstr>
      <vt:lpstr>5_Blends</vt:lpstr>
      <vt:lpstr>3_默认设计模板</vt:lpstr>
      <vt:lpstr>4_默认设计模板</vt:lpstr>
      <vt:lpstr>公式</vt:lpstr>
      <vt:lpstr>Equation</vt:lpstr>
      <vt:lpstr>BMP 图像</vt:lpstr>
      <vt:lpstr>Microsoft Equation 3.0</vt:lpstr>
      <vt:lpstr>位图图像</vt:lpstr>
      <vt:lpstr>PowerPoint 演示文稿</vt:lpstr>
      <vt:lpstr>PowerPoint 演示文稿</vt:lpstr>
      <vt:lpstr>PowerPoint 演示文稿</vt:lpstr>
      <vt:lpstr>本学期课程特点</vt:lpstr>
      <vt:lpstr>稳 恒 磁 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问 题：电池没电，指什么？</vt:lpstr>
      <vt:lpstr>PowerPoint 演示文稿</vt:lpstr>
      <vt:lpstr>PowerPoint 演示文稿</vt:lpstr>
      <vt:lpstr>PowerPoint 演示文稿</vt:lpstr>
      <vt:lpstr>PowerPoint 演示文稿</vt:lpstr>
      <vt:lpstr>PowerPoint 演示文稿</vt:lpstr>
      <vt:lpstr>PowerPoint 演示文稿</vt:lpstr>
      <vt:lpstr>第三节  磁场  磁感应强度</vt:lpstr>
      <vt:lpstr>PowerPoint 演示文稿</vt:lpstr>
      <vt:lpstr>第二阶段： 磁现象与电现象的联系</vt:lpstr>
      <vt:lpstr>PowerPoint 演示文稿</vt:lpstr>
      <vt:lpstr>二、基本磁现象</vt:lpstr>
      <vt:lpstr>PowerPoint 演示文稿</vt:lpstr>
      <vt:lpstr>三、磁场</vt:lpstr>
      <vt:lpstr>四、 磁感应强度</vt:lpstr>
      <vt:lpstr>磁感应强度单位：特斯拉，符号T</vt:lpstr>
      <vt:lpstr>PowerPoint 演示文稿</vt:lpstr>
      <vt:lpstr>PowerPoint 演示文稿</vt:lpstr>
      <vt:lpstr>PowerPoint 演示文稿</vt:lpstr>
      <vt:lpstr>PowerPoint 演示文稿</vt:lpstr>
      <vt:lpstr>二、毕奥-萨伐尔定律的应用</vt:lpstr>
      <vt:lpstr>例1 载流长直导线的磁场 </vt:lpstr>
      <vt:lpstr>PowerPoint 演示文稿</vt:lpstr>
      <vt:lpstr>PowerPoint 演示文稿</vt:lpstr>
      <vt:lpstr>PowerPoint 演示文稿</vt:lpstr>
      <vt:lpstr>例2. 圆电流轴线上的磁场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三、载流线圈的磁矩</vt:lpstr>
      <vt:lpstr>PowerPoint 演示文稿</vt:lpstr>
      <vt:lpstr>PowerPoint 演示文稿</vt:lpstr>
      <vt:lpstr>PowerPoint 演示文稿</vt:lpstr>
      <vt:lpstr>PowerPoint 演示文稿</vt:lpstr>
      <vt:lpstr>等效圆电流在圆盘中心O处的磁感应强度为</vt:lpstr>
      <vt:lpstr>所取的圆环对应的电流为 dI = σωr dr</vt:lpstr>
      <vt:lpstr>四、运动电荷的磁场</vt:lpstr>
      <vt:lpstr>PowerPoint 演示文稿</vt:lpstr>
      <vt:lpstr>PowerPoint 演示文稿</vt:lpstr>
      <vt:lpstr>第五节  磁通量 磁场的高斯定理</vt:lpstr>
      <vt:lpstr>PowerPoint 演示文稿</vt:lpstr>
      <vt:lpstr>PowerPoint 演示文稿</vt:lpstr>
      <vt:lpstr>PowerPoint 演示文稿</vt:lpstr>
      <vt:lpstr>二、磁通量 </vt:lpstr>
      <vt:lpstr>PowerPoint 演示文稿</vt:lpstr>
      <vt:lpstr>PowerPoint 演示文稿</vt:lpstr>
      <vt:lpstr>三、磁场的高斯定理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一、安培环路定理内容</vt:lpstr>
      <vt:lpstr>PowerPoint 演示文稿</vt:lpstr>
      <vt:lpstr>二、安培环路定理的证明</vt:lpstr>
      <vt:lpstr>PowerPoint 演示文稿</vt:lpstr>
      <vt:lpstr>磁感应强度沿回路L的环流为</vt:lpstr>
      <vt:lpstr>PowerPoint 演示文稿</vt:lpstr>
      <vt:lpstr>PowerPoint 演示文稿</vt:lpstr>
      <vt:lpstr>四、安培环路定理的应用 </vt:lpstr>
      <vt:lpstr>PowerPoint 演示文稿</vt:lpstr>
      <vt:lpstr>例1 无限长圆柱面电流的磁场</vt:lpstr>
      <vt:lpstr>PowerPoint 演示文稿</vt:lpstr>
      <vt:lpstr>PowerPoint 演示文稿</vt:lpstr>
      <vt:lpstr>PowerPoint 演示文稿</vt:lpstr>
      <vt:lpstr>例3  载流长直螺线管内的磁场</vt:lpstr>
      <vt:lpstr>PowerPoint 演示文稿</vt:lpstr>
      <vt:lpstr>PowerPoint 演示文稿</vt:lpstr>
      <vt:lpstr>PowerPoint 演示文稿</vt:lpstr>
      <vt:lpstr>例4 载流螺绕环的磁场</vt:lpstr>
      <vt:lpstr>PowerPoint 演示文稿</vt:lpstr>
      <vt:lpstr>PowerPoint 演示文稿</vt:lpstr>
      <vt:lpstr>PowerPoint 演示文稿</vt:lpstr>
      <vt:lpstr>科学家介绍：安培(Andre-Marie Ampere, 1775-1836) </vt:lpstr>
      <vt:lpstr>第七节 带电粒子在电场和磁场中的运动 </vt:lpstr>
      <vt:lpstr>PowerPoint 演示文稿</vt:lpstr>
      <vt:lpstr>二. 带电粒子在匀强磁场中的运动</vt:lpstr>
      <vt:lpstr>PowerPoint 演示文稿</vt:lpstr>
      <vt:lpstr>回旋半径仅与v有关</vt:lpstr>
      <vt:lpstr>PowerPoint 演示文稿</vt:lpstr>
      <vt:lpstr>PowerPoint 演示文稿</vt:lpstr>
      <vt:lpstr>PowerPoint 演示文稿</vt:lpstr>
      <vt:lpstr>PowerPoint 演示文稿</vt:lpstr>
      <vt:lpstr>PowerPoint 演示文稿</vt:lpstr>
      <vt:lpstr>实验表明：</vt:lpstr>
      <vt:lpstr>PowerPoint 演示文稿</vt:lpstr>
      <vt:lpstr>当载流子受到的洛仑兹力和横向电场力相等</vt:lpstr>
      <vt:lpstr>漂移速度         </vt:lpstr>
      <vt:lpstr> 半导体的载流子浓度远小于金属电子的浓度且容易受温度、杂质的影响，所以霍耳系数是研究半导体电性质的重要方法之一。</vt:lpstr>
      <vt:lpstr>量子霍耳效应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第七节  磁场对载流导线的作用 </vt:lpstr>
      <vt:lpstr>I = n q v S —导线中的电流，线元dl //I  d F 的方向由右手定则确定</vt:lpstr>
      <vt:lpstr>对于长为L 的载流直导线，若电流I与均匀磁场</vt:lpstr>
      <vt:lpstr>用安培力公式解题的基本步骤：</vt:lpstr>
      <vt:lpstr>[例题]： 如图，与载流为I1的无限长直导线共面有一长为b的载流直导线，载流为I2，求其受到的安培力。</vt:lpstr>
      <vt:lpstr>PowerPoint 演示文稿</vt:lpstr>
      <vt:lpstr>电流元受的安培力大小为</vt:lpstr>
      <vt:lpstr>二、电流的单位  两通电平行长直导线的相互作用 </vt:lpstr>
      <vt:lpstr>导线 2 单位长度上所受的安培力: </vt:lpstr>
      <vt:lpstr>PowerPoint 演示文稿</vt:lpstr>
      <vt:lpstr>第八节 磁场对载流线圈的作用</vt:lpstr>
      <vt:lpstr>PowerPoint 演示文稿</vt:lpstr>
      <vt:lpstr>PowerPoint 演示文稿</vt:lpstr>
      <vt:lpstr>PowerPoint 演示文稿</vt:lpstr>
      <vt:lpstr>二.磁力矩与磁矩</vt:lpstr>
      <vt:lpstr>所以，最大磁力矩为</vt:lpstr>
      <vt:lpstr>PowerPoint 演示文稿</vt:lpstr>
      <vt:lpstr>二. 安培力的功</vt:lpstr>
      <vt:lpstr>PowerPoint 演示文稿</vt:lpstr>
      <vt:lpstr>当载流直导线 ab 从初始位置向右移动dx时，安培力做功 </vt:lpstr>
      <vt:lpstr>PowerPoint 演示文稿</vt:lpstr>
      <vt:lpstr>线圈从      角转动到       角时，磁力矩所作的功为 </vt:lpstr>
      <vt:lpstr>3. 安培力做功的应用</vt:lpstr>
      <vt:lpstr>第九节 磁场中的磁介质</vt:lpstr>
      <vt:lpstr>PowerPoint 演示文稿</vt:lpstr>
      <vt:lpstr>PowerPoint 演示文稿</vt:lpstr>
      <vt:lpstr>PowerPoint 演示文稿</vt:lpstr>
      <vt:lpstr>PowerPoint 演示文稿</vt:lpstr>
      <vt:lpstr>PowerPoint 演示文稿</vt:lpstr>
      <vt:lpstr>4. 原子中电子的磁矩</vt:lpstr>
      <vt:lpstr>圆电流 I 方向与电子运动方向相反</vt:lpstr>
      <vt:lpstr>原子中电子还有自旋运动，自旋磁矩为</vt:lpstr>
      <vt:lpstr>5. 电子的拉莫尔（Larmor）进动</vt:lpstr>
      <vt:lpstr>PowerPoint 演示文稿</vt:lpstr>
      <vt:lpstr>6. 顺磁质和抗磁质磁化的微观机理</vt:lpstr>
      <vt:lpstr>抗磁质在外磁场中的磁化过程称为感应磁化</vt:lpstr>
      <vt:lpstr>在外磁场中，各个分子磁矩    将转向外磁场方向，在宏观上呈现出附加磁场</vt:lpstr>
      <vt:lpstr>PowerPoint 演示文稿</vt:lpstr>
      <vt:lpstr>PowerPoint 演示文稿</vt:lpstr>
      <vt:lpstr>三.  磁化电流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在无外磁场作用下，磁畴磁化方向各不相同，取向平均抵消</vt:lpstr>
      <vt:lpstr> 磁致伸缩是因磁畴在外磁场中的取向，改变了晶格间距而引起的</vt:lpstr>
      <vt:lpstr>PowerPoint 演示文稿</vt:lpstr>
      <vt:lpstr>PowerPoint 演示文稿</vt:lpstr>
      <vt:lpstr>PowerPoint 演示文稿</vt:lpstr>
      <vt:lpstr>PowerPoint 演示文稿</vt:lpstr>
      <vt:lpstr>PowerPoint 演示文稿</vt:lpstr>
      <vt:lpstr>（2）圆形载流导线的磁场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buct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稳恒磁场</dc:title>
  <dc:creator>zz</dc:creator>
  <cp:lastModifiedBy>Shaoxh</cp:lastModifiedBy>
  <cp:revision>137</cp:revision>
  <dcterms:created xsi:type="dcterms:W3CDTF">2004-10-07T14:32:12Z</dcterms:created>
  <dcterms:modified xsi:type="dcterms:W3CDTF">2019-09-01T08:37:27Z</dcterms:modified>
</cp:coreProperties>
</file>